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1" r:id="rId1"/>
  </p:sldMasterIdLst>
  <p:notesMasterIdLst>
    <p:notesMasterId r:id="rId8"/>
  </p:notesMasterIdLst>
  <p:handoutMasterIdLst>
    <p:handoutMasterId r:id="rId9"/>
  </p:handoutMasterIdLst>
  <p:sldIdLst>
    <p:sldId id="258" r:id="rId2"/>
    <p:sldId id="262" r:id="rId3"/>
    <p:sldId id="259" r:id="rId4"/>
    <p:sldId id="260" r:id="rId5"/>
    <p:sldId id="261" r:id="rId6"/>
    <p:sldId id="263" r:id="rId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1" autoAdjust="0"/>
    <p:restoredTop sz="93792" autoAdjust="0"/>
  </p:normalViewPr>
  <p:slideViewPr>
    <p:cSldViewPr>
      <p:cViewPr>
        <p:scale>
          <a:sx n="60" d="100"/>
          <a:sy n="60" d="100"/>
        </p:scale>
        <p:origin x="92" y="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B71E824-6352-45F9-ABA5-699FD56C587F}" type="datetimeFigureOut">
              <a:rPr lang="en-GB" smtClean="0"/>
              <a:pPr/>
              <a:t>30/03/2023</a:t>
            </a:fld>
            <a:endParaRPr lang="en-GB"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53F940C-9799-4D79-BF5D-389DE935EA5F}" type="slidenum">
              <a:rPr lang="en-GB" smtClean="0"/>
              <a:pPr/>
              <a:t>‹#›</a:t>
            </a:fld>
            <a:endParaRPr lang="en-GB" dirty="0"/>
          </a:p>
        </p:txBody>
      </p:sp>
    </p:spTree>
    <p:extLst>
      <p:ext uri="{BB962C8B-B14F-4D97-AF65-F5344CB8AC3E}">
        <p14:creationId xmlns:p14="http://schemas.microsoft.com/office/powerpoint/2010/main" val="2573430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0C8271A-572F-4168-A8FF-8ED7B72351D5}" type="datetimeFigureOut">
              <a:rPr lang="en-GB" smtClean="0"/>
              <a:pPr/>
              <a:t>30/03/2023</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E221B35-D793-4D7D-8A63-DA4D5D3C070D}" type="slidenum">
              <a:rPr lang="en-GB" smtClean="0"/>
              <a:pPr/>
              <a:t>‹#›</a:t>
            </a:fld>
            <a:endParaRPr lang="en-GB" dirty="0"/>
          </a:p>
        </p:txBody>
      </p:sp>
    </p:spTree>
    <p:extLst>
      <p:ext uri="{BB962C8B-B14F-4D97-AF65-F5344CB8AC3E}">
        <p14:creationId xmlns:p14="http://schemas.microsoft.com/office/powerpoint/2010/main" val="4204627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hasCustomPrompt="1"/>
          </p:nvPr>
        </p:nvSpPr>
        <p:spPr>
          <a:xfrm>
            <a:off x="685800" y="2130425"/>
            <a:ext cx="7772400" cy="1470025"/>
          </a:xfrm>
        </p:spPr>
        <p:txBody>
          <a:bodyPr>
            <a:normAutofit/>
          </a:bodyPr>
          <a:lstStyle>
            <a:lvl1pPr algn="ctr">
              <a:defRPr sz="3200">
                <a:solidFill>
                  <a:schemeClr val="bg1"/>
                </a:solidFill>
              </a:defRPr>
            </a:lvl1pPr>
          </a:lstStyle>
          <a:p>
            <a:r>
              <a:rPr lang="en-GB" dirty="0"/>
              <a:t>PRESENTATION TITLE</a:t>
            </a:r>
          </a:p>
        </p:txBody>
      </p:sp>
      <p:sp>
        <p:nvSpPr>
          <p:cNvPr id="3" name="Subtitle 2"/>
          <p:cNvSpPr>
            <a:spLocks noGrp="1"/>
          </p:cNvSpPr>
          <p:nvPr>
            <p:ph type="subTitle" idx="1" hasCustomPrompt="1"/>
          </p:nvPr>
        </p:nvSpPr>
        <p:spPr>
          <a:xfrm>
            <a:off x="1371600" y="3429000"/>
            <a:ext cx="6400800" cy="5334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Your name/title</a:t>
            </a:r>
          </a:p>
        </p:txBody>
      </p:sp>
      <p:sp>
        <p:nvSpPr>
          <p:cNvPr id="7" name="Text Placeholder 6"/>
          <p:cNvSpPr>
            <a:spLocks noGrp="1"/>
          </p:cNvSpPr>
          <p:nvPr>
            <p:ph type="body" sz="quarter" idx="10" hasCustomPrompt="1"/>
          </p:nvPr>
        </p:nvSpPr>
        <p:spPr>
          <a:xfrm>
            <a:off x="1371600" y="3886200"/>
            <a:ext cx="6400800" cy="533400"/>
          </a:xfrm>
        </p:spPr>
        <p:txBody>
          <a:bodyPr/>
          <a:lstStyle>
            <a:lvl1pPr algn="ctr">
              <a:buNone/>
              <a:defRPr>
                <a:solidFill>
                  <a:schemeClr val="bg1"/>
                </a:solidFill>
              </a:defRPr>
            </a:lvl1pPr>
          </a:lstStyle>
          <a:p>
            <a:pPr lvl="0"/>
            <a:r>
              <a:rPr lang="en-US" dirty="0"/>
              <a:t>Date</a:t>
            </a:r>
          </a:p>
        </p:txBody>
      </p:sp>
    </p:spTree>
    <p:extLst>
      <p:ext uri="{BB962C8B-B14F-4D97-AF65-F5344CB8AC3E}">
        <p14:creationId xmlns:p14="http://schemas.microsoft.com/office/powerpoint/2010/main" val="1398541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title" hasCustomPrompt="1"/>
          </p:nvPr>
        </p:nvSpPr>
        <p:spPr>
          <a:xfrm>
            <a:off x="107504" y="-719"/>
            <a:ext cx="8805664" cy="1143000"/>
          </a:xfrm>
        </p:spPr>
        <p:txBody>
          <a:bodyPr>
            <a:normAutofit/>
          </a:bodyPr>
          <a:lstStyle>
            <a:lvl1pPr algn="l">
              <a:defRPr sz="2800" b="1" baseline="0">
                <a:solidFill>
                  <a:srgbClr val="0070C0"/>
                </a:solidFill>
                <a:latin typeface="Arial" panose="020B0604020202020204" pitchFamily="34" charset="0"/>
                <a:cs typeface="Arial" panose="020B0604020202020204" pitchFamily="34" charset="0"/>
              </a:defRPr>
            </a:lvl1pPr>
          </a:lstStyle>
          <a:p>
            <a:r>
              <a:rPr lang="en-US" dirty="0"/>
              <a:t>Click to edit slide title</a:t>
            </a:r>
            <a:endParaRPr lang="en-GB" dirty="0"/>
          </a:p>
        </p:txBody>
      </p:sp>
      <p:sp>
        <p:nvSpPr>
          <p:cNvPr id="3" name="Content Placeholder 2"/>
          <p:cNvSpPr>
            <a:spLocks noGrp="1"/>
          </p:cNvSpPr>
          <p:nvPr>
            <p:ph idx="1" hasCustomPrompt="1"/>
          </p:nvPr>
        </p:nvSpPr>
        <p:spPr>
          <a:xfrm>
            <a:off x="107504" y="1340768"/>
            <a:ext cx="8856984" cy="4752528"/>
          </a:xfrm>
        </p:spPr>
        <p:txBody>
          <a:bodyPr/>
          <a:lstStyle>
            <a:lvl1pPr>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p>
            <a:fld id="{33CD8F25-6884-ED49-801E-7634C0F1EA11}" type="slidenum">
              <a:rPr lang="en-US" smtClean="0"/>
              <a:pPr/>
              <a:t>‹#›</a:t>
            </a:fld>
            <a:endParaRPr lang="en-US" dirty="0"/>
          </a:p>
        </p:txBody>
      </p:sp>
    </p:spTree>
    <p:extLst>
      <p:ext uri="{BB962C8B-B14F-4D97-AF65-F5344CB8AC3E}">
        <p14:creationId xmlns:p14="http://schemas.microsoft.com/office/powerpoint/2010/main" val="40188173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504" y="-4727"/>
            <a:ext cx="8928992"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07504" y="1600201"/>
            <a:ext cx="8928992" cy="434907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Box 5"/>
          <p:cNvSpPr txBox="1"/>
          <p:nvPr userDrawn="1"/>
        </p:nvSpPr>
        <p:spPr>
          <a:xfrm>
            <a:off x="6876256" y="6433591"/>
            <a:ext cx="2088232" cy="307777"/>
          </a:xfrm>
          <a:prstGeom prst="rect">
            <a:avLst/>
          </a:prstGeom>
          <a:noFill/>
        </p:spPr>
        <p:txBody>
          <a:bodyPr wrap="square" rtlCol="0">
            <a:spAutoFit/>
          </a:bodyPr>
          <a:lstStyle/>
          <a:p>
            <a:pPr algn="r"/>
            <a:fld id="{C5484094-8486-4ADB-9297-87EA727E9842}" type="slidenum">
              <a:rPr lang="en-GB" sz="1400" smtClean="0">
                <a:solidFill>
                  <a:srgbClr val="4BACC6">
                    <a:lumMod val="40000"/>
                    <a:lumOff val="60000"/>
                  </a:srgbClr>
                </a:solidFill>
              </a:rPr>
              <a:pPr algn="r"/>
              <a:t>‹#›</a:t>
            </a:fld>
            <a:endParaRPr lang="en-GB" sz="1400" dirty="0">
              <a:solidFill>
                <a:srgbClr val="4BACC6">
                  <a:lumMod val="40000"/>
                  <a:lumOff val="60000"/>
                </a:srgbClr>
              </a:solidFill>
            </a:endParaRPr>
          </a:p>
        </p:txBody>
      </p:sp>
      <p:sp>
        <p:nvSpPr>
          <p:cNvPr id="5" name="Slide Number Placeholder 4"/>
          <p:cNvSpPr>
            <a:spLocks noGrp="1"/>
          </p:cNvSpPr>
          <p:nvPr>
            <p:ph type="sldNum" sz="quarter" idx="4"/>
          </p:nvPr>
        </p:nvSpPr>
        <p:spPr>
          <a:xfrm>
            <a:off x="7010400" y="6477000"/>
            <a:ext cx="2133600" cy="365125"/>
          </a:xfrm>
          <a:prstGeom prst="rect">
            <a:avLst/>
          </a:prstGeom>
        </p:spPr>
        <p:txBody>
          <a:bodyPr vert="horz" lIns="91440" tIns="45720" rIns="91440" bIns="45720" rtlCol="0" anchor="ctr"/>
          <a:lstStyle>
            <a:lvl1pPr algn="r">
              <a:defRPr sz="1200">
                <a:solidFill>
                  <a:srgbClr val="FFFFFF"/>
                </a:solidFill>
              </a:defRPr>
            </a:lvl1pPr>
          </a:lstStyle>
          <a:p>
            <a:fld id="{33CD8F25-6884-ED49-801E-7634C0F1EA11}" type="slidenum">
              <a:rPr lang="en-US" smtClean="0"/>
              <a:pPr/>
              <a:t>‹#›</a:t>
            </a:fld>
            <a:endParaRPr lang="en-US" dirty="0"/>
          </a:p>
        </p:txBody>
      </p:sp>
    </p:spTree>
    <p:extLst>
      <p:ext uri="{BB962C8B-B14F-4D97-AF65-F5344CB8AC3E}">
        <p14:creationId xmlns:p14="http://schemas.microsoft.com/office/powerpoint/2010/main" val="1467622204"/>
      </p:ext>
    </p:extLst>
  </p:cSld>
  <p:clrMap bg1="lt1" tx1="dk1" bg2="lt2" tx2="dk2" accent1="accent1" accent2="accent2" accent3="accent3" accent4="accent4" accent5="accent5" accent6="accent6" hlink="hlink" folHlink="folHlink"/>
  <p:sldLayoutIdLst>
    <p:sldLayoutId id="2147483722" r:id="rId1"/>
    <p:sldLayoutId id="2147483723" r:id="rId2"/>
  </p:sldLayoutIdLst>
  <p:hf hdr="0" ftr="0" dt="0"/>
  <p:txStyles>
    <p:titleStyle>
      <a:lvl1pPr algn="l" defTabSz="914400" rtl="0" eaLnBrk="1" latinLnBrk="0" hangingPunct="1">
        <a:spcBef>
          <a:spcPct val="0"/>
        </a:spcBef>
        <a:buNone/>
        <a:defRPr sz="24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2400" b="1" dirty="0">
                <a:effectLst/>
                <a:latin typeface="Calibri" panose="020F0502020204030204" pitchFamily="34" charset="0"/>
                <a:ea typeface="Calibri" panose="020F0502020204030204" pitchFamily="34" charset="0"/>
                <a:cs typeface="Times New Roman" panose="02020603050405020304" pitchFamily="18" charset="0"/>
              </a:rPr>
              <a:t>Capital Plan Gloucestershire ICS 2022/23</a:t>
            </a:r>
            <a:br>
              <a:rPr lang="en-GB" sz="2400" dirty="0">
                <a:effectLst/>
                <a:latin typeface="Calibri" panose="020F0502020204030204" pitchFamily="34" charset="0"/>
                <a:ea typeface="Calibri" panose="020F0502020204030204" pitchFamily="34" charset="0"/>
                <a:cs typeface="Times New Roman" panose="02020603050405020304" pitchFamily="18" charset="0"/>
              </a:rPr>
            </a:b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56FE7-4752-C5AC-B6D8-F8893163F1C3}"/>
              </a:ext>
            </a:extLst>
          </p:cNvPr>
          <p:cNvSpPr>
            <a:spLocks noGrp="1"/>
          </p:cNvSpPr>
          <p:nvPr>
            <p:ph type="title"/>
          </p:nvPr>
        </p:nvSpPr>
        <p:spPr>
          <a:xfrm>
            <a:off x="107504" y="-719"/>
            <a:ext cx="8805664" cy="765423"/>
          </a:xfrm>
        </p:spPr>
        <p:txBody>
          <a:bodyPr/>
          <a:lstStyle/>
          <a:p>
            <a:r>
              <a:rPr lang="en-GB" sz="2800" b="1" dirty="0">
                <a:effectLst/>
                <a:latin typeface="Calibri" panose="020F0502020204030204" pitchFamily="34" charset="0"/>
                <a:ea typeface="Calibri" panose="020F0502020204030204" pitchFamily="34" charset="0"/>
                <a:cs typeface="Times New Roman" panose="02020603050405020304" pitchFamily="18" charset="0"/>
              </a:rPr>
              <a:t>Capital Plan Gloucestershire ICS 2022/23</a:t>
            </a:r>
            <a:endParaRPr lang="en-GB" dirty="0"/>
          </a:p>
        </p:txBody>
      </p:sp>
      <p:sp>
        <p:nvSpPr>
          <p:cNvPr id="3" name="Content Placeholder 2">
            <a:extLst>
              <a:ext uri="{FF2B5EF4-FFF2-40B4-BE49-F238E27FC236}">
                <a16:creationId xmlns:a16="http://schemas.microsoft.com/office/drawing/2014/main" id="{37CBE4F0-20C3-7941-BB2E-CF57B1B63E5D}"/>
              </a:ext>
            </a:extLst>
          </p:cNvPr>
          <p:cNvSpPr>
            <a:spLocks noGrp="1"/>
          </p:cNvSpPr>
          <p:nvPr>
            <p:ph idx="1"/>
          </p:nvPr>
        </p:nvSpPr>
        <p:spPr>
          <a:xfrm>
            <a:off x="107504" y="980728"/>
            <a:ext cx="8856984" cy="5112568"/>
          </a:xfrm>
        </p:spPr>
        <p:txBody>
          <a:bodyPr>
            <a:normAutofit fontScale="92500" lnSpcReduction="10000"/>
          </a:bodyPr>
          <a:lstStyle/>
          <a:p>
            <a:r>
              <a:rPr lang="en-GB" sz="1600" b="0" i="0" dirty="0">
                <a:solidFill>
                  <a:srgbClr val="002060"/>
                </a:solidFill>
                <a:effectLst/>
                <a:latin typeface="+mj-lt"/>
              </a:rPr>
              <a:t>Parliament and Treasury set the Department of Health and Social Care (DHSC) a limit for how much capital it can spend. Capital spending covers long-term spend such as new buildings, equipment and  technology. It doesn’t include spending such as staff costs or medicines (which is classed as revenue).</a:t>
            </a:r>
          </a:p>
          <a:p>
            <a:endParaRPr lang="en-GB" sz="1600" b="0" i="0" dirty="0">
              <a:solidFill>
                <a:srgbClr val="002060"/>
              </a:solidFill>
              <a:effectLst/>
              <a:latin typeface="+mj-lt"/>
            </a:endParaRPr>
          </a:p>
          <a:p>
            <a:r>
              <a:rPr lang="en-GB" sz="1600" dirty="0">
                <a:solidFill>
                  <a:srgbClr val="002060"/>
                </a:solidFill>
                <a:latin typeface="+mj-lt"/>
              </a:rPr>
              <a:t>This budget limit, called the capital departmental expenditure limit (CDEL), covers all capital spending by the Department and the NHS.  The Department and the NHS are legally obliged not to spend above this limit.  A major part of the NHS capital is allocated to Integrated Care Systems and Systems prioritise this capital to develop a System plan with the majority going towards NHS Foundation Trusts and a small amount for General Practice requirements (covering information technology and minor improvement grants.  Planning takes into account the need to upgrade estates, replace medical equipment and information technology equipment plus the strategic objectives for the System.</a:t>
            </a:r>
          </a:p>
          <a:p>
            <a:endParaRPr lang="en-GB" sz="800" dirty="0">
              <a:solidFill>
                <a:srgbClr val="002060"/>
              </a:solidFill>
              <a:latin typeface="+mj-lt"/>
            </a:endParaRPr>
          </a:p>
          <a:p>
            <a:r>
              <a:rPr lang="en-GB" sz="1600" dirty="0">
                <a:solidFill>
                  <a:srgbClr val="002060"/>
                </a:solidFill>
                <a:latin typeface="+mj-lt"/>
              </a:rPr>
              <a:t>Integrated Care Boards were created on the 1</a:t>
            </a:r>
            <a:r>
              <a:rPr lang="en-GB" sz="1600" baseline="30000" dirty="0">
                <a:solidFill>
                  <a:srgbClr val="002060"/>
                </a:solidFill>
                <a:latin typeface="+mj-lt"/>
              </a:rPr>
              <a:t>st</a:t>
            </a:r>
            <a:r>
              <a:rPr lang="en-GB" sz="1600" dirty="0">
                <a:solidFill>
                  <a:srgbClr val="002060"/>
                </a:solidFill>
                <a:latin typeface="+mj-lt"/>
              </a:rPr>
              <a:t> July 2023, the information presented on the following slides therefore separates out the periods into months 1-3 and months 4-12.</a:t>
            </a:r>
          </a:p>
          <a:p>
            <a:endParaRPr lang="en-GB" sz="800" dirty="0">
              <a:solidFill>
                <a:srgbClr val="002060"/>
              </a:solidFill>
              <a:latin typeface="+mj-lt"/>
            </a:endParaRPr>
          </a:p>
          <a:p>
            <a:r>
              <a:rPr lang="en-GB" sz="1600" dirty="0">
                <a:solidFill>
                  <a:srgbClr val="002060"/>
                </a:solidFill>
                <a:latin typeface="+mj-lt"/>
              </a:rPr>
              <a:t>The Gloucestershire System has received capital funding relating to its core functions plus some additional, targeted funding for areas such as digitisation, new theatres.  Key schemes are shown on the following slides for 2022/23.  The slides show the total for Gloucestershire and then individual slides for the Gloucestershire Trusts (Gloucestershire Health &amp; Care NHSFT and Gloucestershire Hospitals NHSFT).  The last slide includes some definitions.</a:t>
            </a:r>
          </a:p>
          <a:p>
            <a:endParaRPr lang="en-GB" sz="900" dirty="0">
              <a:solidFill>
                <a:srgbClr val="002060"/>
              </a:solidFill>
              <a:latin typeface="+mj-lt"/>
            </a:endParaRPr>
          </a:p>
          <a:p>
            <a:r>
              <a:rPr lang="en-GB" sz="1600" dirty="0">
                <a:solidFill>
                  <a:srgbClr val="002060"/>
                </a:solidFill>
                <a:latin typeface="+mj-lt"/>
              </a:rPr>
              <a:t>The core capital funding for Gloucestershire was determined through a process of organisational prioritisation and then System review of the proposed programme to assess against priorities </a:t>
            </a:r>
            <a:r>
              <a:rPr lang="en-GB" sz="1600">
                <a:solidFill>
                  <a:srgbClr val="002060"/>
                </a:solidFill>
                <a:latin typeface="+mj-lt"/>
              </a:rPr>
              <a:t>and known </a:t>
            </a:r>
            <a:r>
              <a:rPr lang="en-GB" sz="1600" dirty="0">
                <a:solidFill>
                  <a:srgbClr val="002060"/>
                </a:solidFill>
                <a:latin typeface="+mj-lt"/>
              </a:rPr>
              <a:t>risks for the System</a:t>
            </a:r>
          </a:p>
          <a:p>
            <a:endParaRPr lang="en-GB" sz="1600" dirty="0">
              <a:solidFill>
                <a:srgbClr val="002060"/>
              </a:solidFill>
              <a:latin typeface="+mj-lt"/>
            </a:endParaRPr>
          </a:p>
        </p:txBody>
      </p:sp>
      <p:sp>
        <p:nvSpPr>
          <p:cNvPr id="4" name="Slide Number Placeholder 3">
            <a:extLst>
              <a:ext uri="{FF2B5EF4-FFF2-40B4-BE49-F238E27FC236}">
                <a16:creationId xmlns:a16="http://schemas.microsoft.com/office/drawing/2014/main" id="{A1C10100-8A3B-53DF-7FA3-86079690C178}"/>
              </a:ext>
            </a:extLst>
          </p:cNvPr>
          <p:cNvSpPr>
            <a:spLocks noGrp="1"/>
          </p:cNvSpPr>
          <p:nvPr>
            <p:ph type="sldNum" sz="quarter" idx="10"/>
          </p:nvPr>
        </p:nvSpPr>
        <p:spPr/>
        <p:txBody>
          <a:bodyPr/>
          <a:lstStyle/>
          <a:p>
            <a:fld id="{33CD8F25-6884-ED49-801E-7634C0F1EA11}" type="slidenum">
              <a:rPr lang="en-US" smtClean="0"/>
              <a:pPr/>
              <a:t>1</a:t>
            </a:fld>
            <a:endParaRPr lang="en-US" dirty="0"/>
          </a:p>
        </p:txBody>
      </p:sp>
    </p:spTree>
    <p:extLst>
      <p:ext uri="{BB962C8B-B14F-4D97-AF65-F5344CB8AC3E}">
        <p14:creationId xmlns:p14="http://schemas.microsoft.com/office/powerpoint/2010/main" val="362840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719"/>
            <a:ext cx="8805664" cy="333375"/>
          </a:xfrm>
        </p:spPr>
        <p:txBody>
          <a:bodyPr>
            <a:normAutofit fontScale="90000"/>
          </a:bodyPr>
          <a:lstStyle/>
          <a:p>
            <a:r>
              <a:rPr lang="en-GB" sz="2000" b="1" dirty="0">
                <a:effectLst/>
                <a:latin typeface="Calibri" panose="020F0502020204030204" pitchFamily="34" charset="0"/>
                <a:ea typeface="Calibri" panose="020F0502020204030204" pitchFamily="34" charset="0"/>
                <a:cs typeface="Times New Roman" panose="02020603050405020304" pitchFamily="18" charset="0"/>
              </a:rPr>
              <a:t>Capital Plan Gloucestershire ICS 2022/23</a:t>
            </a:r>
            <a:endParaRPr lang="en-US" sz="2000" dirty="0"/>
          </a:p>
        </p:txBody>
      </p:sp>
      <p:sp>
        <p:nvSpPr>
          <p:cNvPr id="4" name="Slide Number Placeholder 3"/>
          <p:cNvSpPr>
            <a:spLocks noGrp="1"/>
          </p:cNvSpPr>
          <p:nvPr>
            <p:ph type="sldNum" sz="quarter" idx="10"/>
          </p:nvPr>
        </p:nvSpPr>
        <p:spPr/>
        <p:txBody>
          <a:bodyPr/>
          <a:lstStyle/>
          <a:p>
            <a:fld id="{33CD8F25-6884-ED49-801E-7634C0F1EA11}" type="slidenum">
              <a:rPr lang="en-US" smtClean="0"/>
              <a:pPr/>
              <a:t>2</a:t>
            </a:fld>
            <a:endParaRPr lang="en-US" dirty="0"/>
          </a:p>
        </p:txBody>
      </p:sp>
      <p:graphicFrame>
        <p:nvGraphicFramePr>
          <p:cNvPr id="5" name="Table 4">
            <a:extLst>
              <a:ext uri="{FF2B5EF4-FFF2-40B4-BE49-F238E27FC236}">
                <a16:creationId xmlns:a16="http://schemas.microsoft.com/office/drawing/2014/main" id="{25259167-0E86-455E-B9C9-3C99E9F5ADB9}"/>
              </a:ext>
            </a:extLst>
          </p:cNvPr>
          <p:cNvGraphicFramePr>
            <a:graphicFrameLocks noGrp="1"/>
          </p:cNvGraphicFramePr>
          <p:nvPr>
            <p:extLst>
              <p:ext uri="{D42A27DB-BD31-4B8C-83A1-F6EECF244321}">
                <p14:modId xmlns:p14="http://schemas.microsoft.com/office/powerpoint/2010/main" val="1232337154"/>
              </p:ext>
            </p:extLst>
          </p:nvPr>
        </p:nvGraphicFramePr>
        <p:xfrm>
          <a:off x="0" y="347435"/>
          <a:ext cx="9144000" cy="5837218"/>
        </p:xfrm>
        <a:graphic>
          <a:graphicData uri="http://schemas.openxmlformats.org/drawingml/2006/table">
            <a:tbl>
              <a:tblPr firstRow="1" firstCol="1" bandRow="1">
                <a:tableStyleId>{5C22544A-7EE6-4342-B048-85BDC9FD1C3A}</a:tableStyleId>
              </a:tblPr>
              <a:tblGrid>
                <a:gridCol w="2054210">
                  <a:extLst>
                    <a:ext uri="{9D8B030D-6E8A-4147-A177-3AD203B41FA5}">
                      <a16:colId xmlns:a16="http://schemas.microsoft.com/office/drawing/2014/main" val="3631669121"/>
                    </a:ext>
                  </a:extLst>
                </a:gridCol>
                <a:gridCol w="1077999">
                  <a:extLst>
                    <a:ext uri="{9D8B030D-6E8A-4147-A177-3AD203B41FA5}">
                      <a16:colId xmlns:a16="http://schemas.microsoft.com/office/drawing/2014/main" val="1461858133"/>
                    </a:ext>
                  </a:extLst>
                </a:gridCol>
                <a:gridCol w="1264686">
                  <a:extLst>
                    <a:ext uri="{9D8B030D-6E8A-4147-A177-3AD203B41FA5}">
                      <a16:colId xmlns:a16="http://schemas.microsoft.com/office/drawing/2014/main" val="3159349801"/>
                    </a:ext>
                  </a:extLst>
                </a:gridCol>
                <a:gridCol w="1322584">
                  <a:extLst>
                    <a:ext uri="{9D8B030D-6E8A-4147-A177-3AD203B41FA5}">
                      <a16:colId xmlns:a16="http://schemas.microsoft.com/office/drawing/2014/main" val="542581728"/>
                    </a:ext>
                  </a:extLst>
                </a:gridCol>
                <a:gridCol w="3424521">
                  <a:extLst>
                    <a:ext uri="{9D8B030D-6E8A-4147-A177-3AD203B41FA5}">
                      <a16:colId xmlns:a16="http://schemas.microsoft.com/office/drawing/2014/main" val="3564065147"/>
                    </a:ext>
                  </a:extLst>
                </a:gridCol>
              </a:tblGrid>
              <a:tr h="511944">
                <a:tc>
                  <a:txBody>
                    <a:bodyPr/>
                    <a:lstStyle/>
                    <a:p>
                      <a:pPr>
                        <a:lnSpc>
                          <a:spcPct val="107000"/>
                        </a:lnSpc>
                        <a:spcAft>
                          <a:spcPts val="80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07000"/>
                        </a:lnSpc>
                        <a:spcAft>
                          <a:spcPts val="800"/>
                        </a:spcAft>
                      </a:pPr>
                      <a:r>
                        <a:rPr lang="en-GB" sz="1400" dirty="0">
                          <a:effectLst/>
                        </a:rPr>
                        <a:t>Total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GB"/>
                    </a:p>
                  </a:txBody>
                  <a:tcPr/>
                </a:tc>
                <a:tc hMerge="1">
                  <a:txBody>
                    <a:bodyPr/>
                    <a:lstStyle/>
                    <a:p>
                      <a:endParaRPr lang="en-GB"/>
                    </a:p>
                  </a:txBody>
                  <a:tcPr/>
                </a:tc>
                <a:tc>
                  <a:txBody>
                    <a:bodyPr/>
                    <a:lstStyle/>
                    <a:p>
                      <a:pPr algn="ctr">
                        <a:lnSpc>
                          <a:spcPct val="107000"/>
                        </a:lnSpc>
                        <a:spcAft>
                          <a:spcPts val="800"/>
                        </a:spcAft>
                      </a:pPr>
                      <a:r>
                        <a:rPr lang="en-GB" sz="1400">
                          <a:effectLst/>
                        </a:rPr>
                        <a:t>Narrative on the main categories of expenditure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300290"/>
                  </a:ext>
                </a:extLst>
              </a:tr>
              <a:tr h="503900">
                <a:tc>
                  <a:txBody>
                    <a:bodyPr/>
                    <a:lstStyle/>
                    <a:p>
                      <a:pPr>
                        <a:lnSpc>
                          <a:spcPct val="107000"/>
                        </a:lnSpc>
                        <a:spcAft>
                          <a:spcPts val="80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dirty="0">
                          <a:solidFill>
                            <a:srgbClr val="002060"/>
                          </a:solidFill>
                          <a:effectLst/>
                        </a:rPr>
                        <a:t>Plan</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a:solidFill>
                            <a:srgbClr val="002060"/>
                          </a:solidFill>
                          <a:effectLst/>
                        </a:rPr>
                        <a:t>Expenditure</a:t>
                      </a:r>
                      <a:endParaRPr lang="en-GB" sz="1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dirty="0">
                          <a:solidFill>
                            <a:srgbClr val="002060"/>
                          </a:solidFill>
                          <a:effectLst/>
                        </a:rPr>
                        <a:t>Budget</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n-GB" sz="1400">
                        <a:solidFill>
                          <a:srgbClr val="002060"/>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4888429"/>
                  </a:ext>
                </a:extLst>
              </a:tr>
              <a:tr h="520049">
                <a:tc>
                  <a:txBody>
                    <a:bodyPr/>
                    <a:lstStyle/>
                    <a:p>
                      <a:pPr>
                        <a:lnSpc>
                          <a:spcPct val="107000"/>
                        </a:lnSpc>
                        <a:spcAft>
                          <a:spcPts val="80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dirty="0">
                          <a:solidFill>
                            <a:srgbClr val="002060"/>
                          </a:solidFill>
                          <a:effectLst/>
                        </a:rPr>
                        <a:t>Months 1-12</a:t>
                      </a:r>
                    </a:p>
                    <a:p>
                      <a:pPr algn="ctr">
                        <a:lnSpc>
                          <a:spcPct val="107000"/>
                        </a:lnSpc>
                        <a:spcAft>
                          <a:spcPts val="800"/>
                        </a:spcAft>
                      </a:pPr>
                      <a:r>
                        <a:rPr lang="en-GB" sz="1400" dirty="0">
                          <a:solidFill>
                            <a:srgbClr val="002060"/>
                          </a:solidFill>
                          <a:effectLst/>
                        </a:rPr>
                        <a:t>£’000</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dirty="0">
                          <a:solidFill>
                            <a:srgbClr val="002060"/>
                          </a:solidFill>
                          <a:effectLst/>
                        </a:rPr>
                        <a:t>Months 1-3</a:t>
                      </a:r>
                    </a:p>
                    <a:p>
                      <a:pPr algn="ctr">
                        <a:lnSpc>
                          <a:spcPct val="107000"/>
                        </a:lnSpc>
                        <a:spcAft>
                          <a:spcPts val="800"/>
                        </a:spcAft>
                      </a:pPr>
                      <a:r>
                        <a:rPr lang="en-GB" sz="1400" dirty="0">
                          <a:solidFill>
                            <a:srgbClr val="002060"/>
                          </a:solidFill>
                          <a:effectLst/>
                        </a:rPr>
                        <a:t>£’000</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400" dirty="0">
                          <a:solidFill>
                            <a:srgbClr val="002060"/>
                          </a:solidFill>
                          <a:effectLst/>
                        </a:rPr>
                        <a:t>Months 4-12</a:t>
                      </a:r>
                    </a:p>
                    <a:p>
                      <a:pPr algn="ctr">
                        <a:lnSpc>
                          <a:spcPct val="107000"/>
                        </a:lnSpc>
                        <a:spcAft>
                          <a:spcPts val="800"/>
                        </a:spcAft>
                      </a:pPr>
                      <a:r>
                        <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£’000</a:t>
                      </a:r>
                    </a:p>
                  </a:txBody>
                  <a:tcPr marL="68580" marR="68580" marT="0" marB="0" anchor="ctr"/>
                </a:tc>
                <a:tc>
                  <a:txBody>
                    <a:bodyPr/>
                    <a:lstStyle/>
                    <a:p>
                      <a:pPr>
                        <a:lnSpc>
                          <a:spcPct val="107000"/>
                        </a:lnSpc>
                      </a:pPr>
                      <a:endParaRPr lang="en-GB" sz="1400" dirty="0">
                        <a:solidFill>
                          <a:srgbClr val="002060"/>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3165030"/>
                  </a:ext>
                </a:extLst>
              </a:tr>
              <a:tr h="766787">
                <a:tc>
                  <a:txBody>
                    <a:bodyPr/>
                    <a:lstStyle/>
                    <a:p>
                      <a:pPr>
                        <a:lnSpc>
                          <a:spcPct val="107000"/>
                        </a:lnSpc>
                        <a:spcAft>
                          <a:spcPts val="800"/>
                        </a:spcAft>
                      </a:pPr>
                      <a:r>
                        <a:rPr lang="en-GB" sz="1400">
                          <a:effectLst/>
                        </a:rPr>
                        <a:t>Operational Capital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GB" sz="1400" dirty="0">
                          <a:solidFill>
                            <a:srgbClr val="002060"/>
                          </a:solidFill>
                          <a:effectLst/>
                        </a:rPr>
                        <a:t>42,630</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dirty="0">
                          <a:solidFill>
                            <a:srgbClr val="002060"/>
                          </a:solidFill>
                          <a:effectLst/>
                        </a:rPr>
                        <a:t>4,358</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a:solidFill>
                            <a:srgbClr val="002060"/>
                          </a:solidFill>
                          <a:effectLst/>
                        </a:rPr>
                        <a:t>38,272</a:t>
                      </a:r>
                      <a:endParaRPr lang="en-GB" sz="1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r>
                        <a:rPr lang="en-GB" sz="1100" dirty="0">
                          <a:solidFill>
                            <a:srgbClr val="002060"/>
                          </a:solidFill>
                          <a:effectLst/>
                          <a:latin typeface="Calibri" panose="020F0502020204030204" pitchFamily="34" charset="0"/>
                          <a:cs typeface="Times New Roman" panose="02020603050405020304" pitchFamily="18" charset="0"/>
                        </a:rPr>
                        <a:t>Key medical equipment replacements, backlog maintenance and estates works and upkeep of the Digital assets and continued development of the digital strategy. </a:t>
                      </a:r>
                    </a:p>
                    <a:p>
                      <a:pPr>
                        <a:lnSpc>
                          <a:spcPct val="107000"/>
                        </a:lnSpc>
                      </a:pPr>
                      <a:r>
                        <a:rPr lang="en-GB" sz="1100" dirty="0">
                          <a:solidFill>
                            <a:srgbClr val="002060"/>
                          </a:solidFill>
                          <a:effectLst/>
                          <a:latin typeface="Calibri" panose="020F0502020204030204" pitchFamily="34" charset="0"/>
                          <a:cs typeface="Times New Roman" panose="02020603050405020304" pitchFamily="18" charset="0"/>
                        </a:rPr>
                        <a:t>Forest of Dean new hospital</a:t>
                      </a:r>
                    </a:p>
                  </a:txBody>
                  <a:tcPr marL="68580" marR="68580" marT="0" marB="0" anchor="b"/>
                </a:tc>
                <a:extLst>
                  <a:ext uri="{0D108BD9-81ED-4DB2-BD59-A6C34878D82A}">
                    <a16:rowId xmlns:a16="http://schemas.microsoft.com/office/drawing/2014/main" val="3790494240"/>
                  </a:ext>
                </a:extLst>
              </a:tr>
              <a:tr h="302593">
                <a:tc>
                  <a:txBody>
                    <a:bodyPr/>
                    <a:lstStyle/>
                    <a:p>
                      <a:pPr>
                        <a:lnSpc>
                          <a:spcPct val="107000"/>
                        </a:lnSpc>
                        <a:spcAft>
                          <a:spcPts val="800"/>
                        </a:spcAft>
                      </a:pPr>
                      <a:r>
                        <a:rPr lang="en-GB" sz="1400" dirty="0">
                          <a:effectLst/>
                        </a:rPr>
                        <a:t>Operational Capital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GB" sz="1400" dirty="0">
                          <a:solidFill>
                            <a:srgbClr val="002060"/>
                          </a:solidFill>
                          <a:effectLst/>
                        </a:rPr>
                        <a:t>1,106</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a:solidFill>
                            <a:srgbClr val="002060"/>
                          </a:solidFill>
                          <a:effectLst/>
                        </a:rPr>
                        <a:t>0</a:t>
                      </a:r>
                      <a:endParaRPr lang="en-GB" sz="1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a:solidFill>
                            <a:srgbClr val="002060"/>
                          </a:solidFill>
                          <a:effectLst/>
                        </a:rPr>
                        <a:t>1,106</a:t>
                      </a:r>
                      <a:endParaRPr lang="en-GB" sz="1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r>
                        <a:rPr lang="en-GB" sz="1100" dirty="0">
                          <a:solidFill>
                            <a:srgbClr val="002060"/>
                          </a:solidFill>
                          <a:effectLst/>
                          <a:latin typeface="Calibri" panose="020F0502020204030204" pitchFamily="34" charset="0"/>
                          <a:cs typeface="Times New Roman" panose="02020603050405020304" pitchFamily="18" charset="0"/>
                        </a:rPr>
                        <a:t>GP information technology hardware and minor improvements grants.</a:t>
                      </a:r>
                    </a:p>
                  </a:txBody>
                  <a:tcPr marL="68580" marR="68580" marT="0" marB="0" anchor="b"/>
                </a:tc>
                <a:extLst>
                  <a:ext uri="{0D108BD9-81ED-4DB2-BD59-A6C34878D82A}">
                    <a16:rowId xmlns:a16="http://schemas.microsoft.com/office/drawing/2014/main" val="1671272350"/>
                  </a:ext>
                </a:extLst>
              </a:tr>
              <a:tr h="423643">
                <a:tc>
                  <a:txBody>
                    <a:bodyPr/>
                    <a:lstStyle/>
                    <a:p>
                      <a:pPr>
                        <a:lnSpc>
                          <a:spcPct val="107000"/>
                        </a:lnSpc>
                        <a:spcAft>
                          <a:spcPts val="800"/>
                        </a:spcAft>
                      </a:pPr>
                      <a:r>
                        <a:rPr lang="en-GB" sz="1400" b="1" dirty="0">
                          <a:effectLst/>
                        </a:rPr>
                        <a:t>Total Operational Capital</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GB" sz="1400" b="1" dirty="0">
                          <a:solidFill>
                            <a:srgbClr val="002060"/>
                          </a:solidFill>
                          <a:effectLst/>
                        </a:rPr>
                        <a:t>43,736</a:t>
                      </a:r>
                      <a:endParaRPr lang="en-GB"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b="1" dirty="0">
                          <a:solidFill>
                            <a:srgbClr val="002060"/>
                          </a:solidFill>
                          <a:effectLst/>
                        </a:rPr>
                        <a:t>4,358</a:t>
                      </a:r>
                      <a:endParaRPr lang="en-GB"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b="1" dirty="0">
                          <a:solidFill>
                            <a:srgbClr val="002060"/>
                          </a:solidFill>
                          <a:effectLst/>
                        </a:rPr>
                        <a:t>39,378</a:t>
                      </a:r>
                      <a:endParaRPr lang="en-GB"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1000" b="1" dirty="0">
                        <a:solidFill>
                          <a:srgbClr val="002060"/>
                        </a:solidFill>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899641324"/>
                  </a:ext>
                </a:extLst>
              </a:tr>
              <a:tr h="457324">
                <a:tc>
                  <a:txBody>
                    <a:bodyPr/>
                    <a:lstStyle/>
                    <a:p>
                      <a:pPr>
                        <a:lnSpc>
                          <a:spcPct val="107000"/>
                        </a:lnSpc>
                        <a:spcAft>
                          <a:spcPts val="800"/>
                        </a:spcAft>
                      </a:pPr>
                      <a:r>
                        <a:rPr lang="en-GB" sz="1400">
                          <a:effectLst/>
                        </a:rPr>
                        <a:t>Impact of IFRS 16</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GB" sz="1400" dirty="0">
                          <a:solidFill>
                            <a:srgbClr val="002060"/>
                          </a:solidFill>
                          <a:effectLst/>
                        </a:rPr>
                        <a:t>25,076</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a:solidFill>
                            <a:srgbClr val="002060"/>
                          </a:solidFill>
                          <a:effectLst/>
                        </a:rPr>
                        <a:t>0</a:t>
                      </a:r>
                      <a:endParaRPr lang="en-GB" sz="1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dirty="0">
                          <a:solidFill>
                            <a:srgbClr val="002060"/>
                          </a:solidFill>
                          <a:effectLst/>
                        </a:rPr>
                        <a:t>25,076</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r>
                        <a:rPr lang="en-GB" sz="1000" b="1" dirty="0">
                          <a:solidFill>
                            <a:srgbClr val="002060"/>
                          </a:solidFill>
                          <a:effectLst/>
                          <a:latin typeface="Calibri" panose="020F0502020204030204" pitchFamily="34" charset="0"/>
                          <a:cs typeface="Times New Roman" panose="02020603050405020304" pitchFamily="18" charset="0"/>
                        </a:rPr>
                        <a:t>GHFT</a:t>
                      </a:r>
                      <a:r>
                        <a:rPr lang="en-GB" sz="1000" dirty="0">
                          <a:solidFill>
                            <a:srgbClr val="002060"/>
                          </a:solidFill>
                          <a:effectLst/>
                          <a:latin typeface="Calibri" panose="020F0502020204030204" pitchFamily="34" charset="0"/>
                          <a:cs typeface="Times New Roman" panose="02020603050405020304" pitchFamily="18" charset="0"/>
                        </a:rPr>
                        <a:t> - Contracts with right of use assets for premises, diagnostic equipment. </a:t>
                      </a:r>
                      <a:r>
                        <a:rPr lang="en-GB" sz="1000" b="1" dirty="0">
                          <a:solidFill>
                            <a:srgbClr val="002060"/>
                          </a:solidFill>
                          <a:effectLst/>
                          <a:latin typeface="Calibri" panose="020F0502020204030204" pitchFamily="34" charset="0"/>
                          <a:cs typeface="Times New Roman" panose="02020603050405020304" pitchFamily="18" charset="0"/>
                        </a:rPr>
                        <a:t>GHC</a:t>
                      </a:r>
                      <a:r>
                        <a:rPr lang="en-GB" sz="1000" dirty="0">
                          <a:solidFill>
                            <a:srgbClr val="002060"/>
                          </a:solidFill>
                          <a:effectLst/>
                          <a:latin typeface="Calibri" panose="020F0502020204030204" pitchFamily="34" charset="0"/>
                          <a:cs typeface="Times New Roman" panose="02020603050405020304" pitchFamily="18" charset="0"/>
                        </a:rPr>
                        <a:t> - Leases on building – (Stroud hub), cars/vans and Coleford HC</a:t>
                      </a:r>
                    </a:p>
                  </a:txBody>
                  <a:tcPr marL="68580" marR="68580" marT="0" marB="0" anchor="b"/>
                </a:tc>
                <a:extLst>
                  <a:ext uri="{0D108BD9-81ED-4DB2-BD59-A6C34878D82A}">
                    <a16:rowId xmlns:a16="http://schemas.microsoft.com/office/drawing/2014/main" val="4164002096"/>
                  </a:ext>
                </a:extLst>
              </a:tr>
              <a:tr h="612056">
                <a:tc>
                  <a:txBody>
                    <a:bodyPr/>
                    <a:lstStyle/>
                    <a:p>
                      <a:pPr>
                        <a:lnSpc>
                          <a:spcPct val="107000"/>
                        </a:lnSpc>
                        <a:spcAft>
                          <a:spcPts val="800"/>
                        </a:spcAft>
                      </a:pPr>
                      <a:r>
                        <a:rPr lang="en-GB" sz="1400" dirty="0">
                          <a:effectLst/>
                        </a:rPr>
                        <a:t>Upgrades and National Hospital  Programmes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GB" sz="1400">
                          <a:solidFill>
                            <a:srgbClr val="002060"/>
                          </a:solidFill>
                          <a:effectLst/>
                        </a:rPr>
                        <a:t>21,280</a:t>
                      </a:r>
                      <a:endParaRPr lang="en-GB" sz="1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dirty="0">
                          <a:solidFill>
                            <a:srgbClr val="002060"/>
                          </a:solidFill>
                          <a:effectLst/>
                        </a:rPr>
                        <a:t>5,605</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a:solidFill>
                            <a:srgbClr val="002060"/>
                          </a:solidFill>
                          <a:effectLst/>
                        </a:rPr>
                        <a:t>15,675</a:t>
                      </a:r>
                      <a:endParaRPr lang="en-GB" sz="1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r>
                        <a:rPr lang="en-GB" sz="1000" b="1" dirty="0">
                          <a:solidFill>
                            <a:srgbClr val="002060"/>
                          </a:solidFill>
                          <a:effectLst/>
                          <a:latin typeface="Calibri" panose="020F0502020204030204" pitchFamily="34" charset="0"/>
                          <a:cs typeface="Times New Roman" panose="02020603050405020304" pitchFamily="18" charset="0"/>
                        </a:rPr>
                        <a:t>GHFT</a:t>
                      </a:r>
                      <a:r>
                        <a:rPr lang="en-GB" sz="1000" dirty="0">
                          <a:solidFill>
                            <a:srgbClr val="002060"/>
                          </a:solidFill>
                          <a:effectLst/>
                          <a:latin typeface="Calibri" panose="020F0502020204030204" pitchFamily="34" charset="0"/>
                          <a:cs typeface="Times New Roman" panose="02020603050405020304" pitchFamily="18" charset="0"/>
                        </a:rPr>
                        <a:t>- Continued delivery of SSD project to improve ED and Acute medical care facilities at GRH and improving surgery facilities and creating a DSU and two additional theatres at CGH.</a:t>
                      </a:r>
                    </a:p>
                  </a:txBody>
                  <a:tcPr marL="68580" marR="68580" marT="0" marB="0" anchor="b"/>
                </a:tc>
                <a:extLst>
                  <a:ext uri="{0D108BD9-81ED-4DB2-BD59-A6C34878D82A}">
                    <a16:rowId xmlns:a16="http://schemas.microsoft.com/office/drawing/2014/main" val="4288423670"/>
                  </a:ext>
                </a:extLst>
              </a:tr>
              <a:tr h="856866">
                <a:tc>
                  <a:txBody>
                    <a:bodyPr/>
                    <a:lstStyle/>
                    <a:p>
                      <a:pPr>
                        <a:lnSpc>
                          <a:spcPct val="107000"/>
                        </a:lnSpc>
                        <a:spcAft>
                          <a:spcPts val="800"/>
                        </a:spcAft>
                      </a:pPr>
                      <a:r>
                        <a:rPr lang="en-GB" sz="1400" dirty="0">
                          <a:effectLst/>
                        </a:rPr>
                        <a:t>National Programmes (diagnostics, Front line digitisation, Mental Health, TIF)</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GB" sz="1400" dirty="0">
                          <a:solidFill>
                            <a:srgbClr val="002060"/>
                          </a:solidFill>
                          <a:effectLst/>
                        </a:rPr>
                        <a:t>3,399</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a:solidFill>
                            <a:srgbClr val="002060"/>
                          </a:solidFill>
                          <a:effectLst/>
                        </a:rPr>
                        <a:t>202</a:t>
                      </a:r>
                      <a:endParaRPr lang="en-GB" sz="1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dirty="0">
                          <a:solidFill>
                            <a:srgbClr val="002060"/>
                          </a:solidFill>
                          <a:effectLst/>
                        </a:rPr>
                        <a:t>3,197</a:t>
                      </a:r>
                      <a:endParaRPr lang="en-GB"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r>
                        <a:rPr lang="en-GB" sz="1000" b="1" dirty="0">
                          <a:solidFill>
                            <a:srgbClr val="002060"/>
                          </a:solidFill>
                          <a:effectLst/>
                          <a:latin typeface="Calibri" panose="020F0502020204030204" pitchFamily="34" charset="0"/>
                          <a:cs typeface="Times New Roman" panose="02020603050405020304" pitchFamily="18" charset="0"/>
                        </a:rPr>
                        <a:t>GHFT</a:t>
                      </a:r>
                      <a:r>
                        <a:rPr lang="en-GB" sz="1000" dirty="0">
                          <a:solidFill>
                            <a:srgbClr val="002060"/>
                          </a:solidFill>
                          <a:effectLst/>
                          <a:latin typeface="Calibri" panose="020F0502020204030204" pitchFamily="34" charset="0"/>
                          <a:cs typeface="Times New Roman" panose="02020603050405020304" pitchFamily="18" charset="0"/>
                        </a:rPr>
                        <a:t> - 2 tranches of frontline digitisation, beginning of a 5th orthopaedic theatre, creation of discharge lounge at GRH and a new ward at CGH, beginning of the CDC  -</a:t>
                      </a:r>
                      <a:r>
                        <a:rPr lang="en-GB" sz="1000" b="1" dirty="0">
                          <a:solidFill>
                            <a:srgbClr val="002060"/>
                          </a:solidFill>
                          <a:effectLst/>
                          <a:latin typeface="Calibri" panose="020F0502020204030204" pitchFamily="34" charset="0"/>
                          <a:cs typeface="Times New Roman" panose="02020603050405020304" pitchFamily="18" charset="0"/>
                        </a:rPr>
                        <a:t>GHC</a:t>
                      </a:r>
                      <a:r>
                        <a:rPr lang="en-GB" sz="1000" dirty="0">
                          <a:solidFill>
                            <a:srgbClr val="002060"/>
                          </a:solidFill>
                          <a:effectLst/>
                          <a:latin typeface="Calibri" panose="020F0502020204030204" pitchFamily="34" charset="0"/>
                          <a:cs typeface="Times New Roman" panose="02020603050405020304" pitchFamily="18" charset="0"/>
                        </a:rPr>
                        <a:t> – expenditure on cyber security, mental health wards and Digitisation</a:t>
                      </a:r>
                    </a:p>
                  </a:txBody>
                  <a:tcPr marL="68580" marR="68580" marT="0" marB="0" anchor="b"/>
                </a:tc>
                <a:extLst>
                  <a:ext uri="{0D108BD9-81ED-4DB2-BD59-A6C34878D82A}">
                    <a16:rowId xmlns:a16="http://schemas.microsoft.com/office/drawing/2014/main" val="2245057353"/>
                  </a:ext>
                </a:extLst>
              </a:tr>
              <a:tr h="423643">
                <a:tc>
                  <a:txBody>
                    <a:bodyPr/>
                    <a:lstStyle/>
                    <a:p>
                      <a:pPr>
                        <a:lnSpc>
                          <a:spcPct val="107000"/>
                        </a:lnSpc>
                        <a:spcAft>
                          <a:spcPts val="800"/>
                        </a:spcAft>
                      </a:pPr>
                      <a:r>
                        <a:rPr lang="en-GB" sz="1400">
                          <a:effectLst/>
                        </a:rPr>
                        <a:t>Other (technical accounting)</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GB" sz="1400" dirty="0">
                          <a:effectLst/>
                        </a:rPr>
                        <a:t>318</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a:effectLst/>
                        </a:rPr>
                        <a:t>79</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dirty="0">
                          <a:effectLst/>
                        </a:rPr>
                        <a:t>239</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1400" dirty="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84914495"/>
                  </a:ext>
                </a:extLst>
              </a:tr>
              <a:tr h="255536">
                <a:tc>
                  <a:txBody>
                    <a:bodyPr/>
                    <a:lstStyle/>
                    <a:p>
                      <a:pPr>
                        <a:lnSpc>
                          <a:spcPct val="107000"/>
                        </a:lnSpc>
                        <a:spcAft>
                          <a:spcPts val="800"/>
                        </a:spcAft>
                      </a:pPr>
                      <a:r>
                        <a:rPr lang="en-GB" sz="1400">
                          <a:effectLst/>
                        </a:rPr>
                        <a:t>Total system CDEL</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en-GB" sz="1400" b="1" dirty="0">
                          <a:effectLst/>
                        </a:rPr>
                        <a:t>93,808</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b="1" dirty="0">
                          <a:effectLst/>
                        </a:rPr>
                        <a:t>10,244</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en-GB" sz="1400" b="1" dirty="0">
                          <a:effectLst/>
                        </a:rPr>
                        <a:t>83,564</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424394079"/>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719"/>
            <a:ext cx="9000000" cy="1143000"/>
          </a:xfrm>
        </p:spPr>
        <p:txBody>
          <a:bodyPr>
            <a:normAutofit/>
          </a:bodyPr>
          <a:lstStyle/>
          <a:p>
            <a:r>
              <a:rPr lang="en-GB" sz="1800" b="1" dirty="0">
                <a:effectLst/>
                <a:latin typeface="+mj-lt"/>
                <a:ea typeface="Calibri" panose="020F0502020204030204" pitchFamily="34" charset="0"/>
                <a:cs typeface="Times New Roman" panose="02020603050405020304" pitchFamily="18" charset="0"/>
              </a:rPr>
              <a:t>Organisational breakdowns - </a:t>
            </a:r>
            <a:r>
              <a:rPr lang="en-GB" sz="1800" dirty="0">
                <a:effectLst/>
                <a:latin typeface="+mj-lt"/>
              </a:rPr>
              <a:t>Gloucestershire Health and Care NHS Foundation Trust - GHC</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Slide Number Placeholder 3"/>
          <p:cNvSpPr>
            <a:spLocks noGrp="1"/>
          </p:cNvSpPr>
          <p:nvPr>
            <p:ph type="sldNum" sz="quarter" idx="10"/>
          </p:nvPr>
        </p:nvSpPr>
        <p:spPr/>
        <p:txBody>
          <a:bodyPr/>
          <a:lstStyle/>
          <a:p>
            <a:fld id="{33CD8F25-6884-ED49-801E-7634C0F1EA11}" type="slidenum">
              <a:rPr lang="en-US" smtClean="0"/>
              <a:pPr/>
              <a:t>3</a:t>
            </a:fld>
            <a:endParaRPr lang="en-US" dirty="0"/>
          </a:p>
        </p:txBody>
      </p:sp>
      <p:graphicFrame>
        <p:nvGraphicFramePr>
          <p:cNvPr id="7" name="Table 6">
            <a:extLst>
              <a:ext uri="{FF2B5EF4-FFF2-40B4-BE49-F238E27FC236}">
                <a16:creationId xmlns:a16="http://schemas.microsoft.com/office/drawing/2014/main" id="{C7666331-25A4-4153-AD10-ECC47FA7C91F}"/>
              </a:ext>
            </a:extLst>
          </p:cNvPr>
          <p:cNvGraphicFramePr>
            <a:graphicFrameLocks noGrp="1"/>
          </p:cNvGraphicFramePr>
          <p:nvPr>
            <p:extLst>
              <p:ext uri="{D42A27DB-BD31-4B8C-83A1-F6EECF244321}">
                <p14:modId xmlns:p14="http://schemas.microsoft.com/office/powerpoint/2010/main" val="4010781195"/>
              </p:ext>
            </p:extLst>
          </p:nvPr>
        </p:nvGraphicFramePr>
        <p:xfrm>
          <a:off x="124584" y="561905"/>
          <a:ext cx="9000000" cy="4243120"/>
        </p:xfrm>
        <a:graphic>
          <a:graphicData uri="http://schemas.openxmlformats.org/drawingml/2006/table">
            <a:tbl>
              <a:tblPr firstRow="1" firstCol="1" bandRow="1">
                <a:tableStyleId>{5C22544A-7EE6-4342-B048-85BDC9FD1C3A}</a:tableStyleId>
              </a:tblPr>
              <a:tblGrid>
                <a:gridCol w="1160957">
                  <a:extLst>
                    <a:ext uri="{9D8B030D-6E8A-4147-A177-3AD203B41FA5}">
                      <a16:colId xmlns:a16="http://schemas.microsoft.com/office/drawing/2014/main" val="3271789938"/>
                    </a:ext>
                  </a:extLst>
                </a:gridCol>
                <a:gridCol w="3951165">
                  <a:extLst>
                    <a:ext uri="{9D8B030D-6E8A-4147-A177-3AD203B41FA5}">
                      <a16:colId xmlns:a16="http://schemas.microsoft.com/office/drawing/2014/main" val="3351629391"/>
                    </a:ext>
                  </a:extLst>
                </a:gridCol>
                <a:gridCol w="1296144">
                  <a:extLst>
                    <a:ext uri="{9D8B030D-6E8A-4147-A177-3AD203B41FA5}">
                      <a16:colId xmlns:a16="http://schemas.microsoft.com/office/drawing/2014/main" val="1764571417"/>
                    </a:ext>
                  </a:extLst>
                </a:gridCol>
                <a:gridCol w="1152128">
                  <a:extLst>
                    <a:ext uri="{9D8B030D-6E8A-4147-A177-3AD203B41FA5}">
                      <a16:colId xmlns:a16="http://schemas.microsoft.com/office/drawing/2014/main" val="3491139946"/>
                    </a:ext>
                  </a:extLst>
                </a:gridCol>
                <a:gridCol w="1439606">
                  <a:extLst>
                    <a:ext uri="{9D8B030D-6E8A-4147-A177-3AD203B41FA5}">
                      <a16:colId xmlns:a16="http://schemas.microsoft.com/office/drawing/2014/main" val="1306168930"/>
                    </a:ext>
                  </a:extLst>
                </a:gridCol>
              </a:tblGrid>
              <a:tr h="394079">
                <a:tc>
                  <a:txBody>
                    <a:bodyPr/>
                    <a:lstStyle/>
                    <a:p>
                      <a:pPr>
                        <a:lnSpc>
                          <a:spcPct val="107000"/>
                        </a:lnSpc>
                        <a:spcAft>
                          <a:spcPts val="800"/>
                        </a:spcAft>
                      </a:pPr>
                      <a:r>
                        <a:rPr lang="en-GB" sz="1600" dirty="0">
                          <a:effectLst/>
                        </a:rPr>
                        <a:t>RTQ</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gridSpan="3">
                  <a:txBody>
                    <a:bodyPr/>
                    <a:lstStyle/>
                    <a:p>
                      <a:pPr algn="ctr">
                        <a:lnSpc>
                          <a:spcPct val="107000"/>
                        </a:lnSpc>
                        <a:spcAft>
                          <a:spcPts val="800"/>
                        </a:spcAft>
                      </a:pPr>
                      <a:r>
                        <a:rPr lang="en-GB" sz="1600">
                          <a:effectLst/>
                        </a:rPr>
                        <a:t>Total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19478516"/>
                  </a:ext>
                </a:extLst>
              </a:tr>
              <a:tr h="394079">
                <a:tc>
                  <a:txBody>
                    <a:bodyPr/>
                    <a:lstStyle/>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dirty="0">
                          <a:solidFill>
                            <a:srgbClr val="002060"/>
                          </a:solidFill>
                          <a:effectLst/>
                        </a:rPr>
                        <a:t> </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ctr">
                        <a:lnSpc>
                          <a:spcPct val="107000"/>
                        </a:lnSpc>
                        <a:spcAft>
                          <a:spcPts val="800"/>
                        </a:spcAft>
                      </a:pPr>
                      <a:r>
                        <a:rPr lang="en-GB" sz="1600" dirty="0">
                          <a:solidFill>
                            <a:srgbClr val="002060"/>
                          </a:solidFill>
                          <a:effectLst/>
                        </a:rPr>
                        <a:t>Plan</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Months 1-12</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£’000</a:t>
                      </a:r>
                    </a:p>
                  </a:txBody>
                  <a:tcPr marL="63937" marR="63937" marT="0" marB="0" anchor="ctr"/>
                </a:tc>
                <a:tc>
                  <a:txBody>
                    <a:bodyPr/>
                    <a:lstStyle/>
                    <a:p>
                      <a:pPr algn="ctr">
                        <a:lnSpc>
                          <a:spcPct val="107000"/>
                        </a:lnSpc>
                        <a:spcAft>
                          <a:spcPts val="800"/>
                        </a:spcAft>
                      </a:pPr>
                      <a:r>
                        <a:rPr lang="en-GB" sz="1600" dirty="0">
                          <a:solidFill>
                            <a:srgbClr val="002060"/>
                          </a:solidFill>
                          <a:effectLst/>
                        </a:rPr>
                        <a:t>Expenditure</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Months 1-3</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£’000</a:t>
                      </a:r>
                    </a:p>
                  </a:txBody>
                  <a:tcPr marL="63937" marR="63937" marT="0" marB="0" anchor="ctr"/>
                </a:tc>
                <a:tc>
                  <a:txBody>
                    <a:bodyPr/>
                    <a:lstStyle/>
                    <a:p>
                      <a:pPr algn="ctr">
                        <a:lnSpc>
                          <a:spcPct val="107000"/>
                        </a:lnSpc>
                        <a:spcAft>
                          <a:spcPts val="800"/>
                        </a:spcAft>
                      </a:pPr>
                      <a:r>
                        <a:rPr lang="en-GB" sz="1600" dirty="0">
                          <a:solidFill>
                            <a:srgbClr val="002060"/>
                          </a:solidFill>
                          <a:effectLst/>
                        </a:rPr>
                        <a:t>Budget</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Months 4-12</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£’000</a:t>
                      </a:r>
                    </a:p>
                  </a:txBody>
                  <a:tcPr marL="63937" marR="63937" marT="0" marB="0" anchor="ctr"/>
                </a:tc>
                <a:extLst>
                  <a:ext uri="{0D108BD9-81ED-4DB2-BD59-A6C34878D82A}">
                    <a16:rowId xmlns:a16="http://schemas.microsoft.com/office/drawing/2014/main" val="2071142264"/>
                  </a:ext>
                </a:extLst>
              </a:tr>
              <a:tr h="394079">
                <a:tc>
                  <a:txBody>
                    <a:bodyPr/>
                    <a:lstStyle/>
                    <a:p>
                      <a:pPr>
                        <a:lnSpc>
                          <a:spcPct val="107000"/>
                        </a:lnSpc>
                        <a:spcAft>
                          <a:spcPts val="800"/>
                        </a:spcAft>
                      </a:pPr>
                      <a:r>
                        <a:rPr lang="en-GB" sz="1600" dirty="0">
                          <a:effectLst/>
                        </a:rPr>
                        <a:t>GHC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b="0" dirty="0">
                          <a:solidFill>
                            <a:srgbClr val="002060"/>
                          </a:solidFill>
                          <a:effectLst/>
                        </a:rPr>
                        <a:t>Operational Capital </a:t>
                      </a:r>
                      <a:endParaRPr lang="en-GB" sz="16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b="0" dirty="0">
                          <a:solidFill>
                            <a:srgbClr val="002060"/>
                          </a:solidFill>
                          <a:effectLst/>
                        </a:rPr>
                        <a:t>17,616</a:t>
                      </a:r>
                      <a:endParaRPr lang="en-GB" sz="16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0" dirty="0">
                          <a:solidFill>
                            <a:srgbClr val="002060"/>
                          </a:solidFill>
                          <a:effectLst/>
                        </a:rPr>
                        <a:t>1,947</a:t>
                      </a:r>
                      <a:endParaRPr lang="en-GB" sz="16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0" dirty="0">
                          <a:solidFill>
                            <a:srgbClr val="002060"/>
                          </a:solidFill>
                          <a:effectLst/>
                        </a:rPr>
                        <a:t>15,669</a:t>
                      </a:r>
                      <a:endParaRPr lang="en-GB" sz="16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1645101183"/>
                  </a:ext>
                </a:extLst>
              </a:tr>
              <a:tr h="394079">
                <a:tc>
                  <a:txBody>
                    <a:bodyPr/>
                    <a:lstStyle/>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b="1" dirty="0">
                          <a:solidFill>
                            <a:srgbClr val="002060"/>
                          </a:solidFill>
                          <a:effectLst/>
                        </a:rPr>
                        <a:t>Total Operational Capital</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b="1" dirty="0">
                          <a:solidFill>
                            <a:srgbClr val="002060"/>
                          </a:solidFill>
                          <a:effectLst/>
                        </a:rPr>
                        <a:t>17,616</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1" dirty="0">
                          <a:solidFill>
                            <a:srgbClr val="002060"/>
                          </a:solidFill>
                          <a:effectLst/>
                        </a:rPr>
                        <a:t>1,947</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1" dirty="0">
                          <a:solidFill>
                            <a:srgbClr val="002060"/>
                          </a:solidFill>
                          <a:effectLst/>
                        </a:rPr>
                        <a:t>15,669</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765608977"/>
                  </a:ext>
                </a:extLst>
              </a:tr>
              <a:tr h="394079">
                <a:tc>
                  <a:txBody>
                    <a:bodyPr/>
                    <a:lstStyle/>
                    <a:p>
                      <a:pPr>
                        <a:lnSpc>
                          <a:spcPct val="107000"/>
                        </a:lnSpc>
                        <a:spcAft>
                          <a:spcPts val="800"/>
                        </a:spcAft>
                      </a:pPr>
                      <a:r>
                        <a:rPr lang="en-GB" sz="1600">
                          <a:effectLst/>
                        </a:rPr>
                        <a:t>GHC</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dirty="0">
                          <a:solidFill>
                            <a:srgbClr val="002060"/>
                          </a:solidFill>
                          <a:effectLst/>
                        </a:rPr>
                        <a:t>Impact of IFRS 16 leases</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dirty="0">
                          <a:solidFill>
                            <a:srgbClr val="002060"/>
                          </a:solidFill>
                          <a:effectLst/>
                        </a:rPr>
                        <a:t>9,721</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0</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9,721</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2337864359"/>
                  </a:ext>
                </a:extLst>
              </a:tr>
              <a:tr h="394079">
                <a:tc>
                  <a:txBody>
                    <a:bodyPr/>
                    <a:lstStyle/>
                    <a:p>
                      <a:pPr>
                        <a:lnSpc>
                          <a:spcPct val="107000"/>
                        </a:lnSpc>
                        <a:spcAft>
                          <a:spcPts val="800"/>
                        </a:spcAft>
                      </a:pPr>
                      <a:r>
                        <a:rPr lang="en-GB" sz="1600">
                          <a:effectLst/>
                        </a:rPr>
                        <a:t>GHC</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tc>
                <a:tc>
                  <a:txBody>
                    <a:bodyPr/>
                    <a:lstStyle/>
                    <a:p>
                      <a:pPr>
                        <a:lnSpc>
                          <a:spcPct val="107000"/>
                        </a:lnSpc>
                        <a:spcAft>
                          <a:spcPts val="800"/>
                        </a:spcAft>
                      </a:pPr>
                      <a:r>
                        <a:rPr lang="en-GB" sz="1600" dirty="0">
                          <a:solidFill>
                            <a:srgbClr val="002060"/>
                          </a:solidFill>
                          <a:effectLst/>
                        </a:rPr>
                        <a:t>Upgrades and National Programmes</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dirty="0">
                          <a:solidFill>
                            <a:srgbClr val="002060"/>
                          </a:solidFill>
                          <a:effectLst/>
                        </a:rPr>
                        <a:t>0</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0</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0</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2148100041"/>
                  </a:ext>
                </a:extLst>
              </a:tr>
              <a:tr h="394079">
                <a:tc>
                  <a:txBody>
                    <a:bodyPr/>
                    <a:lstStyle/>
                    <a:p>
                      <a:pPr>
                        <a:lnSpc>
                          <a:spcPct val="107000"/>
                        </a:lnSpc>
                        <a:spcAft>
                          <a:spcPts val="800"/>
                        </a:spcAft>
                      </a:pPr>
                      <a:r>
                        <a:rPr lang="en-GB" sz="1600">
                          <a:effectLst/>
                        </a:rPr>
                        <a:t>GHC</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tc>
                <a:tc>
                  <a:txBody>
                    <a:bodyPr/>
                    <a:lstStyle/>
                    <a:p>
                      <a:pPr>
                        <a:lnSpc>
                          <a:spcPct val="107000"/>
                        </a:lnSpc>
                        <a:spcAft>
                          <a:spcPts val="800"/>
                        </a:spcAft>
                      </a:pPr>
                      <a:r>
                        <a:rPr lang="en-GB" sz="1600" dirty="0">
                          <a:solidFill>
                            <a:srgbClr val="002060"/>
                          </a:solidFill>
                          <a:effectLst/>
                        </a:rPr>
                        <a:t>National Programmes (diagnostics, Front line digitisation, Mental Health, TIF)</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dirty="0">
                          <a:solidFill>
                            <a:srgbClr val="002060"/>
                          </a:solidFill>
                          <a:effectLst/>
                        </a:rPr>
                        <a:t>49</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0</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49</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2996772342"/>
                  </a:ext>
                </a:extLst>
              </a:tr>
              <a:tr h="394079">
                <a:tc>
                  <a:txBody>
                    <a:bodyPr/>
                    <a:lstStyle/>
                    <a:p>
                      <a:pPr>
                        <a:lnSpc>
                          <a:spcPct val="107000"/>
                        </a:lnSpc>
                        <a:spcAft>
                          <a:spcPts val="800"/>
                        </a:spcAft>
                      </a:pPr>
                      <a:r>
                        <a:rPr lang="en-GB" sz="1600">
                          <a:effectLst/>
                        </a:rPr>
                        <a:t>GHC</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tc>
                <a:tc>
                  <a:txBody>
                    <a:bodyPr/>
                    <a:lstStyle/>
                    <a:p>
                      <a:pPr>
                        <a:lnSpc>
                          <a:spcPct val="107000"/>
                        </a:lnSpc>
                        <a:spcAft>
                          <a:spcPts val="800"/>
                        </a:spcAft>
                      </a:pPr>
                      <a:r>
                        <a:rPr lang="en-GB" sz="1600">
                          <a:solidFill>
                            <a:srgbClr val="002060"/>
                          </a:solidFill>
                          <a:effectLst/>
                        </a:rPr>
                        <a:t>Other (technical accounting)</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dirty="0">
                          <a:solidFill>
                            <a:srgbClr val="002060"/>
                          </a:solidFill>
                          <a:effectLst/>
                        </a:rPr>
                        <a:t>0</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0</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0</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1396501738"/>
                  </a:ext>
                </a:extLst>
              </a:tr>
              <a:tr h="394079">
                <a:tc>
                  <a:txBody>
                    <a:bodyPr/>
                    <a:lstStyle/>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b="1" dirty="0">
                          <a:solidFill>
                            <a:srgbClr val="002060"/>
                          </a:solidFill>
                          <a:effectLst/>
                        </a:rPr>
                        <a:t>Total System CDEL</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b="1" dirty="0">
                          <a:solidFill>
                            <a:srgbClr val="002060"/>
                          </a:solidFill>
                          <a:effectLst/>
                        </a:rPr>
                        <a:t>27,386</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1" dirty="0">
                          <a:solidFill>
                            <a:srgbClr val="002060"/>
                          </a:solidFill>
                          <a:effectLst/>
                        </a:rPr>
                        <a:t>1,947</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1" dirty="0">
                          <a:solidFill>
                            <a:srgbClr val="002060"/>
                          </a:solidFill>
                          <a:effectLst/>
                        </a:rPr>
                        <a:t>25,439</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3925365822"/>
                  </a:ext>
                </a:extLst>
              </a:tr>
            </a:tbl>
          </a:graphicData>
        </a:graphic>
      </p:graphicFrame>
      <p:sp>
        <p:nvSpPr>
          <p:cNvPr id="3" name="TextBox 2">
            <a:extLst>
              <a:ext uri="{FF2B5EF4-FFF2-40B4-BE49-F238E27FC236}">
                <a16:creationId xmlns:a16="http://schemas.microsoft.com/office/drawing/2014/main" id="{D169D217-56FD-30CB-6047-BE55258C64C5}"/>
              </a:ext>
            </a:extLst>
          </p:cNvPr>
          <p:cNvSpPr txBox="1"/>
          <p:nvPr/>
        </p:nvSpPr>
        <p:spPr>
          <a:xfrm>
            <a:off x="827584" y="4805025"/>
            <a:ext cx="8279920" cy="1429430"/>
          </a:xfrm>
          <a:prstGeom prst="rect">
            <a:avLst/>
          </a:prstGeom>
          <a:noFill/>
        </p:spPr>
        <p:txBody>
          <a:bodyPr wrap="square" rtlCol="0">
            <a:spAutoFit/>
          </a:bodyPr>
          <a:lstStyle/>
          <a:p>
            <a:pPr>
              <a:lnSpc>
                <a:spcPct val="107000"/>
              </a:lnSpc>
            </a:pPr>
            <a:r>
              <a:rPr lang="en-GB" sz="1600" b="1" dirty="0">
                <a:solidFill>
                  <a:srgbClr val="002060"/>
                </a:solidFill>
                <a:effectLst/>
                <a:latin typeface="Calibri" panose="020F0502020204030204" pitchFamily="34" charset="0"/>
                <a:cs typeface="Times New Roman" panose="02020603050405020304" pitchFamily="18" charset="0"/>
              </a:rPr>
              <a:t>Operational Capital: </a:t>
            </a:r>
            <a:r>
              <a:rPr lang="en-GB" sz="1600" dirty="0">
                <a:solidFill>
                  <a:srgbClr val="002060"/>
                </a:solidFill>
                <a:effectLst/>
                <a:latin typeface="Calibri" panose="020F0502020204030204" pitchFamily="34" charset="0"/>
                <a:cs typeface="Times New Roman" panose="02020603050405020304" pitchFamily="18" charset="0"/>
              </a:rPr>
              <a:t>Forest of Dean new hospital, IT infrastructure, estates maintenance and medical equipment</a:t>
            </a:r>
          </a:p>
          <a:p>
            <a:pPr>
              <a:lnSpc>
                <a:spcPct val="107000"/>
              </a:lnSpc>
            </a:pPr>
            <a:r>
              <a:rPr lang="en-GB" sz="1600" b="1" dirty="0">
                <a:solidFill>
                  <a:srgbClr val="002060"/>
                </a:solidFill>
                <a:effectLst/>
                <a:latin typeface="Calibri" panose="020F0502020204030204" pitchFamily="34" charset="0"/>
                <a:cs typeface="Times New Roman" panose="02020603050405020304" pitchFamily="18" charset="0"/>
              </a:rPr>
              <a:t>IFRS16</a:t>
            </a:r>
            <a:r>
              <a:rPr lang="en-GB" sz="1600" dirty="0">
                <a:solidFill>
                  <a:srgbClr val="002060"/>
                </a:solidFill>
                <a:effectLst/>
                <a:latin typeface="Calibri" panose="020F0502020204030204" pitchFamily="34" charset="0"/>
                <a:cs typeface="Times New Roman" panose="02020603050405020304" pitchFamily="18" charset="0"/>
              </a:rPr>
              <a:t> - Leases on building (Stroud hub), vehicles and Coleford Health Centre</a:t>
            </a:r>
          </a:p>
          <a:p>
            <a:pPr>
              <a:lnSpc>
                <a:spcPct val="107000"/>
              </a:lnSpc>
            </a:pPr>
            <a:r>
              <a:rPr lang="en-GB" sz="1600" b="1" dirty="0">
                <a:solidFill>
                  <a:srgbClr val="002060"/>
                </a:solidFill>
                <a:effectLst/>
                <a:latin typeface="Calibri" panose="020F0502020204030204" pitchFamily="34" charset="0"/>
                <a:cs typeface="Times New Roman" panose="02020603050405020304" pitchFamily="18" charset="0"/>
              </a:rPr>
              <a:t>National Programmes</a:t>
            </a:r>
            <a:r>
              <a:rPr lang="en-GB" sz="1600" dirty="0">
                <a:solidFill>
                  <a:srgbClr val="002060"/>
                </a:solidFill>
                <a:effectLst/>
                <a:latin typeface="Calibri" panose="020F0502020204030204" pitchFamily="34" charset="0"/>
                <a:cs typeface="Times New Roman" panose="02020603050405020304" pitchFamily="18" charset="0"/>
              </a:rPr>
              <a:t>: expenditure on cyber security, mental health wards and Digitisation</a:t>
            </a:r>
          </a:p>
          <a:p>
            <a:pPr>
              <a:lnSpc>
                <a:spcPct val="107000"/>
              </a:lnSpc>
            </a:pPr>
            <a:endParaRPr lang="en-GB" sz="1800" dirty="0">
              <a:solidFill>
                <a:srgbClr val="002060"/>
              </a:solidFill>
              <a:effectLst/>
              <a:latin typeface="Calibri" panose="020F0502020204030204" pitchFamily="34"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BAC07B-721A-4BED-B3CB-AFBFB5A87009}"/>
              </a:ext>
            </a:extLst>
          </p:cNvPr>
          <p:cNvSpPr>
            <a:spLocks noGrp="1"/>
          </p:cNvSpPr>
          <p:nvPr>
            <p:ph type="sldNum" sz="quarter" idx="10"/>
          </p:nvPr>
        </p:nvSpPr>
        <p:spPr/>
        <p:txBody>
          <a:bodyPr/>
          <a:lstStyle/>
          <a:p>
            <a:fld id="{33CD8F25-6884-ED49-801E-7634C0F1EA11}" type="slidenum">
              <a:rPr lang="en-US" smtClean="0"/>
              <a:pPr/>
              <a:t>4</a:t>
            </a:fld>
            <a:endParaRPr lang="en-US" dirty="0"/>
          </a:p>
        </p:txBody>
      </p:sp>
      <p:graphicFrame>
        <p:nvGraphicFramePr>
          <p:cNvPr id="5" name="Table 4">
            <a:extLst>
              <a:ext uri="{FF2B5EF4-FFF2-40B4-BE49-F238E27FC236}">
                <a16:creationId xmlns:a16="http://schemas.microsoft.com/office/drawing/2014/main" id="{75CC034B-58A1-4191-B924-8F2DC7AAC1E1}"/>
              </a:ext>
            </a:extLst>
          </p:cNvPr>
          <p:cNvGraphicFramePr>
            <a:graphicFrameLocks noGrp="1"/>
          </p:cNvGraphicFramePr>
          <p:nvPr>
            <p:extLst>
              <p:ext uri="{D42A27DB-BD31-4B8C-83A1-F6EECF244321}">
                <p14:modId xmlns:p14="http://schemas.microsoft.com/office/powerpoint/2010/main" val="2597657851"/>
              </p:ext>
            </p:extLst>
          </p:nvPr>
        </p:nvGraphicFramePr>
        <p:xfrm>
          <a:off x="143454" y="524068"/>
          <a:ext cx="8928100" cy="3435704"/>
        </p:xfrm>
        <a:graphic>
          <a:graphicData uri="http://schemas.openxmlformats.org/drawingml/2006/table">
            <a:tbl>
              <a:tblPr firstRow="1" firstCol="1" bandRow="1">
                <a:tableStyleId>{5C22544A-7EE6-4342-B048-85BDC9FD1C3A}</a:tableStyleId>
              </a:tblPr>
              <a:tblGrid>
                <a:gridCol w="1152236">
                  <a:extLst>
                    <a:ext uri="{9D8B030D-6E8A-4147-A177-3AD203B41FA5}">
                      <a16:colId xmlns:a16="http://schemas.microsoft.com/office/drawing/2014/main" val="3798673211"/>
                    </a:ext>
                  </a:extLst>
                </a:gridCol>
                <a:gridCol w="3888432">
                  <a:extLst>
                    <a:ext uri="{9D8B030D-6E8A-4147-A177-3AD203B41FA5}">
                      <a16:colId xmlns:a16="http://schemas.microsoft.com/office/drawing/2014/main" val="2340580209"/>
                    </a:ext>
                  </a:extLst>
                </a:gridCol>
                <a:gridCol w="1296144">
                  <a:extLst>
                    <a:ext uri="{9D8B030D-6E8A-4147-A177-3AD203B41FA5}">
                      <a16:colId xmlns:a16="http://schemas.microsoft.com/office/drawing/2014/main" val="3055616334"/>
                    </a:ext>
                  </a:extLst>
                </a:gridCol>
                <a:gridCol w="1224136">
                  <a:extLst>
                    <a:ext uri="{9D8B030D-6E8A-4147-A177-3AD203B41FA5}">
                      <a16:colId xmlns:a16="http://schemas.microsoft.com/office/drawing/2014/main" val="2337139716"/>
                    </a:ext>
                  </a:extLst>
                </a:gridCol>
                <a:gridCol w="1367152">
                  <a:extLst>
                    <a:ext uri="{9D8B030D-6E8A-4147-A177-3AD203B41FA5}">
                      <a16:colId xmlns:a16="http://schemas.microsoft.com/office/drawing/2014/main" val="381604118"/>
                    </a:ext>
                  </a:extLst>
                </a:gridCol>
              </a:tblGrid>
              <a:tr h="307670">
                <a:tc>
                  <a:txBody>
                    <a:bodyPr/>
                    <a:lstStyle/>
                    <a:p>
                      <a:pPr>
                        <a:lnSpc>
                          <a:spcPct val="107000"/>
                        </a:lnSpc>
                        <a:spcAft>
                          <a:spcPts val="800"/>
                        </a:spcAft>
                      </a:pPr>
                      <a:r>
                        <a:rPr lang="en-GB" sz="1600" dirty="0">
                          <a:effectLst/>
                        </a:rPr>
                        <a:t>RTE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gridSpan="3">
                  <a:txBody>
                    <a:bodyPr/>
                    <a:lstStyle/>
                    <a:p>
                      <a:pPr algn="ctr">
                        <a:lnSpc>
                          <a:spcPct val="107000"/>
                        </a:lnSpc>
                        <a:spcAft>
                          <a:spcPts val="800"/>
                        </a:spcAft>
                      </a:pPr>
                      <a:r>
                        <a:rPr lang="en-GB" sz="1600">
                          <a:effectLst/>
                        </a:rPr>
                        <a:t>Total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41016768"/>
                  </a:ext>
                </a:extLst>
              </a:tr>
              <a:tr h="307670">
                <a:tc>
                  <a:txBody>
                    <a:bodyPr/>
                    <a:lstStyle/>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dirty="0">
                          <a:solidFill>
                            <a:srgbClr val="002060"/>
                          </a:solidFill>
                          <a:effectLst/>
                        </a:rPr>
                        <a:t> </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ctr">
                        <a:lnSpc>
                          <a:spcPct val="107000"/>
                        </a:lnSpc>
                        <a:spcAft>
                          <a:spcPts val="800"/>
                        </a:spcAft>
                      </a:pPr>
                      <a:r>
                        <a:rPr lang="en-GB" sz="1600" dirty="0">
                          <a:solidFill>
                            <a:srgbClr val="002060"/>
                          </a:solidFill>
                          <a:effectLst/>
                        </a:rPr>
                        <a:t>Plan</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Months 1-12</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£’000</a:t>
                      </a:r>
                    </a:p>
                  </a:txBody>
                  <a:tcPr marL="63937" marR="63937" marT="0" marB="0" anchor="ctr"/>
                </a:tc>
                <a:tc>
                  <a:txBody>
                    <a:bodyPr/>
                    <a:lstStyle/>
                    <a:p>
                      <a:pPr algn="ctr">
                        <a:lnSpc>
                          <a:spcPct val="107000"/>
                        </a:lnSpc>
                        <a:spcAft>
                          <a:spcPts val="800"/>
                        </a:spcAft>
                      </a:pPr>
                      <a:r>
                        <a:rPr lang="en-GB" sz="1600" dirty="0">
                          <a:solidFill>
                            <a:srgbClr val="002060"/>
                          </a:solidFill>
                          <a:effectLst/>
                        </a:rPr>
                        <a:t>Expenditure</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Months 1-3</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£’000</a:t>
                      </a:r>
                    </a:p>
                  </a:txBody>
                  <a:tcPr marL="63937" marR="63937" marT="0" marB="0" anchor="ctr"/>
                </a:tc>
                <a:tc>
                  <a:txBody>
                    <a:bodyPr/>
                    <a:lstStyle/>
                    <a:p>
                      <a:pPr algn="ctr">
                        <a:lnSpc>
                          <a:spcPct val="107000"/>
                        </a:lnSpc>
                        <a:spcAft>
                          <a:spcPts val="800"/>
                        </a:spcAft>
                      </a:pPr>
                      <a:r>
                        <a:rPr lang="en-GB" sz="1600" dirty="0">
                          <a:solidFill>
                            <a:srgbClr val="002060"/>
                          </a:solidFill>
                          <a:effectLst/>
                        </a:rPr>
                        <a:t>Budget</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Months 4-12</a:t>
                      </a:r>
                    </a:p>
                    <a:p>
                      <a:pPr algn="ctr">
                        <a:lnSpc>
                          <a:spcPct val="107000"/>
                        </a:lnSpc>
                        <a:spcAft>
                          <a:spcPts val="80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£’000</a:t>
                      </a:r>
                    </a:p>
                  </a:txBody>
                  <a:tcPr marL="63937" marR="63937" marT="0" marB="0" anchor="ctr"/>
                </a:tc>
                <a:extLst>
                  <a:ext uri="{0D108BD9-81ED-4DB2-BD59-A6C34878D82A}">
                    <a16:rowId xmlns:a16="http://schemas.microsoft.com/office/drawing/2014/main" val="199273781"/>
                  </a:ext>
                </a:extLst>
              </a:tr>
              <a:tr h="307670">
                <a:tc>
                  <a:txBody>
                    <a:bodyPr/>
                    <a:lstStyle/>
                    <a:p>
                      <a:pPr>
                        <a:lnSpc>
                          <a:spcPct val="107000"/>
                        </a:lnSpc>
                        <a:spcAft>
                          <a:spcPts val="800"/>
                        </a:spcAft>
                      </a:pPr>
                      <a:r>
                        <a:rPr lang="en-GB" sz="1600">
                          <a:effectLst/>
                        </a:rPr>
                        <a:t>GHFT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dirty="0">
                          <a:solidFill>
                            <a:srgbClr val="002060"/>
                          </a:solidFill>
                          <a:effectLst/>
                        </a:rPr>
                        <a:t>Operational Capital </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a:solidFill>
                            <a:srgbClr val="002060"/>
                          </a:solidFill>
                          <a:effectLst/>
                        </a:rPr>
                        <a:t>25,014</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2,411</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22,603</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2586403525"/>
                  </a:ext>
                </a:extLst>
              </a:tr>
              <a:tr h="307670">
                <a:tc>
                  <a:txBody>
                    <a:bodyPr/>
                    <a:lstStyle/>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b="1" dirty="0">
                          <a:solidFill>
                            <a:srgbClr val="002060"/>
                          </a:solidFill>
                          <a:effectLst/>
                        </a:rPr>
                        <a:t>Total Operational Capital</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b="1" dirty="0">
                          <a:solidFill>
                            <a:srgbClr val="002060"/>
                          </a:solidFill>
                          <a:effectLst/>
                        </a:rPr>
                        <a:t>25,014</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1" dirty="0">
                          <a:solidFill>
                            <a:srgbClr val="002060"/>
                          </a:solidFill>
                          <a:effectLst/>
                        </a:rPr>
                        <a:t>2,411</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1" dirty="0">
                          <a:solidFill>
                            <a:srgbClr val="002060"/>
                          </a:solidFill>
                          <a:effectLst/>
                        </a:rPr>
                        <a:t>22,603</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3469833608"/>
                  </a:ext>
                </a:extLst>
              </a:tr>
              <a:tr h="307670">
                <a:tc>
                  <a:txBody>
                    <a:bodyPr/>
                    <a:lstStyle/>
                    <a:p>
                      <a:pPr>
                        <a:lnSpc>
                          <a:spcPct val="107000"/>
                        </a:lnSpc>
                        <a:spcAft>
                          <a:spcPts val="800"/>
                        </a:spcAft>
                      </a:pPr>
                      <a:r>
                        <a:rPr lang="en-GB" sz="1600">
                          <a:effectLst/>
                        </a:rPr>
                        <a:t>GHFT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tc>
                <a:tc>
                  <a:txBody>
                    <a:bodyPr/>
                    <a:lstStyle/>
                    <a:p>
                      <a:pPr>
                        <a:lnSpc>
                          <a:spcPct val="107000"/>
                        </a:lnSpc>
                        <a:spcAft>
                          <a:spcPts val="800"/>
                        </a:spcAft>
                      </a:pPr>
                      <a:r>
                        <a:rPr lang="en-GB" sz="1600" dirty="0">
                          <a:solidFill>
                            <a:srgbClr val="002060"/>
                          </a:solidFill>
                          <a:effectLst/>
                        </a:rPr>
                        <a:t>Impact of IFRS 16 leases</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a:solidFill>
                            <a:srgbClr val="002060"/>
                          </a:solidFill>
                          <a:effectLst/>
                        </a:rPr>
                        <a:t>15,355</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0</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15,355</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1018245413"/>
                  </a:ext>
                </a:extLst>
              </a:tr>
              <a:tr h="307670">
                <a:tc>
                  <a:txBody>
                    <a:bodyPr/>
                    <a:lstStyle/>
                    <a:p>
                      <a:pPr>
                        <a:lnSpc>
                          <a:spcPct val="107000"/>
                        </a:lnSpc>
                        <a:spcAft>
                          <a:spcPts val="800"/>
                        </a:spcAft>
                      </a:pPr>
                      <a:r>
                        <a:rPr lang="en-GB" sz="1600">
                          <a:effectLst/>
                        </a:rPr>
                        <a:t>GHFT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tc>
                <a:tc>
                  <a:txBody>
                    <a:bodyPr/>
                    <a:lstStyle/>
                    <a:p>
                      <a:pPr>
                        <a:lnSpc>
                          <a:spcPct val="107000"/>
                        </a:lnSpc>
                        <a:spcAft>
                          <a:spcPts val="800"/>
                        </a:spcAft>
                      </a:pPr>
                      <a:r>
                        <a:rPr lang="en-GB" sz="1600" dirty="0">
                          <a:solidFill>
                            <a:srgbClr val="002060"/>
                          </a:solidFill>
                          <a:effectLst/>
                        </a:rPr>
                        <a:t>Upgrades and National Hospital Programme</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dirty="0">
                          <a:solidFill>
                            <a:srgbClr val="002060"/>
                          </a:solidFill>
                          <a:effectLst/>
                        </a:rPr>
                        <a:t>21,280</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5,605</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15,675</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2161284616"/>
                  </a:ext>
                </a:extLst>
              </a:tr>
              <a:tr h="307670">
                <a:tc>
                  <a:txBody>
                    <a:bodyPr/>
                    <a:lstStyle/>
                    <a:p>
                      <a:pPr>
                        <a:lnSpc>
                          <a:spcPct val="107000"/>
                        </a:lnSpc>
                        <a:spcAft>
                          <a:spcPts val="800"/>
                        </a:spcAft>
                      </a:pPr>
                      <a:r>
                        <a:rPr lang="en-GB" sz="1600">
                          <a:effectLst/>
                        </a:rPr>
                        <a:t>GHFT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tc>
                <a:tc>
                  <a:txBody>
                    <a:bodyPr/>
                    <a:lstStyle/>
                    <a:p>
                      <a:pPr>
                        <a:lnSpc>
                          <a:spcPct val="107000"/>
                        </a:lnSpc>
                        <a:spcAft>
                          <a:spcPts val="800"/>
                        </a:spcAft>
                      </a:pPr>
                      <a:r>
                        <a:rPr lang="en-GB" sz="1600" dirty="0">
                          <a:solidFill>
                            <a:srgbClr val="002060"/>
                          </a:solidFill>
                          <a:effectLst/>
                        </a:rPr>
                        <a:t>National Programmes</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a:solidFill>
                            <a:srgbClr val="002060"/>
                          </a:solidFill>
                          <a:effectLst/>
                        </a:rPr>
                        <a:t>3,350</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202</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a:solidFill>
                            <a:srgbClr val="002060"/>
                          </a:solidFill>
                          <a:effectLst/>
                        </a:rPr>
                        <a:t>3,148</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1722306313"/>
                  </a:ext>
                </a:extLst>
              </a:tr>
              <a:tr h="307670">
                <a:tc>
                  <a:txBody>
                    <a:bodyPr/>
                    <a:lstStyle/>
                    <a:p>
                      <a:pPr>
                        <a:lnSpc>
                          <a:spcPct val="107000"/>
                        </a:lnSpc>
                        <a:spcAft>
                          <a:spcPts val="800"/>
                        </a:spcAft>
                      </a:pPr>
                      <a:r>
                        <a:rPr lang="en-GB" sz="1600">
                          <a:effectLst/>
                        </a:rPr>
                        <a:t>GHFT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tc>
                <a:tc>
                  <a:txBody>
                    <a:bodyPr/>
                    <a:lstStyle/>
                    <a:p>
                      <a:pPr>
                        <a:lnSpc>
                          <a:spcPct val="107000"/>
                        </a:lnSpc>
                        <a:spcAft>
                          <a:spcPts val="800"/>
                        </a:spcAft>
                      </a:pPr>
                      <a:r>
                        <a:rPr lang="en-GB" sz="1600">
                          <a:solidFill>
                            <a:srgbClr val="002060"/>
                          </a:solidFill>
                          <a:effectLst/>
                        </a:rPr>
                        <a:t>Other (technical accounting)</a:t>
                      </a:r>
                      <a:endParaRPr lang="en-GB"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dirty="0">
                          <a:solidFill>
                            <a:srgbClr val="002060"/>
                          </a:solidFill>
                          <a:effectLst/>
                        </a:rPr>
                        <a:t>318</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79</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dirty="0">
                          <a:solidFill>
                            <a:srgbClr val="002060"/>
                          </a:solidFill>
                          <a:effectLst/>
                        </a:rPr>
                        <a:t>239</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323844846"/>
                  </a:ext>
                </a:extLst>
              </a:tr>
              <a:tr h="307670">
                <a:tc>
                  <a:txBody>
                    <a:bodyPr/>
                    <a:lstStyle/>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nSpc>
                          <a:spcPct val="107000"/>
                        </a:lnSpc>
                        <a:spcAft>
                          <a:spcPts val="800"/>
                        </a:spcAft>
                      </a:pPr>
                      <a:r>
                        <a:rPr lang="en-GB" sz="1600" b="1" dirty="0">
                          <a:solidFill>
                            <a:srgbClr val="002060"/>
                          </a:solidFill>
                          <a:effectLst/>
                        </a:rPr>
                        <a:t>Total System CDEL</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ctr"/>
                </a:tc>
                <a:tc>
                  <a:txBody>
                    <a:bodyPr/>
                    <a:lstStyle/>
                    <a:p>
                      <a:pPr algn="r">
                        <a:lnSpc>
                          <a:spcPct val="107000"/>
                        </a:lnSpc>
                        <a:spcAft>
                          <a:spcPts val="800"/>
                        </a:spcAft>
                      </a:pPr>
                      <a:r>
                        <a:rPr lang="en-GB" sz="1600" b="1" dirty="0">
                          <a:solidFill>
                            <a:srgbClr val="002060"/>
                          </a:solidFill>
                          <a:effectLst/>
                        </a:rPr>
                        <a:t>65,316</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1" dirty="0">
                          <a:solidFill>
                            <a:srgbClr val="002060"/>
                          </a:solidFill>
                          <a:effectLst/>
                        </a:rPr>
                        <a:t>8,297</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tc>
                  <a:txBody>
                    <a:bodyPr/>
                    <a:lstStyle/>
                    <a:p>
                      <a:pPr algn="r">
                        <a:lnSpc>
                          <a:spcPct val="107000"/>
                        </a:lnSpc>
                        <a:spcAft>
                          <a:spcPts val="800"/>
                        </a:spcAft>
                      </a:pPr>
                      <a:r>
                        <a:rPr lang="en-GB" sz="1600" b="1" dirty="0">
                          <a:solidFill>
                            <a:srgbClr val="002060"/>
                          </a:solidFill>
                          <a:effectLst/>
                        </a:rPr>
                        <a:t>57,019</a:t>
                      </a: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37" marR="63937" marT="0" marB="0" anchor="b"/>
                </a:tc>
                <a:extLst>
                  <a:ext uri="{0D108BD9-81ED-4DB2-BD59-A6C34878D82A}">
                    <a16:rowId xmlns:a16="http://schemas.microsoft.com/office/drawing/2014/main" val="1083157663"/>
                  </a:ext>
                </a:extLst>
              </a:tr>
            </a:tbl>
          </a:graphicData>
        </a:graphic>
      </p:graphicFrame>
      <p:sp>
        <p:nvSpPr>
          <p:cNvPr id="2" name="Title 1">
            <a:extLst>
              <a:ext uri="{FF2B5EF4-FFF2-40B4-BE49-F238E27FC236}">
                <a16:creationId xmlns:a16="http://schemas.microsoft.com/office/drawing/2014/main" id="{38EF78D6-24C2-D332-6F69-44D0E84A9F35}"/>
              </a:ext>
            </a:extLst>
          </p:cNvPr>
          <p:cNvSpPr>
            <a:spLocks noGrp="1"/>
          </p:cNvSpPr>
          <p:nvPr>
            <p:ph type="title"/>
          </p:nvPr>
        </p:nvSpPr>
        <p:spPr>
          <a:xfrm>
            <a:off x="107504" y="-719"/>
            <a:ext cx="9000000" cy="569077"/>
          </a:xfrm>
        </p:spPr>
        <p:txBody>
          <a:bodyPr>
            <a:normAutofit/>
          </a:bodyPr>
          <a:lstStyle/>
          <a:p>
            <a:r>
              <a:rPr lang="en-GB" sz="1800" b="1" dirty="0">
                <a:effectLst/>
                <a:latin typeface="+mj-lt"/>
                <a:ea typeface="Calibri" panose="020F0502020204030204" pitchFamily="34" charset="0"/>
                <a:cs typeface="Times New Roman" panose="02020603050405020304" pitchFamily="18" charset="0"/>
              </a:rPr>
              <a:t>Organisational breakdowns - </a:t>
            </a:r>
            <a:r>
              <a:rPr lang="en-GB" sz="1800" dirty="0">
                <a:effectLst/>
                <a:latin typeface="+mj-lt"/>
              </a:rPr>
              <a:t>Gloucestershire Hospitals NHS Foundation Trust - GHFT</a:t>
            </a:r>
            <a:endParaRPr lang="en-US" dirty="0">
              <a:latin typeface="+mj-lt"/>
            </a:endParaRPr>
          </a:p>
        </p:txBody>
      </p:sp>
      <p:sp>
        <p:nvSpPr>
          <p:cNvPr id="3" name="TextBox 2">
            <a:extLst>
              <a:ext uri="{FF2B5EF4-FFF2-40B4-BE49-F238E27FC236}">
                <a16:creationId xmlns:a16="http://schemas.microsoft.com/office/drawing/2014/main" id="{295FFF19-FDA0-8D01-FB8B-504C305E83EA}"/>
              </a:ext>
            </a:extLst>
          </p:cNvPr>
          <p:cNvSpPr txBox="1"/>
          <p:nvPr/>
        </p:nvSpPr>
        <p:spPr>
          <a:xfrm>
            <a:off x="72446" y="3861048"/>
            <a:ext cx="8964050" cy="3077766"/>
          </a:xfrm>
          <a:prstGeom prst="rect">
            <a:avLst/>
          </a:prstGeom>
          <a:noFill/>
        </p:spPr>
        <p:txBody>
          <a:bodyPr wrap="square" rtlCol="0">
            <a:spAutoFit/>
          </a:bodyPr>
          <a:lstStyle/>
          <a:p>
            <a:r>
              <a:rPr lang="en-GB" sz="1600" b="1" dirty="0">
                <a:solidFill>
                  <a:srgbClr val="002060"/>
                </a:solidFill>
                <a:effectLst/>
                <a:latin typeface="Calibri" panose="020F0502020204030204" pitchFamily="34" charset="0"/>
                <a:cs typeface="Times New Roman" panose="02020603050405020304" pitchFamily="18" charset="0"/>
              </a:rPr>
              <a:t>Operational Capital</a:t>
            </a:r>
            <a:r>
              <a:rPr lang="en-GB" sz="1600" dirty="0">
                <a:solidFill>
                  <a:srgbClr val="002060"/>
                </a:solidFill>
                <a:effectLst/>
                <a:latin typeface="Calibri" panose="020F0502020204030204" pitchFamily="34" charset="0"/>
                <a:cs typeface="Times New Roman" panose="02020603050405020304" pitchFamily="18" charset="0"/>
              </a:rPr>
              <a:t>: key medical equipment replacements, backlog maintenance and estates works and upkeep of the digital assets and continued implementation of the digital strategy. </a:t>
            </a:r>
          </a:p>
          <a:p>
            <a:r>
              <a:rPr lang="en-GB" sz="1600" b="1" dirty="0">
                <a:solidFill>
                  <a:srgbClr val="002060"/>
                </a:solidFill>
                <a:effectLst/>
                <a:latin typeface="Calibri" panose="020F0502020204030204" pitchFamily="34" charset="0"/>
                <a:cs typeface="Times New Roman" panose="02020603050405020304" pitchFamily="18" charset="0"/>
              </a:rPr>
              <a:t>IFRS16:</a:t>
            </a:r>
            <a:r>
              <a:rPr lang="en-GB" sz="1600" dirty="0">
                <a:solidFill>
                  <a:srgbClr val="002060"/>
                </a:solidFill>
                <a:effectLst/>
                <a:latin typeface="Calibri" panose="020F0502020204030204" pitchFamily="34" charset="0"/>
                <a:cs typeface="Times New Roman" panose="02020603050405020304" pitchFamily="18" charset="0"/>
              </a:rPr>
              <a:t> Contracts with right of use assets for premises and diagnostic equipment. </a:t>
            </a:r>
          </a:p>
          <a:p>
            <a:r>
              <a:rPr lang="en-GB" sz="1600" b="1" dirty="0">
                <a:solidFill>
                  <a:srgbClr val="002060"/>
                </a:solidFill>
                <a:effectLst/>
                <a:latin typeface="Calibri" panose="020F0502020204030204" pitchFamily="34" charset="0"/>
                <a:cs typeface="Times New Roman" panose="02020603050405020304" pitchFamily="18" charset="0"/>
              </a:rPr>
              <a:t>Upgrades and national hospital programme:</a:t>
            </a:r>
            <a:r>
              <a:rPr lang="en-GB" sz="1600" dirty="0">
                <a:solidFill>
                  <a:srgbClr val="002060"/>
                </a:solidFill>
                <a:effectLst/>
                <a:latin typeface="Calibri" panose="020F0502020204030204" pitchFamily="34" charset="0"/>
                <a:cs typeface="Times New Roman" panose="02020603050405020304" pitchFamily="18" charset="0"/>
              </a:rPr>
              <a:t> Continued delivery of project to improve the emergency department and acute medical care facilities at Gloucestershire Royal Hospital and improving surgery facilities through creating a day surgery unit and two additional theatres at Cheltenham General Hospital.</a:t>
            </a:r>
          </a:p>
          <a:p>
            <a:r>
              <a:rPr lang="en-GB" sz="1600" b="1" dirty="0">
                <a:solidFill>
                  <a:srgbClr val="002060"/>
                </a:solidFill>
                <a:effectLst/>
                <a:latin typeface="Calibri" panose="020F0502020204030204" pitchFamily="34" charset="0"/>
                <a:cs typeface="Times New Roman" panose="02020603050405020304" pitchFamily="18" charset="0"/>
              </a:rPr>
              <a:t>National Programmes</a:t>
            </a:r>
            <a:r>
              <a:rPr lang="en-GB" sz="1600" dirty="0">
                <a:solidFill>
                  <a:srgbClr val="002060"/>
                </a:solidFill>
                <a:effectLst/>
                <a:latin typeface="Calibri" panose="020F0502020204030204" pitchFamily="34" charset="0"/>
                <a:cs typeface="Times New Roman" panose="02020603050405020304" pitchFamily="18" charset="0"/>
              </a:rPr>
              <a:t> - Frontline digitisation, spend to start building a 5th orthopaedic theatre, creation of a discharge lounge at GRH and a new ward at CGH, </a:t>
            </a:r>
          </a:p>
          <a:p>
            <a:endParaRPr lang="en-GB" sz="1600" dirty="0">
              <a:solidFill>
                <a:srgbClr val="002060"/>
              </a:solidFill>
              <a:effectLst/>
              <a:latin typeface="Calibri" panose="020F0502020204030204" pitchFamily="34" charset="0"/>
              <a:cs typeface="Times New Roman" panose="02020603050405020304" pitchFamily="18" charset="0"/>
            </a:endParaRPr>
          </a:p>
          <a:p>
            <a:endParaRPr lang="en-GB" sz="1600" dirty="0">
              <a:solidFill>
                <a:srgbClr val="002060"/>
              </a:solidFill>
              <a:effectLst/>
              <a:latin typeface="Calibri" panose="020F0502020204030204" pitchFamily="34" charset="0"/>
              <a:cs typeface="Times New Roman" panose="02020603050405020304" pitchFamily="18" charset="0"/>
            </a:endParaRPr>
          </a:p>
          <a:p>
            <a:endParaRPr lang="en-GB" sz="1600" dirty="0">
              <a:solidFill>
                <a:srgbClr val="002060"/>
              </a:solidFill>
              <a:effectLst/>
              <a:latin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937343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CF925-6CA9-A0E3-7BFB-7DCFDD199901}"/>
              </a:ext>
            </a:extLst>
          </p:cNvPr>
          <p:cNvSpPr>
            <a:spLocks noGrp="1"/>
          </p:cNvSpPr>
          <p:nvPr>
            <p:ph type="title"/>
          </p:nvPr>
        </p:nvSpPr>
        <p:spPr/>
        <p:txBody>
          <a:bodyPr/>
          <a:lstStyle/>
          <a:p>
            <a:r>
              <a:rPr lang="en-GB" dirty="0"/>
              <a:t>Glossary</a:t>
            </a:r>
          </a:p>
        </p:txBody>
      </p:sp>
      <p:sp>
        <p:nvSpPr>
          <p:cNvPr id="3" name="Content Placeholder 2">
            <a:extLst>
              <a:ext uri="{FF2B5EF4-FFF2-40B4-BE49-F238E27FC236}">
                <a16:creationId xmlns:a16="http://schemas.microsoft.com/office/drawing/2014/main" id="{CF496D11-DE15-1533-5577-D2B93377EA80}"/>
              </a:ext>
            </a:extLst>
          </p:cNvPr>
          <p:cNvSpPr>
            <a:spLocks noGrp="1"/>
          </p:cNvSpPr>
          <p:nvPr>
            <p:ph idx="1"/>
          </p:nvPr>
        </p:nvSpPr>
        <p:spPr/>
        <p:txBody>
          <a:bodyPr>
            <a:normAutofit/>
          </a:bodyPr>
          <a:lstStyle/>
          <a:p>
            <a:pPr>
              <a:buFont typeface="Arial" panose="020B0604020202020204" pitchFamily="34" charset="0"/>
              <a:buChar char="•"/>
            </a:pPr>
            <a:r>
              <a:rPr lang="en-GB" sz="1600" dirty="0">
                <a:solidFill>
                  <a:srgbClr val="002060"/>
                </a:solidFill>
                <a:effectLst/>
                <a:latin typeface="+mj-lt"/>
              </a:rPr>
              <a:t>GHFT - Gloucestershire Hospitals NHS Foundation Trust</a:t>
            </a:r>
          </a:p>
          <a:p>
            <a:pPr lvl="1">
              <a:buFont typeface="Arial" panose="020B0604020202020204" pitchFamily="34" charset="0"/>
              <a:buChar char="•"/>
            </a:pPr>
            <a:r>
              <a:rPr lang="en-GB" sz="1600" dirty="0">
                <a:solidFill>
                  <a:srgbClr val="002060"/>
                </a:solidFill>
                <a:effectLst/>
                <a:latin typeface="+mj-lt"/>
              </a:rPr>
              <a:t>GRH – Gloucester Royal Hospital</a:t>
            </a:r>
          </a:p>
          <a:p>
            <a:pPr lvl="1">
              <a:buFont typeface="Arial" panose="020B0604020202020204" pitchFamily="34" charset="0"/>
              <a:buChar char="•"/>
            </a:pPr>
            <a:r>
              <a:rPr lang="en-GB" sz="1600" dirty="0">
                <a:solidFill>
                  <a:srgbClr val="002060"/>
                </a:solidFill>
                <a:latin typeface="+mj-lt"/>
              </a:rPr>
              <a:t>CGH – Cheltenham General Hospital</a:t>
            </a:r>
            <a:endParaRPr lang="en-GB" sz="1600" dirty="0">
              <a:solidFill>
                <a:srgbClr val="002060"/>
              </a:solidFill>
              <a:effectLst/>
              <a:latin typeface="+mj-lt"/>
            </a:endParaRPr>
          </a:p>
          <a:p>
            <a:pPr>
              <a:buFont typeface="Arial" panose="020B0604020202020204" pitchFamily="34" charset="0"/>
              <a:buChar char="•"/>
            </a:pPr>
            <a:endParaRPr lang="en-GB" sz="800" dirty="0">
              <a:solidFill>
                <a:srgbClr val="002060"/>
              </a:solidFill>
              <a:effectLst/>
              <a:latin typeface="+mj-lt"/>
            </a:endParaRPr>
          </a:p>
          <a:p>
            <a:pPr>
              <a:buFont typeface="Arial" panose="020B0604020202020204" pitchFamily="34" charset="0"/>
              <a:buChar char="•"/>
            </a:pPr>
            <a:r>
              <a:rPr lang="en-GB" sz="1600" dirty="0">
                <a:solidFill>
                  <a:srgbClr val="002060"/>
                </a:solidFill>
                <a:effectLst/>
                <a:latin typeface="+mj-lt"/>
              </a:rPr>
              <a:t>GHC - Gloucestershire Health and Care NHS Foundation Trust </a:t>
            </a:r>
          </a:p>
          <a:p>
            <a:pPr>
              <a:buFont typeface="Arial" panose="020B0604020202020204" pitchFamily="34" charset="0"/>
              <a:buChar char="•"/>
            </a:pPr>
            <a:endParaRPr lang="en-GB" sz="800" dirty="0">
              <a:solidFill>
                <a:srgbClr val="002060"/>
              </a:solidFill>
              <a:effectLst/>
              <a:latin typeface="+mj-lt"/>
            </a:endParaRPr>
          </a:p>
          <a:p>
            <a:pPr>
              <a:buFont typeface="Arial" panose="020B0604020202020204" pitchFamily="34" charset="0"/>
              <a:buChar char="•"/>
            </a:pPr>
            <a:r>
              <a:rPr lang="en-GB" sz="1600" dirty="0">
                <a:solidFill>
                  <a:srgbClr val="002060"/>
                </a:solidFill>
                <a:latin typeface="+mj-lt"/>
              </a:rPr>
              <a:t>CDEL - </a:t>
            </a:r>
            <a:r>
              <a:rPr lang="en-GB" sz="1600" b="0" i="0" dirty="0">
                <a:solidFill>
                  <a:srgbClr val="002060"/>
                </a:solidFill>
                <a:effectLst/>
                <a:latin typeface="+mj-lt"/>
              </a:rPr>
              <a:t>covers all capital spending by the department and the NHS</a:t>
            </a:r>
          </a:p>
          <a:p>
            <a:pPr>
              <a:buFont typeface="Arial" panose="020B0604020202020204" pitchFamily="34" charset="0"/>
              <a:buChar char="•"/>
            </a:pPr>
            <a:endParaRPr lang="en-GB" sz="800" b="0" i="0" dirty="0">
              <a:solidFill>
                <a:srgbClr val="002060"/>
              </a:solidFill>
              <a:effectLst/>
              <a:latin typeface="+mj-lt"/>
            </a:endParaRPr>
          </a:p>
          <a:p>
            <a:pPr>
              <a:buFont typeface="Arial" panose="020B0604020202020204" pitchFamily="34" charset="0"/>
              <a:buChar char="•"/>
            </a:pPr>
            <a:r>
              <a:rPr lang="en-GB" sz="1600" dirty="0">
                <a:solidFill>
                  <a:srgbClr val="002060"/>
                </a:solidFill>
                <a:latin typeface="+mj-lt"/>
              </a:rPr>
              <a:t>IFRS – International Financial Reporting Standards</a:t>
            </a:r>
          </a:p>
          <a:p>
            <a:pPr>
              <a:buFont typeface="Arial" panose="020B0604020202020204" pitchFamily="34" charset="0"/>
              <a:buChar char="•"/>
            </a:pPr>
            <a:endParaRPr lang="en-GB" sz="800" dirty="0">
              <a:solidFill>
                <a:srgbClr val="002060"/>
              </a:solidFill>
              <a:latin typeface="+mj-lt"/>
            </a:endParaRPr>
          </a:p>
          <a:p>
            <a:pPr>
              <a:buFont typeface="Arial" panose="020B0604020202020204" pitchFamily="34" charset="0"/>
              <a:buChar char="•"/>
            </a:pPr>
            <a:r>
              <a:rPr lang="en-GB" sz="1600" dirty="0">
                <a:solidFill>
                  <a:srgbClr val="002060"/>
                </a:solidFill>
                <a:latin typeface="+mj-lt"/>
              </a:rPr>
              <a:t>IFRS16 - </a:t>
            </a:r>
            <a:r>
              <a:rPr lang="en-GB" sz="1600" b="0" i="0" dirty="0">
                <a:solidFill>
                  <a:srgbClr val="002060"/>
                </a:solidFill>
                <a:effectLst/>
                <a:latin typeface="+mj-lt"/>
              </a:rPr>
              <a:t>IFRS 16 introduces a single lessee accounting model and requires a lessee to recognise assets and liabilities for all leases with a term of more than 12 months, unless the underlying asset is of low value. A lessee is required to recognise a right-of-use asset representing its right to use the underlying leased asset and a lease liability representing its obligation to make lease payments.</a:t>
            </a:r>
            <a:r>
              <a:rPr lang="en-GB" sz="1600" dirty="0">
                <a:solidFill>
                  <a:srgbClr val="002060"/>
                </a:solidFill>
                <a:latin typeface="+mj-lt"/>
              </a:rPr>
              <a:t> This means that the majority of leases will now be recognised on the balance sheet and entering into new leases requires additional capital </a:t>
            </a:r>
          </a:p>
          <a:p>
            <a:pPr>
              <a:buFont typeface="Arial" panose="020B0604020202020204" pitchFamily="34" charset="0"/>
              <a:buChar char="•"/>
            </a:pPr>
            <a:endParaRPr lang="en-GB" sz="800" dirty="0">
              <a:solidFill>
                <a:srgbClr val="002060"/>
              </a:solidFill>
              <a:latin typeface="+mj-lt"/>
            </a:endParaRPr>
          </a:p>
          <a:p>
            <a:pPr>
              <a:buFont typeface="Arial" panose="020B0604020202020204" pitchFamily="34" charset="0"/>
              <a:buChar char="•"/>
            </a:pPr>
            <a:r>
              <a:rPr lang="en-GB" sz="1600" dirty="0">
                <a:solidFill>
                  <a:srgbClr val="002060"/>
                </a:solidFill>
                <a:latin typeface="+mj-lt"/>
              </a:rPr>
              <a:t>National Programmes: includes diagnostics, front line digitisation, Mental Health, Targeted investment funds (TIF) which is focussed on improving planned care</a:t>
            </a:r>
          </a:p>
          <a:p>
            <a:pPr>
              <a:buFont typeface="Arial" panose="020B0604020202020204" pitchFamily="34" charset="0"/>
              <a:buChar char="•"/>
            </a:pPr>
            <a:endParaRPr lang="en-GB" sz="1600" dirty="0">
              <a:solidFill>
                <a:srgbClr val="002060"/>
              </a:solidFill>
              <a:latin typeface="+mj-lt"/>
            </a:endParaRPr>
          </a:p>
        </p:txBody>
      </p:sp>
      <p:sp>
        <p:nvSpPr>
          <p:cNvPr id="4" name="Slide Number Placeholder 3">
            <a:extLst>
              <a:ext uri="{FF2B5EF4-FFF2-40B4-BE49-F238E27FC236}">
                <a16:creationId xmlns:a16="http://schemas.microsoft.com/office/drawing/2014/main" id="{C15B8CC8-167D-153D-ECB2-62F50021DB26}"/>
              </a:ext>
            </a:extLst>
          </p:cNvPr>
          <p:cNvSpPr>
            <a:spLocks noGrp="1"/>
          </p:cNvSpPr>
          <p:nvPr>
            <p:ph type="sldNum" sz="quarter" idx="10"/>
          </p:nvPr>
        </p:nvSpPr>
        <p:spPr/>
        <p:txBody>
          <a:bodyPr/>
          <a:lstStyle/>
          <a:p>
            <a:fld id="{33CD8F25-6884-ED49-801E-7634C0F1EA11}" type="slidenum">
              <a:rPr lang="en-US" smtClean="0"/>
              <a:pPr/>
              <a:t>5</a:t>
            </a:fld>
            <a:endParaRPr lang="en-US" dirty="0"/>
          </a:p>
        </p:txBody>
      </p:sp>
    </p:spTree>
    <p:extLst>
      <p:ext uri="{BB962C8B-B14F-4D97-AF65-F5344CB8AC3E}">
        <p14:creationId xmlns:p14="http://schemas.microsoft.com/office/powerpoint/2010/main" val="250696213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OneGlos</Template>
  <TotalTime>1369</TotalTime>
  <Words>1052</Words>
  <Application>Microsoft Office PowerPoint</Application>
  <PresentationFormat>On-screen Show (4:3)</PresentationFormat>
  <Paragraphs>190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1_Office Theme</vt:lpstr>
      <vt:lpstr>Capital Plan Gloucestershire ICS 2022/23 </vt:lpstr>
      <vt:lpstr>Capital Plan Gloucestershire ICS 2022/23</vt:lpstr>
      <vt:lpstr>Capital Plan Gloucestershire ICS 2022/23</vt:lpstr>
      <vt:lpstr>Organisational breakdowns - Gloucestershire Health and Care NHS Foundation Trust - GHC </vt:lpstr>
      <vt:lpstr>Organisational breakdowns - Gloucestershire Hospitals NHS Foundation Trust - GHFT</vt:lpstr>
      <vt:lpstr>Glossary</vt:lpstr>
    </vt:vector>
  </TitlesOfParts>
  <Company>Gloucestershire NHS Trusts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Jiaming Green</dc:creator>
  <cp:lastModifiedBy>LEECH, Catherine (NHS GLOUCESTERSHIRE ICB - 11M)</cp:lastModifiedBy>
  <cp:revision>130</cp:revision>
  <cp:lastPrinted>2018-10-18T14:27:17Z</cp:lastPrinted>
  <dcterms:created xsi:type="dcterms:W3CDTF">2021-07-23T13:49:38Z</dcterms:created>
  <dcterms:modified xsi:type="dcterms:W3CDTF">2023-03-30T11:47:52Z</dcterms:modified>
</cp:coreProperties>
</file>