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1" r:id="rId1"/>
  </p:sldMasterIdLst>
  <p:notesMasterIdLst>
    <p:notesMasterId r:id="rId9"/>
  </p:notesMasterIdLst>
  <p:handoutMasterIdLst>
    <p:handoutMasterId r:id="rId10"/>
  </p:handoutMasterIdLst>
  <p:sldIdLst>
    <p:sldId id="258" r:id="rId2"/>
    <p:sldId id="259" r:id="rId3"/>
    <p:sldId id="261" r:id="rId4"/>
    <p:sldId id="265" r:id="rId5"/>
    <p:sldId id="263" r:id="rId6"/>
    <p:sldId id="266" r:id="rId7"/>
    <p:sldId id="267"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49" autoAdjust="0"/>
    <p:restoredTop sz="94694"/>
  </p:normalViewPr>
  <p:slideViewPr>
    <p:cSldViewPr>
      <p:cViewPr varScale="1">
        <p:scale>
          <a:sx n="62" d="100"/>
          <a:sy n="62" d="100"/>
        </p:scale>
        <p:origin x="1704"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B71E824-6352-45F9-ABA5-699FD56C587F}" type="datetimeFigureOut">
              <a:rPr lang="en-GB" smtClean="0"/>
              <a:pPr/>
              <a:t>27/03/2024</a:t>
            </a:fld>
            <a:endParaRPr lang="en-GB" dirty="0"/>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53F940C-9799-4D79-BF5D-389DE935EA5F}" type="slidenum">
              <a:rPr lang="en-GB" smtClean="0"/>
              <a:pPr/>
              <a:t>‹#›</a:t>
            </a:fld>
            <a:endParaRPr lang="en-GB" dirty="0"/>
          </a:p>
        </p:txBody>
      </p:sp>
    </p:spTree>
    <p:extLst>
      <p:ext uri="{BB962C8B-B14F-4D97-AF65-F5344CB8AC3E}">
        <p14:creationId xmlns:p14="http://schemas.microsoft.com/office/powerpoint/2010/main" val="25734302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0C8271A-572F-4168-A8FF-8ED7B72351D5}" type="datetimeFigureOut">
              <a:rPr lang="en-GB" smtClean="0"/>
              <a:pPr/>
              <a:t>27/03/2024</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E221B35-D793-4D7D-8A63-DA4D5D3C070D}" type="slidenum">
              <a:rPr lang="en-GB" smtClean="0"/>
              <a:pPr/>
              <a:t>‹#›</a:t>
            </a:fld>
            <a:endParaRPr lang="en-GB" dirty="0"/>
          </a:p>
        </p:txBody>
      </p:sp>
    </p:spTree>
    <p:extLst>
      <p:ext uri="{BB962C8B-B14F-4D97-AF65-F5344CB8AC3E}">
        <p14:creationId xmlns:p14="http://schemas.microsoft.com/office/powerpoint/2010/main" val="42046276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hasCustomPrompt="1"/>
          </p:nvPr>
        </p:nvSpPr>
        <p:spPr>
          <a:xfrm>
            <a:off x="685800" y="2130425"/>
            <a:ext cx="7772400" cy="1470025"/>
          </a:xfrm>
        </p:spPr>
        <p:txBody>
          <a:bodyPr>
            <a:normAutofit/>
          </a:bodyPr>
          <a:lstStyle>
            <a:lvl1pPr algn="ctr">
              <a:defRPr sz="3200">
                <a:solidFill>
                  <a:schemeClr val="bg1"/>
                </a:solidFill>
              </a:defRPr>
            </a:lvl1pPr>
          </a:lstStyle>
          <a:p>
            <a:r>
              <a:rPr lang="en-GB" dirty="0"/>
              <a:t>PRESENTATION TITLE</a:t>
            </a:r>
          </a:p>
        </p:txBody>
      </p:sp>
      <p:sp>
        <p:nvSpPr>
          <p:cNvPr id="3" name="Subtitle 2"/>
          <p:cNvSpPr>
            <a:spLocks noGrp="1"/>
          </p:cNvSpPr>
          <p:nvPr>
            <p:ph type="subTitle" idx="1" hasCustomPrompt="1"/>
          </p:nvPr>
        </p:nvSpPr>
        <p:spPr>
          <a:xfrm>
            <a:off x="1371600" y="3429000"/>
            <a:ext cx="6400800" cy="5334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Your name/title</a:t>
            </a:r>
          </a:p>
        </p:txBody>
      </p:sp>
      <p:sp>
        <p:nvSpPr>
          <p:cNvPr id="7" name="Text Placeholder 6"/>
          <p:cNvSpPr>
            <a:spLocks noGrp="1"/>
          </p:cNvSpPr>
          <p:nvPr>
            <p:ph type="body" sz="quarter" idx="10" hasCustomPrompt="1"/>
          </p:nvPr>
        </p:nvSpPr>
        <p:spPr>
          <a:xfrm>
            <a:off x="1371600" y="3886200"/>
            <a:ext cx="6400800" cy="533400"/>
          </a:xfrm>
        </p:spPr>
        <p:txBody>
          <a:bodyPr/>
          <a:lstStyle>
            <a:lvl1pPr algn="ctr">
              <a:buNone/>
              <a:defRPr>
                <a:solidFill>
                  <a:schemeClr val="bg1"/>
                </a:solidFill>
              </a:defRPr>
            </a:lvl1pPr>
          </a:lstStyle>
          <a:p>
            <a:pPr lvl="0"/>
            <a:r>
              <a:rPr lang="en-US" dirty="0"/>
              <a:t>Date</a:t>
            </a:r>
          </a:p>
        </p:txBody>
      </p:sp>
    </p:spTree>
    <p:extLst>
      <p:ext uri="{BB962C8B-B14F-4D97-AF65-F5344CB8AC3E}">
        <p14:creationId xmlns:p14="http://schemas.microsoft.com/office/powerpoint/2010/main" val="1398541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title" hasCustomPrompt="1"/>
          </p:nvPr>
        </p:nvSpPr>
        <p:spPr>
          <a:xfrm>
            <a:off x="107504" y="-719"/>
            <a:ext cx="8805664" cy="1143000"/>
          </a:xfrm>
        </p:spPr>
        <p:txBody>
          <a:bodyPr>
            <a:normAutofit/>
          </a:bodyPr>
          <a:lstStyle>
            <a:lvl1pPr algn="l">
              <a:defRPr sz="2800" b="1" baseline="0">
                <a:solidFill>
                  <a:srgbClr val="0070C0"/>
                </a:solidFill>
                <a:latin typeface="Arial" panose="020B0604020202020204" pitchFamily="34" charset="0"/>
                <a:cs typeface="Arial" panose="020B0604020202020204" pitchFamily="34" charset="0"/>
              </a:defRPr>
            </a:lvl1pPr>
          </a:lstStyle>
          <a:p>
            <a:r>
              <a:rPr lang="en-US" dirty="0"/>
              <a:t>Click to edit slide title</a:t>
            </a:r>
            <a:endParaRPr lang="en-GB" dirty="0"/>
          </a:p>
        </p:txBody>
      </p:sp>
      <p:sp>
        <p:nvSpPr>
          <p:cNvPr id="3" name="Content Placeholder 2"/>
          <p:cNvSpPr>
            <a:spLocks noGrp="1"/>
          </p:cNvSpPr>
          <p:nvPr>
            <p:ph idx="1" hasCustomPrompt="1"/>
          </p:nvPr>
        </p:nvSpPr>
        <p:spPr>
          <a:xfrm>
            <a:off x="107504" y="1340768"/>
            <a:ext cx="8856984" cy="4752528"/>
          </a:xfrm>
        </p:spPr>
        <p:txBody>
          <a:bodyPr/>
          <a:lstStyle>
            <a:lvl1pPr>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p:cNvSpPr>
            <a:spLocks noGrp="1"/>
          </p:cNvSpPr>
          <p:nvPr>
            <p:ph type="sldNum" sz="quarter" idx="10"/>
          </p:nvPr>
        </p:nvSpPr>
        <p:spPr/>
        <p:txBody>
          <a:body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40188173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504" y="-4727"/>
            <a:ext cx="8928992"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07504" y="1600201"/>
            <a:ext cx="8928992" cy="43490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Box 5"/>
          <p:cNvSpPr txBox="1"/>
          <p:nvPr userDrawn="1"/>
        </p:nvSpPr>
        <p:spPr>
          <a:xfrm>
            <a:off x="6876256" y="6433591"/>
            <a:ext cx="2088232" cy="307777"/>
          </a:xfrm>
          <a:prstGeom prst="rect">
            <a:avLst/>
          </a:prstGeom>
          <a:noFill/>
        </p:spPr>
        <p:txBody>
          <a:bodyPr wrap="square" rtlCol="0">
            <a:spAutoFit/>
          </a:bodyPr>
          <a:lstStyle/>
          <a:p>
            <a:pPr algn="r"/>
            <a:fld id="{C5484094-8486-4ADB-9297-87EA727E9842}" type="slidenum">
              <a:rPr lang="en-GB" sz="1400" smtClean="0">
                <a:solidFill>
                  <a:srgbClr val="4BACC6">
                    <a:lumMod val="40000"/>
                    <a:lumOff val="60000"/>
                  </a:srgbClr>
                </a:solidFill>
              </a:rPr>
              <a:pPr algn="r"/>
              <a:t>‹#›</a:t>
            </a:fld>
            <a:endParaRPr lang="en-GB" sz="1400" dirty="0">
              <a:solidFill>
                <a:srgbClr val="4BACC6">
                  <a:lumMod val="40000"/>
                  <a:lumOff val="60000"/>
                </a:srgbClr>
              </a:solidFill>
            </a:endParaRPr>
          </a:p>
        </p:txBody>
      </p:sp>
      <p:sp>
        <p:nvSpPr>
          <p:cNvPr id="5" name="Slide Number Placeholder 4"/>
          <p:cNvSpPr>
            <a:spLocks noGrp="1"/>
          </p:cNvSpPr>
          <p:nvPr>
            <p:ph type="sldNum" sz="quarter" idx="4"/>
          </p:nvPr>
        </p:nvSpPr>
        <p:spPr>
          <a:xfrm>
            <a:off x="7010400" y="6477000"/>
            <a:ext cx="2133600" cy="365125"/>
          </a:xfrm>
          <a:prstGeom prst="rect">
            <a:avLst/>
          </a:prstGeom>
        </p:spPr>
        <p:txBody>
          <a:bodyPr vert="horz" lIns="91440" tIns="45720" rIns="91440" bIns="45720" rtlCol="0" anchor="ctr"/>
          <a:lstStyle>
            <a:lvl1pPr algn="r">
              <a:defRPr sz="1200">
                <a:solidFill>
                  <a:srgbClr val="FFFFFF"/>
                </a:solidFill>
              </a:defRPr>
            </a:lvl1pPr>
          </a:lstStyle>
          <a:p>
            <a:fld id="{33CD8F25-6884-ED49-801E-7634C0F1EA11}" type="slidenum">
              <a:rPr lang="en-US" smtClean="0"/>
              <a:pPr/>
              <a:t>‹#›</a:t>
            </a:fld>
            <a:endParaRPr lang="en-US" dirty="0"/>
          </a:p>
        </p:txBody>
      </p:sp>
    </p:spTree>
    <p:extLst>
      <p:ext uri="{BB962C8B-B14F-4D97-AF65-F5344CB8AC3E}">
        <p14:creationId xmlns:p14="http://schemas.microsoft.com/office/powerpoint/2010/main" val="1467622204"/>
      </p:ext>
    </p:extLst>
  </p:cSld>
  <p:clrMap bg1="lt1" tx1="dk1" bg2="lt2" tx2="dk2" accent1="accent1" accent2="accent2" accent3="accent3" accent4="accent4" accent5="accent5" accent6="accent6" hlink="hlink" folHlink="folHlink"/>
  <p:sldLayoutIdLst>
    <p:sldLayoutId id="2147483722" r:id="rId1"/>
    <p:sldLayoutId id="2147483723" r:id="rId2"/>
  </p:sldLayoutIdLst>
  <p:hf hdr="0" ftr="0" dt="0"/>
  <p:txStyles>
    <p:titleStyle>
      <a:lvl1pPr algn="l" defTabSz="914400" rtl="0" eaLnBrk="1" latinLnBrk="0" hangingPunct="1">
        <a:spcBef>
          <a:spcPct val="0"/>
        </a:spcBef>
        <a:buNone/>
        <a:defRPr sz="2400" b="1" kern="1200">
          <a:solidFill>
            <a:srgbClr val="0070C0"/>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Gender Pay Gap 2023</a:t>
            </a:r>
          </a:p>
        </p:txBody>
      </p:sp>
      <p:sp>
        <p:nvSpPr>
          <p:cNvPr id="5" name="Subtitle 4"/>
          <p:cNvSpPr>
            <a:spLocks noGrp="1"/>
          </p:cNvSpPr>
          <p:nvPr>
            <p:ph type="subTitle" idx="1"/>
          </p:nvPr>
        </p:nvSpPr>
        <p:spPr>
          <a:xfrm>
            <a:off x="1259632" y="3789040"/>
            <a:ext cx="6400800" cy="533400"/>
          </a:xfrm>
        </p:spPr>
        <p:txBody>
          <a:bodyPr>
            <a:noAutofit/>
          </a:bodyPr>
          <a:lstStyle/>
          <a:p>
            <a:r>
              <a:rPr lang="en-US" sz="2000" dirty="0"/>
              <a:t>Trend analysis and Action Plan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719"/>
            <a:ext cx="8805664" cy="981447"/>
          </a:xfrm>
        </p:spPr>
        <p:txBody>
          <a:bodyPr/>
          <a:lstStyle/>
          <a:p>
            <a:r>
              <a:rPr lang="en-US" dirty="0"/>
              <a:t>What is the gender pay gap?</a:t>
            </a:r>
          </a:p>
        </p:txBody>
      </p:sp>
      <p:sp>
        <p:nvSpPr>
          <p:cNvPr id="3" name="Content Placeholder 2"/>
          <p:cNvSpPr>
            <a:spLocks noGrp="1"/>
          </p:cNvSpPr>
          <p:nvPr>
            <p:ph idx="1"/>
          </p:nvPr>
        </p:nvSpPr>
        <p:spPr>
          <a:xfrm>
            <a:off x="106704" y="908720"/>
            <a:ext cx="8805664" cy="5328592"/>
          </a:xfrm>
        </p:spPr>
        <p:txBody>
          <a:bodyPr>
            <a:normAutofit fontScale="70000" lnSpcReduction="20000"/>
          </a:bodyPr>
          <a:lstStyle/>
          <a:p>
            <a:pPr marL="0" indent="0">
              <a:lnSpc>
                <a:spcPct val="120000"/>
              </a:lnSpc>
            </a:pPr>
            <a:r>
              <a:rPr lang="en-GB" sz="2600" dirty="0">
                <a:effectLst/>
                <a:ea typeface="Calibri" panose="020F0502020204030204" pitchFamily="34" charset="0"/>
              </a:rPr>
              <a:t>The gender pay gap reflects inequalities and discrimination in the labour market that mostly affect women. Women earn significantly less than men over their entire careers for complex, often interrelated reasons. These include:</a:t>
            </a:r>
          </a:p>
          <a:p>
            <a:pPr>
              <a:lnSpc>
                <a:spcPct val="120000"/>
              </a:lnSpc>
            </a:pPr>
            <a:endParaRPr lang="en-GB" sz="1400" dirty="0">
              <a:effectLst/>
              <a:ea typeface="Calibri" panose="020F0502020204030204" pitchFamily="34" charset="0"/>
            </a:endParaRPr>
          </a:p>
          <a:p>
            <a:pPr marL="342900" lvl="0" indent="-342900">
              <a:lnSpc>
                <a:spcPct val="120000"/>
              </a:lnSpc>
              <a:buFont typeface="Symbol" panose="05050102010706020507" pitchFamily="18" charset="2"/>
              <a:buChar char=""/>
            </a:pPr>
            <a:r>
              <a:rPr lang="en-GB" sz="2600" dirty="0">
                <a:effectLst/>
                <a:ea typeface="Calibri" panose="020F0502020204030204" pitchFamily="34" charset="0"/>
              </a:rPr>
              <a:t>differences in caring responsibilities: -  child care often called the maternity gap and caring for elderly relatives</a:t>
            </a:r>
          </a:p>
          <a:p>
            <a:pPr marL="342900" lvl="0" indent="-342900">
              <a:lnSpc>
                <a:spcPct val="120000"/>
              </a:lnSpc>
              <a:buFont typeface="Symbol" panose="05050102010706020507" pitchFamily="18" charset="2"/>
              <a:buChar char=""/>
            </a:pPr>
            <a:r>
              <a:rPr lang="en-GB" sz="2600" dirty="0">
                <a:effectLst/>
                <a:ea typeface="Calibri" panose="020F0502020204030204" pitchFamily="34" charset="0"/>
              </a:rPr>
              <a:t>more women in low skilled and low paid work </a:t>
            </a:r>
          </a:p>
          <a:p>
            <a:pPr marL="342900" lvl="0" indent="-342900">
              <a:lnSpc>
                <a:spcPct val="120000"/>
              </a:lnSpc>
              <a:buFont typeface="Symbol" panose="05050102010706020507" pitchFamily="18" charset="2"/>
              <a:buChar char=""/>
            </a:pPr>
            <a:r>
              <a:rPr lang="en-GB" sz="2600" dirty="0">
                <a:effectLst/>
                <a:ea typeface="Calibri" panose="020F0502020204030204" pitchFamily="34" charset="0"/>
              </a:rPr>
              <a:t>more women in part-time work</a:t>
            </a:r>
          </a:p>
          <a:p>
            <a:pPr marL="342900" lvl="0" indent="-342900">
              <a:lnSpc>
                <a:spcPct val="120000"/>
              </a:lnSpc>
              <a:buFont typeface="Symbol" panose="05050102010706020507" pitchFamily="18" charset="2"/>
              <a:buChar char=""/>
            </a:pPr>
            <a:r>
              <a:rPr lang="en-GB" sz="2600" dirty="0">
                <a:effectLst/>
                <a:ea typeface="Calibri" panose="020F0502020204030204" pitchFamily="34" charset="0"/>
              </a:rPr>
              <a:t>outright discrimination</a:t>
            </a:r>
          </a:p>
          <a:p>
            <a:pPr marL="0" lvl="0" indent="0">
              <a:lnSpc>
                <a:spcPct val="120000"/>
              </a:lnSpc>
            </a:pPr>
            <a:endParaRPr lang="en-GB" sz="1400" dirty="0">
              <a:effectLst/>
              <a:ea typeface="Calibri" panose="020F0502020204030204" pitchFamily="34" charset="0"/>
            </a:endParaRPr>
          </a:p>
          <a:p>
            <a:pPr marL="0" indent="0">
              <a:lnSpc>
                <a:spcPct val="120000"/>
              </a:lnSpc>
            </a:pPr>
            <a:r>
              <a:rPr lang="en-GB" sz="2600" dirty="0">
                <a:effectLst/>
                <a:ea typeface="Calibri" panose="020F0502020204030204" pitchFamily="34" charset="0"/>
              </a:rPr>
              <a:t>The national median pay gap remains stubbornly wide at 9.4% – the same level as in 2017-18, when employers were first required to publish the information.</a:t>
            </a:r>
          </a:p>
          <a:p>
            <a:pPr marL="0" indent="0">
              <a:lnSpc>
                <a:spcPct val="120000"/>
              </a:lnSpc>
            </a:pPr>
            <a:endParaRPr lang="en-GB" sz="1400" dirty="0">
              <a:effectLst/>
              <a:ea typeface="Calibri" panose="020F0502020204030204" pitchFamily="34" charset="0"/>
            </a:endParaRPr>
          </a:p>
          <a:p>
            <a:pPr marL="0" indent="0">
              <a:lnSpc>
                <a:spcPct val="120000"/>
              </a:lnSpc>
            </a:pPr>
            <a:r>
              <a:rPr lang="en-GB" sz="2600" dirty="0">
                <a:effectLst/>
                <a:ea typeface="Calibri" panose="020F0502020204030204" pitchFamily="34" charset="0"/>
              </a:rPr>
              <a:t>The gap remains larger in the public sector at 15.1%. This compares with 8% in the private sector, and both are broadly similar to last year’s figures </a:t>
            </a:r>
          </a:p>
          <a:p>
            <a:pPr marL="0" indent="0">
              <a:lnSpc>
                <a:spcPct val="120000"/>
              </a:lnSpc>
            </a:pPr>
            <a:endParaRPr lang="en-GB" sz="900" dirty="0">
              <a:effectLst/>
              <a:ea typeface="Calibri" panose="020F0502020204030204" pitchFamily="34" charset="0"/>
            </a:endParaRPr>
          </a:p>
          <a:p>
            <a:pPr>
              <a:lnSpc>
                <a:spcPct val="120000"/>
              </a:lnSpc>
            </a:pPr>
            <a:r>
              <a:rPr lang="en-GB" sz="2000" b="1" dirty="0">
                <a:effectLst/>
                <a:ea typeface="Calibri" panose="020F0502020204030204" pitchFamily="34" charset="0"/>
              </a:rPr>
              <a:t>(</a:t>
            </a:r>
            <a:r>
              <a:rPr lang="en-GB" sz="2000" b="1" i="1" dirty="0">
                <a:effectLst/>
                <a:ea typeface="Calibri" panose="020F0502020204030204" pitchFamily="34" charset="0"/>
              </a:rPr>
              <a:t>Reference The Guardian. Source: gov.uk gender pay gap service: data as of 5 April 2023)</a:t>
            </a:r>
            <a:endParaRPr lang="en-GB" sz="2800" dirty="0">
              <a:effectLst/>
              <a:ea typeface="Calibri" panose="020F0502020204030204" pitchFamily="34" charset="0"/>
            </a:endParaRPr>
          </a:p>
          <a:p>
            <a:pPr fontAlgn="base">
              <a:spcAft>
                <a:spcPts val="1050"/>
              </a:spcAft>
            </a:pPr>
            <a:endParaRPr lang="en-GB" sz="2800" dirty="0">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33CD8F25-6884-ED49-801E-7634C0F1EA11}" type="slidenum">
              <a:rPr lang="en-US" smtClean="0"/>
              <a:pPr/>
              <a:t>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44B1F-7F6E-42E6-80F2-69C92E9BC01F}"/>
              </a:ext>
            </a:extLst>
          </p:cNvPr>
          <p:cNvSpPr>
            <a:spLocks noGrp="1"/>
          </p:cNvSpPr>
          <p:nvPr>
            <p:ph type="title"/>
          </p:nvPr>
        </p:nvSpPr>
        <p:spPr>
          <a:xfrm>
            <a:off x="233254" y="404664"/>
            <a:ext cx="8805664" cy="564207"/>
          </a:xfrm>
        </p:spPr>
        <p:txBody>
          <a:bodyPr>
            <a:normAutofit fontScale="90000"/>
          </a:bodyPr>
          <a:lstStyle/>
          <a:p>
            <a:pPr>
              <a:lnSpc>
                <a:spcPct val="115000"/>
              </a:lnSpc>
              <a:spcAft>
                <a:spcPts val="1000"/>
              </a:spcAft>
            </a:pPr>
            <a:r>
              <a:rPr lang="en-GB" sz="2900" b="1" dirty="0">
                <a:effectLst/>
                <a:latin typeface="Arial" panose="020B0604020202020204" pitchFamily="34" charset="0"/>
                <a:ea typeface="Calibri" panose="020F0502020204030204" pitchFamily="34" charset="0"/>
                <a:cs typeface="Times New Roman" panose="02020603050405020304" pitchFamily="18" charset="0"/>
              </a:rPr>
              <a:t>NHS Gloucestershire ICB report on Gender Pay Gap</a:t>
            </a:r>
            <a:br>
              <a:rPr lang="en-GB" sz="2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FF9F9296-9D84-4651-858B-63D5B295B476}"/>
              </a:ext>
            </a:extLst>
          </p:cNvPr>
          <p:cNvSpPr>
            <a:spLocks noGrp="1"/>
          </p:cNvSpPr>
          <p:nvPr>
            <p:ph idx="1"/>
          </p:nvPr>
        </p:nvSpPr>
        <p:spPr>
          <a:xfrm>
            <a:off x="182001" y="908720"/>
            <a:ext cx="8856984" cy="4980409"/>
          </a:xfrm>
        </p:spPr>
        <p:txBody>
          <a:bodyPr>
            <a:normAutofit fontScale="85000" lnSpcReduction="10000"/>
          </a:bodyPr>
          <a:lstStyle/>
          <a:p>
            <a:pPr marL="0" indent="0">
              <a:lnSpc>
                <a:spcPct val="115000"/>
              </a:lnSpc>
              <a:spcAft>
                <a:spcPts val="10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In order to meet the requirements of The Equality Act 2010 (Gender Pay Gap Information) Regulations 2017, Gloucestershire Integrated Care Board (GICB) is required to calculate and publish the following information: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mean gender pay gap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median gender pay gap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mean bonus gender pay gap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median bonus gender pay gap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proportion of males receiving a bonus payment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proportion of females receiving a bonus payment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The proportion of males and females in each quartile pay band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1" indent="-342900">
              <a:buFont typeface="+mj-lt"/>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A written statement, authorised by an appropriate senior person, which confirms the accuracy of the calculations.  </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marL="0" lvl="1" indent="0">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10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Calculations are based on pay related information, extracted from ESR, as of </a:t>
            </a:r>
            <a:r>
              <a:rPr lang="en-GB" sz="1800" b="1" dirty="0">
                <a:effectLst/>
                <a:latin typeface="Arial" panose="020B0604020202020204" pitchFamily="34" charset="0"/>
                <a:ea typeface="Calibri" panose="020F0502020204030204" pitchFamily="34" charset="0"/>
                <a:cs typeface="Times New Roman" panose="02020603050405020304" pitchFamily="18" charset="0"/>
              </a:rPr>
              <a:t>31 March 2023 shows </a:t>
            </a:r>
            <a:r>
              <a:rPr lang="en-GB" sz="1800" dirty="0">
                <a:effectLst/>
                <a:latin typeface="Arial" panose="020B0604020202020204" pitchFamily="34" charset="0"/>
                <a:ea typeface="Calibri" panose="020F0502020204030204" pitchFamily="34" charset="0"/>
                <a:cs typeface="Times New Roman" panose="02020603050405020304" pitchFamily="18" charset="0"/>
              </a:rPr>
              <a:t>that Gloucestershire ICB employed a headcount staff of 453 staff equating to 386 WTEs, for all permanent and fixed term employees. </a:t>
            </a:r>
          </a:p>
          <a:p>
            <a:pPr marL="0" indent="0">
              <a:lnSpc>
                <a:spcPct val="115000"/>
              </a:lnSpc>
              <a:spcAft>
                <a:spcPts val="1000"/>
              </a:spcAft>
            </a:pPr>
            <a:r>
              <a:rPr lang="en-GB" sz="1800" b="1" i="1" dirty="0">
                <a:effectLst/>
                <a:latin typeface="Arial" panose="020B0604020202020204" pitchFamily="34" charset="0"/>
                <a:ea typeface="Calibri" panose="020F0502020204030204" pitchFamily="34" charset="0"/>
              </a:rPr>
              <a:t>NB: Bonus payments were not made to staff at GICB during the period 01.04.22 to 31.03.23 nor in any of the previous 5 years; there are no calculations for points 3 to 6 (above). </a:t>
            </a:r>
            <a:endParaRPr lang="en-GB" sz="1800" b="1" i="1"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GB" dirty="0"/>
          </a:p>
        </p:txBody>
      </p:sp>
      <p:sp>
        <p:nvSpPr>
          <p:cNvPr id="4" name="Slide Number Placeholder 3">
            <a:extLst>
              <a:ext uri="{FF2B5EF4-FFF2-40B4-BE49-F238E27FC236}">
                <a16:creationId xmlns:a16="http://schemas.microsoft.com/office/drawing/2014/main" id="{0B7EF081-DF50-429A-9B6B-7A17DB7D2DEC}"/>
              </a:ext>
            </a:extLst>
          </p:cNvPr>
          <p:cNvSpPr>
            <a:spLocks noGrp="1"/>
          </p:cNvSpPr>
          <p:nvPr>
            <p:ph type="sldNum" sz="quarter" idx="10"/>
          </p:nvPr>
        </p:nvSpPr>
        <p:spPr/>
        <p:txBody>
          <a:bodyPr/>
          <a:lstStyle/>
          <a:p>
            <a:fld id="{33CD8F25-6884-ED49-801E-7634C0F1EA11}" type="slidenum">
              <a:rPr lang="en-US" smtClean="0"/>
              <a:pPr/>
              <a:t>2</a:t>
            </a:fld>
            <a:endParaRPr lang="en-US" dirty="0"/>
          </a:p>
        </p:txBody>
      </p:sp>
    </p:spTree>
    <p:extLst>
      <p:ext uri="{BB962C8B-B14F-4D97-AF65-F5344CB8AC3E}">
        <p14:creationId xmlns:p14="http://schemas.microsoft.com/office/powerpoint/2010/main" val="75116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1A0F80-4545-63C4-E518-0EF1B9290E95}"/>
              </a:ext>
            </a:extLst>
          </p:cNvPr>
          <p:cNvSpPr>
            <a:spLocks noGrp="1"/>
          </p:cNvSpPr>
          <p:nvPr>
            <p:ph type="sldNum" sz="quarter" idx="10"/>
          </p:nvPr>
        </p:nvSpPr>
        <p:spPr/>
        <p:txBody>
          <a:bodyPr/>
          <a:lstStyle/>
          <a:p>
            <a:fld id="{33CD8F25-6884-ED49-801E-7634C0F1EA11}" type="slidenum">
              <a:rPr lang="en-US" smtClean="0"/>
              <a:pPr/>
              <a:t>3</a:t>
            </a:fld>
            <a:endParaRPr lang="en-US" dirty="0"/>
          </a:p>
        </p:txBody>
      </p:sp>
      <p:pic>
        <p:nvPicPr>
          <p:cNvPr id="2" name="Picture 1">
            <a:extLst>
              <a:ext uri="{FF2B5EF4-FFF2-40B4-BE49-F238E27FC236}">
                <a16:creationId xmlns:a16="http://schemas.microsoft.com/office/drawing/2014/main" id="{B85850BF-5D04-9CB6-490B-A095A43836D4}"/>
              </a:ext>
            </a:extLst>
          </p:cNvPr>
          <p:cNvPicPr>
            <a:picLocks noChangeAspect="1"/>
          </p:cNvPicPr>
          <p:nvPr/>
        </p:nvPicPr>
        <p:blipFill>
          <a:blip r:embed="rId2"/>
          <a:stretch>
            <a:fillRect/>
          </a:stretch>
        </p:blipFill>
        <p:spPr>
          <a:xfrm>
            <a:off x="2146278" y="-20179"/>
            <a:ext cx="5323034" cy="6862303"/>
          </a:xfrm>
          <a:prstGeom prst="rect">
            <a:avLst/>
          </a:prstGeom>
        </p:spPr>
      </p:pic>
    </p:spTree>
    <p:extLst>
      <p:ext uri="{BB962C8B-B14F-4D97-AF65-F5344CB8AC3E}">
        <p14:creationId xmlns:p14="http://schemas.microsoft.com/office/powerpoint/2010/main" val="3495829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A3FD7-7E45-F0C0-86BE-10339D09E70D}"/>
              </a:ext>
            </a:extLst>
          </p:cNvPr>
          <p:cNvSpPr>
            <a:spLocks noGrp="1"/>
          </p:cNvSpPr>
          <p:nvPr>
            <p:ph type="title"/>
          </p:nvPr>
        </p:nvSpPr>
        <p:spPr>
          <a:xfrm>
            <a:off x="323528" y="-719"/>
            <a:ext cx="8589640" cy="1143000"/>
          </a:xfrm>
        </p:spPr>
        <p:txBody>
          <a:bodyPr>
            <a:normAutofit fontScale="90000"/>
          </a:bodyPr>
          <a:lstStyle/>
          <a:p>
            <a:br>
              <a:rPr lang="en-GB" dirty="0"/>
            </a:br>
            <a:br>
              <a:rPr lang="en-GB" dirty="0"/>
            </a:br>
            <a:br>
              <a:rPr lang="en-GB" dirty="0"/>
            </a:br>
            <a:br>
              <a:rPr lang="en-GB" dirty="0"/>
            </a:br>
            <a:br>
              <a:rPr lang="en-GB" dirty="0"/>
            </a:br>
            <a:br>
              <a:rPr lang="en-GB" dirty="0"/>
            </a:br>
            <a:r>
              <a:rPr lang="en-GB" sz="3100" b="1" dirty="0">
                <a:effectLst/>
                <a:latin typeface="Arial" panose="020B0604020202020204" pitchFamily="34" charset="0"/>
                <a:ea typeface="Calibri" panose="020F0502020204030204" pitchFamily="34" charset="0"/>
                <a:cs typeface="Times New Roman" panose="02020603050405020304" pitchFamily="18" charset="0"/>
              </a:rPr>
              <a:t>The Mean Gender Pay Gap</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dirty="0"/>
            </a:br>
            <a:br>
              <a:rPr lang="en-GB" dirty="0"/>
            </a:br>
            <a:br>
              <a:rPr lang="en-GB" dirty="0"/>
            </a:br>
            <a:br>
              <a:rPr lang="en-GB" dirty="0"/>
            </a:br>
            <a:br>
              <a:rPr lang="en-GB" dirty="0"/>
            </a:br>
            <a:endParaRPr lang="en-GB" dirty="0"/>
          </a:p>
        </p:txBody>
      </p:sp>
      <p:sp>
        <p:nvSpPr>
          <p:cNvPr id="3" name="Content Placeholder 2">
            <a:extLst>
              <a:ext uri="{FF2B5EF4-FFF2-40B4-BE49-F238E27FC236}">
                <a16:creationId xmlns:a16="http://schemas.microsoft.com/office/drawing/2014/main" id="{45FB61A6-8451-338A-1ABE-21CB74E45487}"/>
              </a:ext>
            </a:extLst>
          </p:cNvPr>
          <p:cNvSpPr>
            <a:spLocks noGrp="1"/>
          </p:cNvSpPr>
          <p:nvPr>
            <p:ph idx="1"/>
          </p:nvPr>
        </p:nvSpPr>
        <p:spPr>
          <a:xfrm>
            <a:off x="323528" y="1116497"/>
            <a:ext cx="8352928" cy="3392623"/>
          </a:xfrm>
        </p:spPr>
        <p:txBody>
          <a:bodyPr>
            <a:normAutofit fontScale="92500"/>
          </a:bodyPr>
          <a:lstStyle/>
          <a:p>
            <a:pPr marL="0" indent="0">
              <a:lnSpc>
                <a:spcPct val="110000"/>
              </a:lnSpc>
              <a:spcAft>
                <a:spcPts val="10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The mean hourly rate for male full pay relevant employees was £30.49.  The mean hourly rate for female full pay relevant employees was £</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Times New Roman" panose="02020603050405020304" pitchFamily="18" charset="0"/>
              </a:rPr>
              <a:t>25.02.  The mean gender pay gap is </a:t>
            </a:r>
            <a:r>
              <a:rPr lang="en-GB" sz="2400" b="1" u="sng" dirty="0">
                <a:effectLst/>
                <a:latin typeface="Arial" panose="020B0604020202020204" pitchFamily="34" charset="0"/>
                <a:ea typeface="Calibri" panose="020F0502020204030204" pitchFamily="34" charset="0"/>
                <a:cs typeface="Times New Roman" panose="02020603050405020304" pitchFamily="18" charset="0"/>
              </a:rPr>
              <a:t>17.91% as at 31 March 2023</a:t>
            </a:r>
            <a:r>
              <a:rPr lang="en-GB" sz="2400" dirty="0">
                <a:effectLst/>
                <a:latin typeface="Arial" panose="020B0604020202020204" pitchFamily="34" charset="0"/>
                <a:ea typeface="Calibri" panose="020F0502020204030204" pitchFamily="34" charset="0"/>
                <a:cs typeface="Times New Roman" panose="02020603050405020304" pitchFamily="18" charset="0"/>
              </a:rPr>
              <a:t>. The trend between 2022 to 2023 is a minor decrease of 0.04% demonstrating the gap remains stubbornly high in comparison to men. </a:t>
            </a:r>
          </a:p>
          <a:p>
            <a:pPr marL="0" indent="0">
              <a:lnSpc>
                <a:spcPct val="110000"/>
              </a:lnSpc>
              <a:spcAft>
                <a:spcPts val="1000"/>
              </a:spcAft>
            </a:pPr>
            <a:r>
              <a:rPr lang="en-GB" dirty="0">
                <a:ea typeface="Calibri" panose="020F0502020204030204" pitchFamily="34" charset="0"/>
                <a:cs typeface="Times New Roman" panose="02020603050405020304" pitchFamily="18" charset="0"/>
              </a:rPr>
              <a:t>However there has been an overall decrease from 23.76%, a high point in March 2020 by 5.85% to 17.91% in March 2023.</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4FC632DD-0F3D-0A7E-1CEF-1D625ED3B255}"/>
              </a:ext>
            </a:extLst>
          </p:cNvPr>
          <p:cNvSpPr>
            <a:spLocks noGrp="1"/>
          </p:cNvSpPr>
          <p:nvPr>
            <p:ph type="sldNum" sz="quarter" idx="10"/>
          </p:nvPr>
        </p:nvSpPr>
        <p:spPr/>
        <p:txBody>
          <a:bodyPr/>
          <a:lstStyle/>
          <a:p>
            <a:fld id="{33CD8F25-6884-ED49-801E-7634C0F1EA11}" type="slidenum">
              <a:rPr lang="en-US" smtClean="0"/>
              <a:pPr/>
              <a:t>4</a:t>
            </a:fld>
            <a:endParaRPr lang="en-US" dirty="0"/>
          </a:p>
        </p:txBody>
      </p:sp>
    </p:spTree>
    <p:extLst>
      <p:ext uri="{BB962C8B-B14F-4D97-AF65-F5344CB8AC3E}">
        <p14:creationId xmlns:p14="http://schemas.microsoft.com/office/powerpoint/2010/main" val="4181213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C0EE3-03C5-D316-39E7-78DEBEDC1530}"/>
              </a:ext>
            </a:extLst>
          </p:cNvPr>
          <p:cNvSpPr>
            <a:spLocks noGrp="1"/>
          </p:cNvSpPr>
          <p:nvPr>
            <p:ph type="title"/>
          </p:nvPr>
        </p:nvSpPr>
        <p:spPr/>
        <p:txBody>
          <a:bodyPr/>
          <a:lstStyle/>
          <a:p>
            <a:r>
              <a:rPr lang="en-GB" dirty="0"/>
              <a:t>Gender pay differentials by pay band</a:t>
            </a:r>
          </a:p>
        </p:txBody>
      </p:sp>
      <p:pic>
        <p:nvPicPr>
          <p:cNvPr id="5" name="Content Placeholder 4">
            <a:extLst>
              <a:ext uri="{FF2B5EF4-FFF2-40B4-BE49-F238E27FC236}">
                <a16:creationId xmlns:a16="http://schemas.microsoft.com/office/drawing/2014/main" id="{63FB6935-656E-4AE7-0827-AF7A73FB0AC4}"/>
              </a:ext>
            </a:extLst>
          </p:cNvPr>
          <p:cNvPicPr>
            <a:picLocks noGrp="1" noChangeAspect="1"/>
          </p:cNvPicPr>
          <p:nvPr>
            <p:ph idx="1"/>
          </p:nvPr>
        </p:nvPicPr>
        <p:blipFill>
          <a:blip r:embed="rId2"/>
          <a:stretch>
            <a:fillRect/>
          </a:stretch>
        </p:blipFill>
        <p:spPr>
          <a:xfrm>
            <a:off x="1186372" y="972590"/>
            <a:ext cx="6791943" cy="2340183"/>
          </a:xfrm>
          <a:prstGeom prst="rect">
            <a:avLst/>
          </a:prstGeom>
        </p:spPr>
      </p:pic>
      <p:sp>
        <p:nvSpPr>
          <p:cNvPr id="4" name="Slide Number Placeholder 3">
            <a:extLst>
              <a:ext uri="{FF2B5EF4-FFF2-40B4-BE49-F238E27FC236}">
                <a16:creationId xmlns:a16="http://schemas.microsoft.com/office/drawing/2014/main" id="{B131CEED-27DC-82C5-C596-5CC828F60831}"/>
              </a:ext>
            </a:extLst>
          </p:cNvPr>
          <p:cNvSpPr>
            <a:spLocks noGrp="1"/>
          </p:cNvSpPr>
          <p:nvPr>
            <p:ph type="sldNum" sz="quarter" idx="10"/>
          </p:nvPr>
        </p:nvSpPr>
        <p:spPr/>
        <p:txBody>
          <a:bodyPr/>
          <a:lstStyle/>
          <a:p>
            <a:fld id="{33CD8F25-6884-ED49-801E-7634C0F1EA11}" type="slidenum">
              <a:rPr lang="en-US" smtClean="0"/>
              <a:pPr/>
              <a:t>5</a:t>
            </a:fld>
            <a:endParaRPr lang="en-US" dirty="0"/>
          </a:p>
        </p:txBody>
      </p:sp>
      <p:sp>
        <p:nvSpPr>
          <p:cNvPr id="6" name="TextBox 5">
            <a:extLst>
              <a:ext uri="{FF2B5EF4-FFF2-40B4-BE49-F238E27FC236}">
                <a16:creationId xmlns:a16="http://schemas.microsoft.com/office/drawing/2014/main" id="{D378E1DF-B6B6-3322-A55E-3F53461F87EA}"/>
              </a:ext>
            </a:extLst>
          </p:cNvPr>
          <p:cNvSpPr txBox="1"/>
          <p:nvPr/>
        </p:nvSpPr>
        <p:spPr>
          <a:xfrm>
            <a:off x="251520" y="2977426"/>
            <a:ext cx="8661648" cy="2658164"/>
          </a:xfrm>
          <a:prstGeom prst="rect">
            <a:avLst/>
          </a:prstGeom>
          <a:noFill/>
        </p:spPr>
        <p:txBody>
          <a:bodyPr wrap="square" rtlCol="0">
            <a:spAutoFit/>
          </a:bodyPr>
          <a:lstStyle/>
          <a:p>
            <a:pPr>
              <a:lnSpc>
                <a:spcPct val="115000"/>
              </a:lnSpc>
              <a:spcAft>
                <a:spcPts val="1000"/>
              </a:spcAft>
            </a:pPr>
            <a:r>
              <a:rPr lang="en-GB" sz="1600" dirty="0">
                <a:effectLst/>
                <a:latin typeface="Arial" panose="020B0604020202020204" pitchFamily="34" charset="0"/>
                <a:ea typeface="Calibri" panose="020F0502020204030204" pitchFamily="34" charset="0"/>
                <a:cs typeface="Arial" panose="020B0604020202020204" pitchFamily="34" charset="0"/>
              </a:rPr>
              <a:t>Gloucestershire ICB employs a higher proportion of women than men in each quartile pay band.  There </a:t>
            </a:r>
            <a:r>
              <a:rPr lang="en-GB" sz="1600" dirty="0">
                <a:latin typeface="Arial" panose="020B0604020202020204" pitchFamily="34" charset="0"/>
                <a:ea typeface="Calibri" panose="020F0502020204030204" pitchFamily="34" charset="0"/>
                <a:cs typeface="Arial" panose="020B0604020202020204" pitchFamily="34" charset="0"/>
              </a:rPr>
              <a:t>is</a:t>
            </a:r>
            <a:r>
              <a:rPr lang="en-GB" sz="1600" dirty="0">
                <a:effectLst/>
                <a:latin typeface="Arial" panose="020B0604020202020204" pitchFamily="34" charset="0"/>
                <a:ea typeface="Calibri" panose="020F0502020204030204" pitchFamily="34" charset="0"/>
                <a:cs typeface="Arial" panose="020B0604020202020204" pitchFamily="34" charset="0"/>
              </a:rPr>
              <a:t> a significantly higher proportion of female employees than male in the lower two quartiles and proportionally more males in the upper quartile. The proportion of women employed in the lower two quartiles is higher than the organisational split, whilst the number of woman employed in the upper two quartiles is lower than the overall organisational split and significantly lower in the upper quartile.</a:t>
            </a:r>
          </a:p>
          <a:p>
            <a:r>
              <a:rPr lang="en-GB" sz="1600" dirty="0">
                <a:latin typeface="Arial" panose="020B0604020202020204" pitchFamily="34" charset="0"/>
                <a:ea typeface="Calibri" panose="020F0502020204030204" pitchFamily="34" charset="0"/>
                <a:cs typeface="Arial" panose="020B0604020202020204" pitchFamily="34" charset="0"/>
              </a:rPr>
              <a:t>B</a:t>
            </a:r>
            <a:r>
              <a:rPr lang="en-GB" sz="1600" dirty="0">
                <a:effectLst/>
                <a:latin typeface="Arial" panose="020B0604020202020204" pitchFamily="34" charset="0"/>
                <a:ea typeface="Calibri" panose="020F0502020204030204" pitchFamily="34" charset="0"/>
                <a:cs typeface="Arial" panose="020B0604020202020204" pitchFamily="34" charset="0"/>
              </a:rPr>
              <a:t>ased on the gender split across the wider organisation, women are overrepresented in the lower two quartiles and underrepresented in the upper quartile. This will be the main reason for our gender pay gap</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906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FC56-7458-CA5A-1EE7-AE9BAC738B03}"/>
              </a:ext>
            </a:extLst>
          </p:cNvPr>
          <p:cNvSpPr>
            <a:spLocks noGrp="1"/>
          </p:cNvSpPr>
          <p:nvPr>
            <p:ph type="title"/>
          </p:nvPr>
        </p:nvSpPr>
        <p:spPr>
          <a:xfrm>
            <a:off x="107504" y="-719"/>
            <a:ext cx="8805664" cy="765423"/>
          </a:xfrm>
        </p:spPr>
        <p:txBody>
          <a:bodyPr>
            <a:normAutofit/>
          </a:bodyPr>
          <a:lstStyle/>
          <a:p>
            <a:r>
              <a:rPr lang="en-GB" dirty="0"/>
              <a:t>Actions being taken to tackle the GPG</a:t>
            </a:r>
          </a:p>
        </p:txBody>
      </p:sp>
      <p:sp>
        <p:nvSpPr>
          <p:cNvPr id="3" name="Content Placeholder 2">
            <a:extLst>
              <a:ext uri="{FF2B5EF4-FFF2-40B4-BE49-F238E27FC236}">
                <a16:creationId xmlns:a16="http://schemas.microsoft.com/office/drawing/2014/main" id="{1B558C90-B950-72C0-217B-B31E3F6C602B}"/>
              </a:ext>
            </a:extLst>
          </p:cNvPr>
          <p:cNvSpPr>
            <a:spLocks noGrp="1"/>
          </p:cNvSpPr>
          <p:nvPr>
            <p:ph idx="1"/>
          </p:nvPr>
        </p:nvSpPr>
        <p:spPr>
          <a:xfrm>
            <a:off x="107504" y="692696"/>
            <a:ext cx="8928992" cy="5784304"/>
          </a:xfrm>
        </p:spPr>
        <p:txBody>
          <a:bodyPr>
            <a:normAutofit fontScale="70000" lnSpcReduction="20000"/>
          </a:bodyPr>
          <a:lstStyle/>
          <a:p>
            <a:pPr marL="0" indent="0"/>
            <a:r>
              <a:rPr lang="en-GB" sz="2000" dirty="0"/>
              <a:t>The following policies and actions are in place to encourage women to continue their careers at the ICB through the various stages in their life and support them to career progress irrespective of maternity leave or carers leave:</a:t>
            </a:r>
          </a:p>
          <a:p>
            <a:r>
              <a:rPr lang="en-GB" sz="2000" dirty="0"/>
              <a:t>•	Flexible working policies supporting a variety of working patterns with over 86% of staff confirming that they obtained their flexible working option in the 2022 survey</a:t>
            </a:r>
          </a:p>
          <a:p>
            <a:r>
              <a:rPr lang="en-GB" sz="2000" dirty="0"/>
              <a:t>•	Make the most of flexible working (ensuring it is equally available at the upper quartile pay bands) regular briefings and training focusing on flexible working and ensuring staff have a work-life balance;</a:t>
            </a:r>
          </a:p>
          <a:p>
            <a:r>
              <a:rPr lang="en-GB" sz="2000" dirty="0"/>
              <a:t>•	Hybrid working allowing all staff to work at home and in the office with a one day a week in the office policy calculated as 20% of working time in the office during the month and pro-rata for part time workers to ensure that both full-time and part-time workers are treated equally;</a:t>
            </a:r>
          </a:p>
          <a:p>
            <a:r>
              <a:rPr lang="en-GB" sz="2000" dirty="0"/>
              <a:t>•	Training given to all staff and to managers on creating a culture of conscious inclusion focusing on discrimination and its effects and creating a culture where those with protected characteristics can thrive and be supported;</a:t>
            </a:r>
          </a:p>
          <a:p>
            <a:r>
              <a:rPr lang="en-GB" sz="2000" dirty="0"/>
              <a:t>•	Manage family-friendly leave successfully (e.g., pregnancy-related appointments, keeping in touch (KIT communications) and parental leave). Further training is being provided to directorates and team</a:t>
            </a:r>
          </a:p>
          <a:p>
            <a:r>
              <a:rPr lang="en-GB" sz="2000" dirty="0"/>
              <a:t>•	Supporting health and wellbeing schemes and initiatives including running a women’s health day on 18th October 2023,</a:t>
            </a:r>
          </a:p>
          <a:p>
            <a:r>
              <a:rPr lang="en-GB" sz="2000" dirty="0"/>
              <a:t>•	Developing our policies encouraging women are supported within the workplace to thrive and progress including Flexible Working Policy; Other Leave Policy, Menopause Policy and resources etc Women’s Health day and intranet pages including those on prolapse and other health conditions that affect women’s health </a:t>
            </a:r>
          </a:p>
          <a:p>
            <a:r>
              <a:rPr lang="en-GB" sz="2000" dirty="0"/>
              <a:t>•	Wellbeing resources (EAP, Wellbeing Line, EAP etc) available to all staff to help support staff and keep them at work rather than retire or leave their jobs due to work pressures;</a:t>
            </a:r>
          </a:p>
          <a:p>
            <a:r>
              <a:rPr lang="en-GB" sz="2000" dirty="0"/>
              <a:t>•	Setting up a carers staff network and resources to support staff and predominantly women with caring responsibilities</a:t>
            </a:r>
          </a:p>
          <a:p>
            <a:r>
              <a:rPr lang="en-GB" sz="2000" dirty="0"/>
              <a:t>•	Setting up a Coaching Event on 25th April 2024 with potential to include session / workshop on career coaching with an ED&amp;I focus TBC</a:t>
            </a:r>
          </a:p>
          <a:p>
            <a:pPr marL="0" indent="0" algn="ctr"/>
            <a:r>
              <a:rPr lang="en-GB" sz="2000" b="1" i="1" dirty="0"/>
              <a:t>Further work needs to be undertaken on career coaching, talent management and support to encourage women into more senior roles within the ICB and NHS Gloucestershire.</a:t>
            </a:r>
          </a:p>
          <a:p>
            <a:endParaRPr lang="en-GB" dirty="0"/>
          </a:p>
        </p:txBody>
      </p:sp>
      <p:sp>
        <p:nvSpPr>
          <p:cNvPr id="4" name="Slide Number Placeholder 3">
            <a:extLst>
              <a:ext uri="{FF2B5EF4-FFF2-40B4-BE49-F238E27FC236}">
                <a16:creationId xmlns:a16="http://schemas.microsoft.com/office/drawing/2014/main" id="{57EFBEBE-C10F-A050-27F7-41F31F4163EA}"/>
              </a:ext>
            </a:extLst>
          </p:cNvPr>
          <p:cNvSpPr>
            <a:spLocks noGrp="1"/>
          </p:cNvSpPr>
          <p:nvPr>
            <p:ph type="sldNum" sz="quarter" idx="10"/>
          </p:nvPr>
        </p:nvSpPr>
        <p:spPr/>
        <p:txBody>
          <a:bodyPr/>
          <a:lstStyle/>
          <a:p>
            <a:fld id="{33CD8F25-6884-ED49-801E-7634C0F1EA11}" type="slidenum">
              <a:rPr lang="en-US" smtClean="0"/>
              <a:pPr/>
              <a:t>6</a:t>
            </a:fld>
            <a:endParaRPr lang="en-US" dirty="0"/>
          </a:p>
        </p:txBody>
      </p:sp>
    </p:spTree>
    <p:extLst>
      <p:ext uri="{BB962C8B-B14F-4D97-AF65-F5344CB8AC3E}">
        <p14:creationId xmlns:p14="http://schemas.microsoft.com/office/powerpoint/2010/main" val="114532154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OneGlos</Template>
  <TotalTime>1267</TotalTime>
  <Words>1023</Words>
  <Application>Microsoft Office PowerPoint</Application>
  <PresentationFormat>On-screen Show (4:3)</PresentationFormat>
  <Paragraphs>57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Times New Roman</vt:lpstr>
      <vt:lpstr>1_Office Theme</vt:lpstr>
      <vt:lpstr>Gender Pay Gap 2023</vt:lpstr>
      <vt:lpstr>What is the gender pay gap?</vt:lpstr>
      <vt:lpstr>NHS Gloucestershire ICB report on Gender Pay Gap </vt:lpstr>
      <vt:lpstr>PowerPoint Presentation</vt:lpstr>
      <vt:lpstr>      The Mean Gender Pay Gap      </vt:lpstr>
      <vt:lpstr>Gender pay differentials by pay band</vt:lpstr>
      <vt:lpstr>Actions being taken to tackle the GPG</vt:lpstr>
    </vt:vector>
  </TitlesOfParts>
  <Company>Gloucestershire NHS Trusts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Jiaming Green</dc:creator>
  <cp:lastModifiedBy>GRADOWSKI, Christina (NHS GLOUCESTERSHIRE ICB - 11M)</cp:lastModifiedBy>
  <cp:revision>136</cp:revision>
  <cp:lastPrinted>2018-10-18T14:27:17Z</cp:lastPrinted>
  <dcterms:created xsi:type="dcterms:W3CDTF">2021-07-23T13:49:38Z</dcterms:created>
  <dcterms:modified xsi:type="dcterms:W3CDTF">2024-03-27T10:03:13Z</dcterms:modified>
</cp:coreProperties>
</file>