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13"/>
  </p:notesMasterIdLst>
  <p:handoutMasterIdLst>
    <p:handoutMasterId r:id="rId14"/>
  </p:handoutMasterIdLst>
  <p:sldIdLst>
    <p:sldId id="258" r:id="rId3"/>
    <p:sldId id="259" r:id="rId4"/>
    <p:sldId id="2145707749" r:id="rId5"/>
    <p:sldId id="260" r:id="rId6"/>
    <p:sldId id="358" r:id="rId7"/>
    <p:sldId id="2145707746" r:id="rId8"/>
    <p:sldId id="359" r:id="rId9"/>
    <p:sldId id="360" r:id="rId10"/>
    <p:sldId id="2145707747" r:id="rId11"/>
    <p:sldId id="2145707748"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3A28"/>
    <a:srgbClr val="C00000"/>
    <a:srgbClr val="FFFFFF"/>
    <a:srgbClr val="05973C"/>
    <a:srgbClr val="0B9546"/>
    <a:srgbClr val="DEA70C"/>
    <a:srgbClr val="E1DFDB"/>
    <a:srgbClr val="F6D238"/>
    <a:srgbClr val="F1B50D"/>
    <a:srgbClr val="D6D0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52" autoAdjust="0"/>
    <p:restoredTop sz="94660"/>
  </p:normalViewPr>
  <p:slideViewPr>
    <p:cSldViewPr>
      <p:cViewPr varScale="1">
        <p:scale>
          <a:sx n="59" d="100"/>
          <a:sy n="59" d="100"/>
        </p:scale>
        <p:origin x="1448" y="60"/>
      </p:cViewPr>
      <p:guideLst>
        <p:guide orient="horz" pos="2160"/>
        <p:guide pos="2880"/>
      </p:guideLst>
    </p:cSldViewPr>
  </p:slideViewPr>
  <p:notesTextViewPr>
    <p:cViewPr>
      <p:scale>
        <a:sx n="1" d="1"/>
        <a:sy n="1" d="1"/>
      </p:scale>
      <p:origin x="0" y="0"/>
    </p:cViewPr>
  </p:notesTextViewPr>
  <p:sorterViewPr>
    <p:cViewPr>
      <p:scale>
        <a:sx n="100" d="100"/>
        <a:sy n="100" d="100"/>
      </p:scale>
      <p:origin x="0" y="12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142D453C-C86C-44DB-A46D-807204BA95C1}" type="datetimeFigureOut">
              <a:rPr lang="en-GB" smtClean="0"/>
              <a:t>22/03/2024</a:t>
            </a:fld>
            <a:endParaRPr lang="en-GB"/>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58034C31-EA30-4F2F-913E-00DCB17A17D6}" type="slidenum">
              <a:rPr lang="en-GB" smtClean="0"/>
              <a:t>‹#›</a:t>
            </a:fld>
            <a:endParaRPr lang="en-GB"/>
          </a:p>
        </p:txBody>
      </p:sp>
    </p:spTree>
    <p:extLst>
      <p:ext uri="{BB962C8B-B14F-4D97-AF65-F5344CB8AC3E}">
        <p14:creationId xmlns:p14="http://schemas.microsoft.com/office/powerpoint/2010/main" val="39994281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DCB6005B-D451-491E-84A9-D6FE385539F1}" type="datetimeFigureOut">
              <a:rPr lang="en-GB" smtClean="0"/>
              <a:t>22/03/2024</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5EA2B1EE-E209-4198-9ECA-4C16A6BFC323}" type="slidenum">
              <a:rPr lang="en-GB" smtClean="0"/>
              <a:t>‹#›</a:t>
            </a:fld>
            <a:endParaRPr lang="en-GB"/>
          </a:p>
        </p:txBody>
      </p:sp>
    </p:spTree>
    <p:extLst>
      <p:ext uri="{BB962C8B-B14F-4D97-AF65-F5344CB8AC3E}">
        <p14:creationId xmlns:p14="http://schemas.microsoft.com/office/powerpoint/2010/main" val="37001531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EA2B1EE-E209-4198-9ECA-4C16A6BFC323}" type="slidenum">
              <a:rPr lang="en-GB" smtClean="0"/>
              <a:t>5</a:t>
            </a:fld>
            <a:endParaRPr lang="en-GB"/>
          </a:p>
        </p:txBody>
      </p:sp>
    </p:spTree>
    <p:extLst>
      <p:ext uri="{BB962C8B-B14F-4D97-AF65-F5344CB8AC3E}">
        <p14:creationId xmlns:p14="http://schemas.microsoft.com/office/powerpoint/2010/main" val="26970614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EA2B1EE-E209-4198-9ECA-4C16A6BFC323}" type="slidenum">
              <a:rPr lang="en-GB" smtClean="0"/>
              <a:t>6</a:t>
            </a:fld>
            <a:endParaRPr lang="en-GB"/>
          </a:p>
        </p:txBody>
      </p:sp>
    </p:spTree>
    <p:extLst>
      <p:ext uri="{BB962C8B-B14F-4D97-AF65-F5344CB8AC3E}">
        <p14:creationId xmlns:p14="http://schemas.microsoft.com/office/powerpoint/2010/main" val="14948231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EA2B1EE-E209-4198-9ECA-4C16A6BFC323}" type="slidenum">
              <a:rPr lang="en-GB" smtClean="0"/>
              <a:t>7</a:t>
            </a:fld>
            <a:endParaRPr lang="en-GB"/>
          </a:p>
        </p:txBody>
      </p:sp>
    </p:spTree>
    <p:extLst>
      <p:ext uri="{BB962C8B-B14F-4D97-AF65-F5344CB8AC3E}">
        <p14:creationId xmlns:p14="http://schemas.microsoft.com/office/powerpoint/2010/main" val="10529418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EA2B1EE-E209-4198-9ECA-4C16A6BFC323}" type="slidenum">
              <a:rPr lang="en-GB" smtClean="0"/>
              <a:t>8</a:t>
            </a:fld>
            <a:endParaRPr lang="en-GB"/>
          </a:p>
        </p:txBody>
      </p:sp>
    </p:spTree>
    <p:extLst>
      <p:ext uri="{BB962C8B-B14F-4D97-AF65-F5344CB8AC3E}">
        <p14:creationId xmlns:p14="http://schemas.microsoft.com/office/powerpoint/2010/main" val="2717600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EA2B1EE-E209-4198-9ECA-4C16A6BFC323}" type="slidenum">
              <a:rPr lang="en-GB" smtClean="0"/>
              <a:t>9</a:t>
            </a:fld>
            <a:endParaRPr lang="en-GB"/>
          </a:p>
        </p:txBody>
      </p:sp>
    </p:spTree>
    <p:extLst>
      <p:ext uri="{BB962C8B-B14F-4D97-AF65-F5344CB8AC3E}">
        <p14:creationId xmlns:p14="http://schemas.microsoft.com/office/powerpoint/2010/main" val="24888523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E7DC18E-67C9-4144-A754-9B7955342378}" type="datetimeFigureOut">
              <a:rPr lang="en-GB" smtClean="0"/>
              <a:t>22/03/2024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D3FCAEF-3309-44EB-8912-65F655ED2FCF}" type="slidenum">
              <a:rPr lang="en-GB" smtClean="0"/>
              <a:t>‹#›</a:t>
            </a:fld>
            <a:endParaRPr lang="en-GB"/>
          </a:p>
        </p:txBody>
      </p:sp>
    </p:spTree>
    <p:extLst>
      <p:ext uri="{BB962C8B-B14F-4D97-AF65-F5344CB8AC3E}">
        <p14:creationId xmlns:p14="http://schemas.microsoft.com/office/powerpoint/2010/main" val="4634974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E7DC18E-67C9-4144-A754-9B7955342378}" type="datetimeFigureOut">
              <a:rPr lang="en-GB" smtClean="0"/>
              <a:t>22/03/2024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D3FCAEF-3309-44EB-8912-65F655ED2FCF}" type="slidenum">
              <a:rPr lang="en-GB" smtClean="0"/>
              <a:t>‹#›</a:t>
            </a:fld>
            <a:endParaRPr lang="en-GB"/>
          </a:p>
        </p:txBody>
      </p:sp>
    </p:spTree>
    <p:extLst>
      <p:ext uri="{BB962C8B-B14F-4D97-AF65-F5344CB8AC3E}">
        <p14:creationId xmlns:p14="http://schemas.microsoft.com/office/powerpoint/2010/main" val="1703465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E7DC18E-67C9-4144-A754-9B7955342378}" type="datetimeFigureOut">
              <a:rPr lang="en-GB" smtClean="0"/>
              <a:t>22/03/2024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D3FCAEF-3309-44EB-8912-65F655ED2FCF}" type="slidenum">
              <a:rPr lang="en-GB" smtClean="0"/>
              <a:t>‹#›</a:t>
            </a:fld>
            <a:endParaRPr lang="en-GB"/>
          </a:p>
        </p:txBody>
      </p:sp>
    </p:spTree>
    <p:extLst>
      <p:ext uri="{BB962C8B-B14F-4D97-AF65-F5344CB8AC3E}">
        <p14:creationId xmlns:p14="http://schemas.microsoft.com/office/powerpoint/2010/main" val="14228698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1"/>
        </a:solidFill>
        <a:effectLst/>
      </p:bgPr>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2" name="Title 1"/>
          <p:cNvSpPr>
            <a:spLocks noGrp="1"/>
          </p:cNvSpPr>
          <p:nvPr>
            <p:ph type="ctrTitle" hasCustomPrompt="1"/>
          </p:nvPr>
        </p:nvSpPr>
        <p:spPr>
          <a:xfrm>
            <a:off x="685800" y="2130425"/>
            <a:ext cx="7772400" cy="1470025"/>
          </a:xfrm>
        </p:spPr>
        <p:txBody>
          <a:bodyPr>
            <a:normAutofit/>
          </a:bodyPr>
          <a:lstStyle>
            <a:lvl1pPr algn="ctr">
              <a:defRPr sz="3200">
                <a:solidFill>
                  <a:schemeClr val="bg1"/>
                </a:solidFill>
              </a:defRPr>
            </a:lvl1pPr>
          </a:lstStyle>
          <a:p>
            <a:r>
              <a:rPr lang="en-GB" dirty="0"/>
              <a:t>PRESENTATION TITLE</a:t>
            </a:r>
          </a:p>
        </p:txBody>
      </p:sp>
      <p:sp>
        <p:nvSpPr>
          <p:cNvPr id="3" name="Subtitle 2"/>
          <p:cNvSpPr>
            <a:spLocks noGrp="1"/>
          </p:cNvSpPr>
          <p:nvPr>
            <p:ph type="subTitle" idx="1" hasCustomPrompt="1"/>
          </p:nvPr>
        </p:nvSpPr>
        <p:spPr>
          <a:xfrm>
            <a:off x="1371600" y="3429000"/>
            <a:ext cx="6400800" cy="5334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Your name/title</a:t>
            </a:r>
          </a:p>
        </p:txBody>
      </p:sp>
      <p:sp>
        <p:nvSpPr>
          <p:cNvPr id="7" name="Text Placeholder 6"/>
          <p:cNvSpPr>
            <a:spLocks noGrp="1"/>
          </p:cNvSpPr>
          <p:nvPr>
            <p:ph type="body" sz="quarter" idx="10" hasCustomPrompt="1"/>
          </p:nvPr>
        </p:nvSpPr>
        <p:spPr>
          <a:xfrm>
            <a:off x="1371600" y="3886200"/>
            <a:ext cx="6400800" cy="533400"/>
          </a:xfrm>
        </p:spPr>
        <p:txBody>
          <a:bodyPr/>
          <a:lstStyle>
            <a:lvl1pPr algn="ctr">
              <a:buNone/>
              <a:defRPr>
                <a:solidFill>
                  <a:schemeClr val="bg1"/>
                </a:solidFill>
              </a:defRPr>
            </a:lvl1pPr>
          </a:lstStyle>
          <a:p>
            <a:pPr lvl="0"/>
            <a:r>
              <a:rPr lang="en-US" dirty="0"/>
              <a:t>Date</a:t>
            </a:r>
          </a:p>
        </p:txBody>
      </p:sp>
    </p:spTree>
    <p:extLst>
      <p:ext uri="{BB962C8B-B14F-4D97-AF65-F5344CB8AC3E}">
        <p14:creationId xmlns:p14="http://schemas.microsoft.com/office/powerpoint/2010/main" val="32248815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2" name="Title 1"/>
          <p:cNvSpPr>
            <a:spLocks noGrp="1"/>
          </p:cNvSpPr>
          <p:nvPr>
            <p:ph type="title" hasCustomPrompt="1"/>
          </p:nvPr>
        </p:nvSpPr>
        <p:spPr>
          <a:xfrm>
            <a:off x="107504" y="-719"/>
            <a:ext cx="8805664" cy="1143000"/>
          </a:xfrm>
        </p:spPr>
        <p:txBody>
          <a:bodyPr>
            <a:normAutofit/>
          </a:bodyPr>
          <a:lstStyle>
            <a:lvl1pPr algn="l">
              <a:defRPr sz="2800" b="1" baseline="0">
                <a:solidFill>
                  <a:srgbClr val="0070C0"/>
                </a:solidFill>
                <a:latin typeface="Arial" panose="020B0604020202020204" pitchFamily="34" charset="0"/>
                <a:cs typeface="Arial" panose="020B0604020202020204" pitchFamily="34" charset="0"/>
              </a:defRPr>
            </a:lvl1pPr>
          </a:lstStyle>
          <a:p>
            <a:r>
              <a:rPr lang="en-US" dirty="0"/>
              <a:t>Click to edit slide title</a:t>
            </a:r>
            <a:endParaRPr lang="en-GB" dirty="0"/>
          </a:p>
        </p:txBody>
      </p:sp>
      <p:sp>
        <p:nvSpPr>
          <p:cNvPr id="3" name="Content Placeholder 2"/>
          <p:cNvSpPr>
            <a:spLocks noGrp="1"/>
          </p:cNvSpPr>
          <p:nvPr>
            <p:ph idx="1" hasCustomPrompt="1"/>
          </p:nvPr>
        </p:nvSpPr>
        <p:spPr>
          <a:xfrm>
            <a:off x="107504" y="1340768"/>
            <a:ext cx="8856984" cy="4752528"/>
          </a:xfrm>
        </p:spPr>
        <p:txBody>
          <a:bodyPr/>
          <a:lstStyle>
            <a:lvl1pPr>
              <a:buNone/>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Slide Number Placeholder 6"/>
          <p:cNvSpPr>
            <a:spLocks noGrp="1"/>
          </p:cNvSpPr>
          <p:nvPr>
            <p:ph type="sldNum" sz="quarter" idx="10"/>
          </p:nvPr>
        </p:nvSpPr>
        <p:spPr/>
        <p:txBody>
          <a:bodyPr/>
          <a:lstStyle/>
          <a:p>
            <a:fld id="{33CD8F25-6884-ED49-801E-7634C0F1EA11}" type="slidenum">
              <a:rPr lang="en-US" smtClean="0"/>
              <a:pPr/>
              <a:t>‹#›</a:t>
            </a:fld>
            <a:endParaRPr lang="en-US" dirty="0"/>
          </a:p>
        </p:txBody>
      </p:sp>
    </p:spTree>
    <p:extLst>
      <p:ext uri="{BB962C8B-B14F-4D97-AF65-F5344CB8AC3E}">
        <p14:creationId xmlns:p14="http://schemas.microsoft.com/office/powerpoint/2010/main" val="965589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E7DC18E-67C9-4144-A754-9B7955342378}" type="datetimeFigureOut">
              <a:rPr lang="en-GB" smtClean="0"/>
              <a:t>22/03/2024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D3FCAEF-3309-44EB-8912-65F655ED2FCF}" type="slidenum">
              <a:rPr lang="en-GB" smtClean="0"/>
              <a:t>‹#›</a:t>
            </a:fld>
            <a:endParaRPr lang="en-GB"/>
          </a:p>
        </p:txBody>
      </p:sp>
    </p:spTree>
    <p:extLst>
      <p:ext uri="{BB962C8B-B14F-4D97-AF65-F5344CB8AC3E}">
        <p14:creationId xmlns:p14="http://schemas.microsoft.com/office/powerpoint/2010/main" val="1948460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E7DC18E-67C9-4144-A754-9B7955342378}" type="datetimeFigureOut">
              <a:rPr lang="en-GB" smtClean="0"/>
              <a:t>22/03/2024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D3FCAEF-3309-44EB-8912-65F655ED2FCF}" type="slidenum">
              <a:rPr lang="en-GB" smtClean="0"/>
              <a:t>‹#›</a:t>
            </a:fld>
            <a:endParaRPr lang="en-GB"/>
          </a:p>
        </p:txBody>
      </p:sp>
    </p:spTree>
    <p:extLst>
      <p:ext uri="{BB962C8B-B14F-4D97-AF65-F5344CB8AC3E}">
        <p14:creationId xmlns:p14="http://schemas.microsoft.com/office/powerpoint/2010/main" val="1851844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E7DC18E-67C9-4144-A754-9B7955342378}" type="datetimeFigureOut">
              <a:rPr lang="en-GB" smtClean="0"/>
              <a:t>22/03/2024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D3FCAEF-3309-44EB-8912-65F655ED2FCF}" type="slidenum">
              <a:rPr lang="en-GB" smtClean="0"/>
              <a:t>‹#›</a:t>
            </a:fld>
            <a:endParaRPr lang="en-GB"/>
          </a:p>
        </p:txBody>
      </p:sp>
    </p:spTree>
    <p:extLst>
      <p:ext uri="{BB962C8B-B14F-4D97-AF65-F5344CB8AC3E}">
        <p14:creationId xmlns:p14="http://schemas.microsoft.com/office/powerpoint/2010/main" val="2419245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E7DC18E-67C9-4144-A754-9B7955342378}" type="datetimeFigureOut">
              <a:rPr lang="en-GB" smtClean="0"/>
              <a:t>22/03/2024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D3FCAEF-3309-44EB-8912-65F655ED2FCF}" type="slidenum">
              <a:rPr lang="en-GB" smtClean="0"/>
              <a:t>‹#›</a:t>
            </a:fld>
            <a:endParaRPr lang="en-GB"/>
          </a:p>
        </p:txBody>
      </p:sp>
    </p:spTree>
    <p:extLst>
      <p:ext uri="{BB962C8B-B14F-4D97-AF65-F5344CB8AC3E}">
        <p14:creationId xmlns:p14="http://schemas.microsoft.com/office/powerpoint/2010/main" val="3949115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E7DC18E-67C9-4144-A754-9B7955342378}" type="datetimeFigureOut">
              <a:rPr lang="en-GB" smtClean="0"/>
              <a:t>22/03/2024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D3FCAEF-3309-44EB-8912-65F655ED2FCF}" type="slidenum">
              <a:rPr lang="en-GB" smtClean="0"/>
              <a:t>‹#›</a:t>
            </a:fld>
            <a:endParaRPr lang="en-GB"/>
          </a:p>
        </p:txBody>
      </p:sp>
    </p:spTree>
    <p:extLst>
      <p:ext uri="{BB962C8B-B14F-4D97-AF65-F5344CB8AC3E}">
        <p14:creationId xmlns:p14="http://schemas.microsoft.com/office/powerpoint/2010/main" val="2882357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7DC18E-67C9-4144-A754-9B7955342378}" type="datetimeFigureOut">
              <a:rPr lang="en-GB" smtClean="0"/>
              <a:t>22/03/2024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D3FCAEF-3309-44EB-8912-65F655ED2FCF}" type="slidenum">
              <a:rPr lang="en-GB" smtClean="0"/>
              <a:t>‹#›</a:t>
            </a:fld>
            <a:endParaRPr lang="en-GB"/>
          </a:p>
        </p:txBody>
      </p:sp>
    </p:spTree>
    <p:extLst>
      <p:ext uri="{BB962C8B-B14F-4D97-AF65-F5344CB8AC3E}">
        <p14:creationId xmlns:p14="http://schemas.microsoft.com/office/powerpoint/2010/main" val="1533821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E7DC18E-67C9-4144-A754-9B7955342378}" type="datetimeFigureOut">
              <a:rPr lang="en-GB" smtClean="0"/>
              <a:t>22/03/2024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D3FCAEF-3309-44EB-8912-65F655ED2FCF}" type="slidenum">
              <a:rPr lang="en-GB" smtClean="0"/>
              <a:t>‹#›</a:t>
            </a:fld>
            <a:endParaRPr lang="en-GB"/>
          </a:p>
        </p:txBody>
      </p:sp>
    </p:spTree>
    <p:extLst>
      <p:ext uri="{BB962C8B-B14F-4D97-AF65-F5344CB8AC3E}">
        <p14:creationId xmlns:p14="http://schemas.microsoft.com/office/powerpoint/2010/main" val="1842139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E7DC18E-67C9-4144-A754-9B7955342378}" type="datetimeFigureOut">
              <a:rPr lang="en-GB" smtClean="0"/>
              <a:t>22/03/2024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D3FCAEF-3309-44EB-8912-65F655ED2FCF}" type="slidenum">
              <a:rPr lang="en-GB" smtClean="0"/>
              <a:t>‹#›</a:t>
            </a:fld>
            <a:endParaRPr lang="en-GB"/>
          </a:p>
        </p:txBody>
      </p:sp>
    </p:spTree>
    <p:extLst>
      <p:ext uri="{BB962C8B-B14F-4D97-AF65-F5344CB8AC3E}">
        <p14:creationId xmlns:p14="http://schemas.microsoft.com/office/powerpoint/2010/main" val="3292693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4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7DC18E-67C9-4144-A754-9B7955342378}" type="datetimeFigureOut">
              <a:rPr lang="en-GB" smtClean="0"/>
              <a:t>22/03/2024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3FCAEF-3309-44EB-8912-65F655ED2FCF}" type="slidenum">
              <a:rPr lang="en-GB" smtClean="0"/>
              <a:t>‹#›</a:t>
            </a:fld>
            <a:endParaRPr lang="en-GB"/>
          </a:p>
        </p:txBody>
      </p:sp>
    </p:spTree>
    <p:extLst>
      <p:ext uri="{BB962C8B-B14F-4D97-AF65-F5344CB8AC3E}">
        <p14:creationId xmlns:p14="http://schemas.microsoft.com/office/powerpoint/2010/main" val="29589356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7504" y="-4727"/>
            <a:ext cx="8928992" cy="114300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107504" y="1600201"/>
            <a:ext cx="8928992" cy="434907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TextBox 5"/>
          <p:cNvSpPr txBox="1"/>
          <p:nvPr userDrawn="1"/>
        </p:nvSpPr>
        <p:spPr>
          <a:xfrm>
            <a:off x="6876256" y="6433591"/>
            <a:ext cx="2088232" cy="307777"/>
          </a:xfrm>
          <a:prstGeom prst="rect">
            <a:avLst/>
          </a:prstGeom>
          <a:noFill/>
        </p:spPr>
        <p:txBody>
          <a:bodyPr wrap="square" rtlCol="0">
            <a:spAutoFit/>
          </a:bodyPr>
          <a:lstStyle/>
          <a:p>
            <a:pPr algn="r"/>
            <a:fld id="{C5484094-8486-4ADB-9297-87EA727E9842}" type="slidenum">
              <a:rPr lang="en-GB" sz="1400" smtClean="0">
                <a:solidFill>
                  <a:srgbClr val="4BACC6">
                    <a:lumMod val="40000"/>
                    <a:lumOff val="60000"/>
                  </a:srgbClr>
                </a:solidFill>
              </a:rPr>
              <a:pPr algn="r"/>
              <a:t>‹#›</a:t>
            </a:fld>
            <a:endParaRPr lang="en-GB" sz="1400" dirty="0">
              <a:solidFill>
                <a:srgbClr val="4BACC6">
                  <a:lumMod val="40000"/>
                  <a:lumOff val="60000"/>
                </a:srgbClr>
              </a:solidFill>
            </a:endParaRPr>
          </a:p>
        </p:txBody>
      </p:sp>
      <p:sp>
        <p:nvSpPr>
          <p:cNvPr id="5" name="Slide Number Placeholder 4"/>
          <p:cNvSpPr>
            <a:spLocks noGrp="1"/>
          </p:cNvSpPr>
          <p:nvPr>
            <p:ph type="sldNum" sz="quarter" idx="4"/>
          </p:nvPr>
        </p:nvSpPr>
        <p:spPr>
          <a:xfrm>
            <a:off x="7010400" y="6477000"/>
            <a:ext cx="2133600" cy="365125"/>
          </a:xfrm>
          <a:prstGeom prst="rect">
            <a:avLst/>
          </a:prstGeom>
        </p:spPr>
        <p:txBody>
          <a:bodyPr vert="horz" lIns="91440" tIns="45720" rIns="91440" bIns="45720" rtlCol="0" anchor="ctr"/>
          <a:lstStyle>
            <a:lvl1pPr algn="r">
              <a:defRPr sz="1200">
                <a:solidFill>
                  <a:srgbClr val="FFFFFF"/>
                </a:solidFill>
              </a:defRPr>
            </a:lvl1pPr>
          </a:lstStyle>
          <a:p>
            <a:fld id="{33CD8F25-6884-ED49-801E-7634C0F1EA11}" type="slidenum">
              <a:rPr lang="en-US" smtClean="0"/>
              <a:pPr/>
              <a:t>‹#›</a:t>
            </a:fld>
            <a:endParaRPr lang="en-US" dirty="0"/>
          </a:p>
        </p:txBody>
      </p:sp>
    </p:spTree>
    <p:extLst>
      <p:ext uri="{BB962C8B-B14F-4D97-AF65-F5344CB8AC3E}">
        <p14:creationId xmlns:p14="http://schemas.microsoft.com/office/powerpoint/2010/main" val="815611196"/>
      </p:ext>
    </p:extLst>
  </p:cSld>
  <p:clrMap bg1="lt1" tx1="dk1" bg2="lt2" tx2="dk2" accent1="accent1" accent2="accent2" accent3="accent3" accent4="accent4" accent5="accent5" accent6="accent6" hlink="hlink" folHlink="folHlink"/>
  <p:sldLayoutIdLst>
    <p:sldLayoutId id="2147483662" r:id="rId1"/>
    <p:sldLayoutId id="2147483663" r:id="rId2"/>
  </p:sldLayoutIdLst>
  <p:hf hdr="0" ftr="0" dt="0"/>
  <p:txStyles>
    <p:titleStyle>
      <a:lvl1pPr algn="l" defTabSz="914400" rtl="0" eaLnBrk="1" latinLnBrk="0" hangingPunct="1">
        <a:spcBef>
          <a:spcPct val="0"/>
        </a:spcBef>
        <a:buNone/>
        <a:defRPr sz="2400" b="1" kern="1200">
          <a:solidFill>
            <a:srgbClr val="0070C0"/>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hyperlink" Target="https://www.gloucestershire.gov.uk/media/uxvcfrsp/equality-profile-2023.pdf" TargetMode="Externa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FD11D90-B685-74E7-EBAB-EEC463ED7018}"/>
              </a:ext>
            </a:extLst>
          </p:cNvPr>
          <p:cNvSpPr txBox="1"/>
          <p:nvPr/>
        </p:nvSpPr>
        <p:spPr>
          <a:xfrm>
            <a:off x="1619672" y="1988840"/>
            <a:ext cx="5976664" cy="1877437"/>
          </a:xfrm>
          <a:prstGeom prst="rect">
            <a:avLst/>
          </a:prstGeom>
          <a:noFill/>
        </p:spPr>
        <p:txBody>
          <a:bodyPr wrap="square" rtlCol="0">
            <a:spAutoFit/>
          </a:bodyPr>
          <a:lstStyle/>
          <a:p>
            <a:pPr algn="ctr"/>
            <a:r>
              <a:rPr lang="en-GB" sz="3200" b="1" dirty="0">
                <a:solidFill>
                  <a:schemeClr val="bg1"/>
                </a:solidFill>
              </a:rPr>
              <a:t>Workforce Disability Equality Standard (WDES)</a:t>
            </a:r>
          </a:p>
          <a:p>
            <a:pPr algn="ctr"/>
            <a:r>
              <a:rPr lang="en-GB" sz="3200" b="1" dirty="0">
                <a:solidFill>
                  <a:schemeClr val="bg1"/>
                </a:solidFill>
              </a:rPr>
              <a:t>2023 data and three year trend</a:t>
            </a:r>
          </a:p>
          <a:p>
            <a:pPr algn="ctr"/>
            <a:endParaRPr lang="en-GB" sz="2000" b="1"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3CD8F25-6884-ED49-801E-7634C0F1EA11}" type="slidenum">
              <a:rPr kumimoji="0" lang="en-US" sz="1200" b="0" i="0" u="none" strike="noStrike" kern="1200" cap="none" spc="0" normalizeH="0" baseline="0" noProof="0" smtClean="0">
                <a:ln>
                  <a:noFill/>
                </a:ln>
                <a:solidFill>
                  <a:srgbClr val="FFFFFF"/>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srgbClr val="FFFFFF"/>
              </a:solidFill>
              <a:effectLst/>
              <a:uLnTx/>
              <a:uFillTx/>
              <a:latin typeface="Calibri"/>
              <a:ea typeface="+mn-ea"/>
              <a:cs typeface="+mn-cs"/>
            </a:endParaRPr>
          </a:p>
        </p:txBody>
      </p:sp>
      <p:sp>
        <p:nvSpPr>
          <p:cNvPr id="5" name="TextBox 4">
            <a:extLst>
              <a:ext uri="{FF2B5EF4-FFF2-40B4-BE49-F238E27FC236}">
                <a16:creationId xmlns:a16="http://schemas.microsoft.com/office/drawing/2014/main" id="{D600C3E0-EFE8-6752-E831-1F5BF65D2C59}"/>
              </a:ext>
            </a:extLst>
          </p:cNvPr>
          <p:cNvSpPr txBox="1"/>
          <p:nvPr/>
        </p:nvSpPr>
        <p:spPr>
          <a:xfrm>
            <a:off x="164986" y="1004813"/>
            <a:ext cx="8727493" cy="5127814"/>
          </a:xfrm>
          <a:prstGeom prst="rect">
            <a:avLst/>
          </a:prstGeom>
          <a:noFill/>
        </p:spPr>
        <p:txBody>
          <a:bodyPr wrap="square" rtlCol="0">
            <a:spAutoFit/>
          </a:bodyPr>
          <a:lstStyle/>
          <a:p>
            <a:pPr marL="285750" indent="-285750" algn="just">
              <a:lnSpc>
                <a:spcPct val="107000"/>
              </a:lnSpc>
              <a:spcAft>
                <a:spcPts val="800"/>
              </a:spcAft>
              <a:buFont typeface="Wingdings" panose="05000000000000000000" pitchFamily="2" charset="2"/>
              <a:buChar char="Ø"/>
            </a:pPr>
            <a:r>
              <a:rPr lang="en-GB" dirty="0">
                <a:latin typeface="Arial" panose="020B0604020202020204" pitchFamily="34" charset="0"/>
                <a:cs typeface="Arial" panose="020B0604020202020204" pitchFamily="34" charset="0"/>
              </a:rPr>
              <a:t>Programme of ED&amp;I training all staff including at induction with a dedicated programme on </a:t>
            </a:r>
            <a:r>
              <a:rPr lang="en-GB" sz="1200" b="1" dirty="0">
                <a:effectLst/>
                <a:latin typeface="Arial" panose="020B0604020202020204" pitchFamily="34" charset="0"/>
                <a:ea typeface="Calibri" panose="020F0502020204030204" pitchFamily="34" charset="0"/>
                <a:cs typeface="Times New Roman" panose="02020603050405020304" pitchFamily="18" charset="0"/>
              </a:rPr>
              <a:t>Building a Culture of Conscious Inclusion programme kicked off in February 2023 to run for nine months with: </a:t>
            </a: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p>
            <a:pPr marL="628650" lvl="1" indent="-171450" algn="just">
              <a:lnSpc>
                <a:spcPct val="107000"/>
              </a:lnSpc>
              <a:buFont typeface="Wingdings" panose="05000000000000000000" pitchFamily="2" charset="2"/>
              <a:buChar char="Ø"/>
            </a:pPr>
            <a:r>
              <a:rPr lang="en-GB" sz="1200" dirty="0">
                <a:effectLst/>
                <a:latin typeface="Arial" panose="020B0604020202020204" pitchFamily="34" charset="0"/>
                <a:ea typeface="Calibri" panose="020F0502020204030204" pitchFamily="34" charset="0"/>
                <a:cs typeface="Times New Roman" panose="02020603050405020304" pitchFamily="18" charset="0"/>
              </a:rPr>
              <a:t>6 in person sessions (F-2-F) x half day for 140 leadership (Band 8+ and Board)</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628650" lvl="1" indent="-171450" algn="just">
              <a:lnSpc>
                <a:spcPct val="107000"/>
              </a:lnSpc>
              <a:buFont typeface="Wingdings" panose="05000000000000000000" pitchFamily="2" charset="2"/>
              <a:buChar char="Ø"/>
            </a:pPr>
            <a:r>
              <a:rPr lang="en-GB" sz="1200" dirty="0">
                <a:effectLst/>
                <a:latin typeface="Arial" panose="020B0604020202020204" pitchFamily="34" charset="0"/>
                <a:ea typeface="Calibri" panose="020F0502020204030204" pitchFamily="34" charset="0"/>
                <a:cs typeface="Times New Roman" panose="02020603050405020304" pitchFamily="18" charset="0"/>
              </a:rPr>
              <a:t>10 Module 1 virtual sessions x 1 ½ hr sessions for 200 (Band 2-7), with a month gap in between for reflection.</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628650" lvl="1" indent="-171450">
              <a:lnSpc>
                <a:spcPct val="107000"/>
              </a:lnSpc>
              <a:spcAft>
                <a:spcPts val="800"/>
              </a:spcAft>
              <a:buFont typeface="Wingdings" panose="05000000000000000000" pitchFamily="2" charset="2"/>
              <a:buChar char="Ø"/>
            </a:pPr>
            <a:r>
              <a:rPr lang="en-GB" sz="1200" dirty="0">
                <a:effectLst/>
                <a:latin typeface="Arial" panose="020B0604020202020204" pitchFamily="34" charset="0"/>
                <a:ea typeface="Calibri" panose="020F0502020204030204" pitchFamily="34" charset="0"/>
                <a:cs typeface="Times New Roman" panose="02020603050405020304" pitchFamily="18" charset="0"/>
              </a:rPr>
              <a:t>10 Module 2 virtual sessions x 1 ½ hr sessions for 200 (Band 2-7)</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New Appraisal Paperwork and training including an ED&amp;I objective </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Managers training on health and wellbeing being delivered by Susan Doran each month, raising awareness of long term health conditions and supporting employees within the workplace including women’s health, MSK conditions etc</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Continue to promote flexible working options and work life balance including the Other Leave policy and include Disability Leave in the Reasonable Adjustments policy</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Produced the Health Passport and Guidance</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Produce the Reasonable Adjustments Policy including Disability Leave</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Produce the Policy on Zero Tolerance to Abuse to NHS staff – set up a reporting system and confidential mailbox</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Produce Freedom to Speak Up Policy and ensure programme of education and publicity around FTSU increase capacity in FTSU</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Continue to participate in the range of ICS ED&amp;I programmes including Reciprocal Mentoring, Allyship Programme and Flourish Scheme</a:t>
            </a:r>
          </a:p>
        </p:txBody>
      </p:sp>
      <p:pic>
        <p:nvPicPr>
          <p:cNvPr id="7" name="Picture 6">
            <a:extLst>
              <a:ext uri="{FF2B5EF4-FFF2-40B4-BE49-F238E27FC236}">
                <a16:creationId xmlns:a16="http://schemas.microsoft.com/office/drawing/2014/main" id="{F83BF4AC-986D-1087-9C37-629540FE6E45}"/>
              </a:ext>
            </a:extLst>
          </p:cNvPr>
          <p:cNvPicPr>
            <a:picLocks noChangeAspect="1"/>
          </p:cNvPicPr>
          <p:nvPr/>
        </p:nvPicPr>
        <p:blipFill>
          <a:blip r:embed="rId2"/>
          <a:stretch>
            <a:fillRect/>
          </a:stretch>
        </p:blipFill>
        <p:spPr>
          <a:xfrm>
            <a:off x="18148" y="23046"/>
            <a:ext cx="9144000" cy="1006841"/>
          </a:xfrm>
          <a:prstGeom prst="rect">
            <a:avLst/>
          </a:prstGeom>
        </p:spPr>
      </p:pic>
      <p:sp>
        <p:nvSpPr>
          <p:cNvPr id="2" name="TextBox 1">
            <a:extLst>
              <a:ext uri="{FF2B5EF4-FFF2-40B4-BE49-F238E27FC236}">
                <a16:creationId xmlns:a16="http://schemas.microsoft.com/office/drawing/2014/main" id="{3AF2FC54-D9A4-B7C0-6FE6-B164E4A8B33B}"/>
              </a:ext>
            </a:extLst>
          </p:cNvPr>
          <p:cNvSpPr txBox="1"/>
          <p:nvPr/>
        </p:nvSpPr>
        <p:spPr>
          <a:xfrm>
            <a:off x="457200" y="332656"/>
            <a:ext cx="6203032" cy="523220"/>
          </a:xfrm>
          <a:prstGeom prst="rect">
            <a:avLst/>
          </a:prstGeom>
          <a:noFill/>
        </p:spPr>
        <p:txBody>
          <a:bodyPr wrap="square" rtlCol="0">
            <a:spAutoFit/>
          </a:bodyPr>
          <a:lstStyle/>
          <a:p>
            <a:r>
              <a:rPr lang="en-GB" sz="2800" b="1" dirty="0">
                <a:solidFill>
                  <a:schemeClr val="bg1"/>
                </a:solidFill>
                <a:latin typeface="Arial" panose="020B0604020202020204" pitchFamily="34" charset="0"/>
                <a:cs typeface="Arial" panose="020B0604020202020204" pitchFamily="34" charset="0"/>
              </a:rPr>
              <a:t>Key Actions in 2023</a:t>
            </a:r>
          </a:p>
        </p:txBody>
      </p:sp>
    </p:spTree>
    <p:extLst>
      <p:ext uri="{BB962C8B-B14F-4D97-AF65-F5344CB8AC3E}">
        <p14:creationId xmlns:p14="http://schemas.microsoft.com/office/powerpoint/2010/main" val="1808219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3CD8F25-6884-ED49-801E-7634C0F1EA11}" type="slidenum">
              <a:rPr kumimoji="0" lang="en-US" sz="1200" b="0" i="0" u="none" strike="noStrike" kern="1200" cap="none" spc="0" normalizeH="0" baseline="0" noProof="0" smtClean="0">
                <a:ln>
                  <a:noFill/>
                </a:ln>
                <a:solidFill>
                  <a:srgbClr val="FFFFFF"/>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srgbClr val="FFFFFF"/>
              </a:solidFill>
              <a:effectLst/>
              <a:uLnTx/>
              <a:uFillTx/>
              <a:latin typeface="Calibri"/>
              <a:ea typeface="+mn-ea"/>
              <a:cs typeface="+mn-cs"/>
            </a:endParaRPr>
          </a:p>
        </p:txBody>
      </p:sp>
      <p:sp>
        <p:nvSpPr>
          <p:cNvPr id="5" name="TextBox 4">
            <a:extLst>
              <a:ext uri="{FF2B5EF4-FFF2-40B4-BE49-F238E27FC236}">
                <a16:creationId xmlns:a16="http://schemas.microsoft.com/office/drawing/2014/main" id="{D600C3E0-EFE8-6752-E831-1F5BF65D2C59}"/>
              </a:ext>
            </a:extLst>
          </p:cNvPr>
          <p:cNvSpPr txBox="1"/>
          <p:nvPr/>
        </p:nvSpPr>
        <p:spPr>
          <a:xfrm>
            <a:off x="179512" y="1029888"/>
            <a:ext cx="8471284" cy="6463308"/>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The WDES is a combination of data derived from workforce systems i.e. ESR (staff self-disclosure) and the National Staff Survey for the year. The following data is obtained from the ICB workforce system as follows:</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Percentage  of disabled staff employed</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Relative likelihood of disabled compared to non-disabled staff member being appointed into an ICB job</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Percentage of disabled staff in each of the Agenda for Change pay bands </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Relative likelihood of disabled compared to non-disabled staff member entering a capability process</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Percentage of board members (ICB Board) who are disabled</a:t>
            </a:r>
          </a:p>
          <a:p>
            <a:pPr marL="28575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There are a range of questions that were responded to in the 2022 National Staff Survey reported in March 2023 (slides 4 – 8)  such as the % of disabled staff who have experienced bullying and harassment from patients / service users and families / colleagues / managers as well as questions. The percentage of staff who believe the organisation provides equal opportunities, values their work, made reasonable adjustments to their work. </a:t>
            </a:r>
          </a:p>
          <a:p>
            <a:pPr marL="28575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pic>
        <p:nvPicPr>
          <p:cNvPr id="7" name="Picture 6">
            <a:extLst>
              <a:ext uri="{FF2B5EF4-FFF2-40B4-BE49-F238E27FC236}">
                <a16:creationId xmlns:a16="http://schemas.microsoft.com/office/drawing/2014/main" id="{F83BF4AC-986D-1087-9C37-629540FE6E45}"/>
              </a:ext>
            </a:extLst>
          </p:cNvPr>
          <p:cNvPicPr>
            <a:picLocks noChangeAspect="1"/>
          </p:cNvPicPr>
          <p:nvPr/>
        </p:nvPicPr>
        <p:blipFill>
          <a:blip r:embed="rId2"/>
          <a:stretch>
            <a:fillRect/>
          </a:stretch>
        </p:blipFill>
        <p:spPr>
          <a:xfrm>
            <a:off x="18148" y="23047"/>
            <a:ext cx="9144000" cy="841248"/>
          </a:xfrm>
          <a:prstGeom prst="rect">
            <a:avLst/>
          </a:prstGeom>
        </p:spPr>
      </p:pic>
      <p:pic>
        <p:nvPicPr>
          <p:cNvPr id="8" name="Picture 7">
            <a:extLst>
              <a:ext uri="{FF2B5EF4-FFF2-40B4-BE49-F238E27FC236}">
                <a16:creationId xmlns:a16="http://schemas.microsoft.com/office/drawing/2014/main" id="{4E4F9B89-986E-51E7-4F50-CDDB1FFC887C}"/>
              </a:ext>
            </a:extLst>
          </p:cNvPr>
          <p:cNvPicPr>
            <a:picLocks noChangeAspect="1"/>
          </p:cNvPicPr>
          <p:nvPr/>
        </p:nvPicPr>
        <p:blipFill>
          <a:blip r:embed="rId3"/>
          <a:stretch>
            <a:fillRect/>
          </a:stretch>
        </p:blipFill>
        <p:spPr>
          <a:xfrm>
            <a:off x="72762" y="188640"/>
            <a:ext cx="8998476" cy="749873"/>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1A1B8-F763-398B-A177-5B9CB14F1FFE}"/>
              </a:ext>
            </a:extLst>
          </p:cNvPr>
          <p:cNvSpPr>
            <a:spLocks noGrp="1"/>
          </p:cNvSpPr>
          <p:nvPr>
            <p:ph type="title"/>
          </p:nvPr>
        </p:nvSpPr>
        <p:spPr/>
        <p:txBody>
          <a:bodyPr/>
          <a:lstStyle/>
          <a:p>
            <a:r>
              <a:rPr lang="en-GB" dirty="0"/>
              <a:t>How to read the infographic</a:t>
            </a:r>
          </a:p>
        </p:txBody>
      </p:sp>
      <p:sp>
        <p:nvSpPr>
          <p:cNvPr id="3" name="Content Placeholder 2">
            <a:extLst>
              <a:ext uri="{FF2B5EF4-FFF2-40B4-BE49-F238E27FC236}">
                <a16:creationId xmlns:a16="http://schemas.microsoft.com/office/drawing/2014/main" id="{D86E145E-1D1B-A70C-D487-A785CF0C7FFF}"/>
              </a:ext>
            </a:extLst>
          </p:cNvPr>
          <p:cNvSpPr>
            <a:spLocks noGrp="1"/>
          </p:cNvSpPr>
          <p:nvPr>
            <p:ph idx="1"/>
          </p:nvPr>
        </p:nvSpPr>
        <p:spPr>
          <a:xfrm>
            <a:off x="107504" y="764704"/>
            <a:ext cx="8857284" cy="4968552"/>
          </a:xfrm>
        </p:spPr>
        <p:txBody>
          <a:bodyPr>
            <a:normAutofit lnSpcReduction="10000"/>
          </a:bodyPr>
          <a:lstStyle/>
          <a:p>
            <a:pPr marL="0" indent="0"/>
            <a:r>
              <a:rPr lang="en-GB" sz="1400" dirty="0"/>
              <a:t>To note: according to the 2021 Census 16.8% of Gloucestershire residents reported having a long-term limiting health problem or disability </a:t>
            </a:r>
            <a:r>
              <a:rPr lang="en-GB" sz="1200" dirty="0">
                <a:hlinkClick r:id="rId2"/>
              </a:rPr>
              <a:t>https://www.gloucestershire.gov.uk/media/uxvcfrsp/equality-profile-2023.pdf</a:t>
            </a:r>
            <a:endParaRPr lang="en-GB" sz="1200" dirty="0"/>
          </a:p>
          <a:p>
            <a:pPr>
              <a:buFont typeface="Arial" panose="020B0604020202020204" pitchFamily="34" charset="0"/>
              <a:buChar char="•"/>
            </a:pPr>
            <a:r>
              <a:rPr lang="en-GB" sz="1500" dirty="0"/>
              <a:t>Over the last three years the ICB has on average employed 3.35% of disabled staff </a:t>
            </a:r>
          </a:p>
          <a:p>
            <a:pPr>
              <a:buFont typeface="Arial" panose="020B0604020202020204" pitchFamily="34" charset="0"/>
              <a:buChar char="•"/>
            </a:pPr>
            <a:r>
              <a:rPr lang="en-GB" sz="1500" dirty="0"/>
              <a:t>The data shows the % of staff in clinical and non-clinical roles who are disabled compared to those who do not have a disability in the following pay bands</a:t>
            </a:r>
          </a:p>
          <a:p>
            <a:pPr lvl="1">
              <a:buFont typeface="Arial" panose="020B0604020202020204" pitchFamily="34" charset="0"/>
              <a:buChar char="•"/>
            </a:pPr>
            <a:r>
              <a:rPr lang="en-GB" sz="1500" dirty="0"/>
              <a:t>Pay band 4 and below </a:t>
            </a:r>
          </a:p>
          <a:p>
            <a:pPr lvl="1">
              <a:buFont typeface="Arial" panose="020B0604020202020204" pitchFamily="34" charset="0"/>
              <a:buChar char="•"/>
            </a:pPr>
            <a:r>
              <a:rPr lang="en-GB" sz="1400" dirty="0"/>
              <a:t>Pay bands 5 -7</a:t>
            </a:r>
          </a:p>
          <a:p>
            <a:pPr lvl="1">
              <a:buFont typeface="Arial" panose="020B0604020202020204" pitchFamily="34" charset="0"/>
              <a:buChar char="•"/>
            </a:pPr>
            <a:r>
              <a:rPr lang="en-GB" sz="1400" dirty="0"/>
              <a:t>Pay bands 8a to 8b</a:t>
            </a:r>
          </a:p>
          <a:p>
            <a:pPr lvl="1">
              <a:buFont typeface="Arial" panose="020B0604020202020204" pitchFamily="34" charset="0"/>
              <a:buChar char="•"/>
            </a:pPr>
            <a:r>
              <a:rPr lang="en-GB" sz="1400" dirty="0"/>
              <a:t>Pay bands 8c + and VSM</a:t>
            </a:r>
          </a:p>
          <a:p>
            <a:pPr marL="0" indent="0"/>
            <a:r>
              <a:rPr lang="en-GB" sz="1500" dirty="0"/>
              <a:t>For 2023 non-clinical roles - the majority of disabled staff were employed in pay bands 4 and below and there were 0 in pay bands 8c+ and VSM</a:t>
            </a:r>
          </a:p>
          <a:p>
            <a:pPr marL="0" indent="0"/>
            <a:r>
              <a:rPr lang="en-GB" sz="1500" dirty="0"/>
              <a:t>For 2023 clinical roles – the majority of disabled staff were employed in pay bands  5-7 and 0 for the other pay bands</a:t>
            </a:r>
          </a:p>
          <a:p>
            <a:pPr marL="0" indent="0"/>
            <a:r>
              <a:rPr lang="en-GB" sz="1500" dirty="0"/>
              <a:t>In 2023 the ICB does not employ any disabled board members compared to previous years</a:t>
            </a:r>
          </a:p>
          <a:p>
            <a:pPr marL="0" indent="0"/>
            <a:r>
              <a:rPr lang="en-GB" sz="1500" dirty="0"/>
              <a:t>For the last three years on average those candidates without a disability were more likely to be appointed for a job within the ICB than disabled candidates</a:t>
            </a:r>
          </a:p>
          <a:p>
            <a:pPr marL="0" indent="0"/>
            <a:r>
              <a:rPr lang="en-GB" sz="1500" dirty="0"/>
              <a:t>For the last three years disabled staff were more likely to enter the formal capability process compared to staff without a disability.</a:t>
            </a:r>
          </a:p>
          <a:p>
            <a:pPr marL="0" indent="0" algn="ctr"/>
            <a:r>
              <a:rPr lang="en-GB" sz="1500" b="1" i="1" dirty="0"/>
              <a:t>NB. The information on equalities is obtained from the ICB’s staff records system called ESR and is based on staff disclosure. Not all staff choose to disclose and it is highly likely the % of disabled staff the organisation employs is under-reported.</a:t>
            </a:r>
          </a:p>
          <a:p>
            <a:pPr marL="0" indent="0"/>
            <a:endParaRPr lang="en-GB" sz="1900" i="1" dirty="0"/>
          </a:p>
          <a:p>
            <a:pPr marL="0" indent="0"/>
            <a:endParaRPr lang="en-GB" sz="1900" dirty="0"/>
          </a:p>
          <a:p>
            <a:pPr>
              <a:buFont typeface="Arial" panose="020B0604020202020204" pitchFamily="34" charset="0"/>
              <a:buChar char="•"/>
            </a:pPr>
            <a:endParaRPr lang="en-GB" dirty="0"/>
          </a:p>
        </p:txBody>
      </p:sp>
      <p:sp>
        <p:nvSpPr>
          <p:cNvPr id="4" name="Slide Number Placeholder 3">
            <a:extLst>
              <a:ext uri="{FF2B5EF4-FFF2-40B4-BE49-F238E27FC236}">
                <a16:creationId xmlns:a16="http://schemas.microsoft.com/office/drawing/2014/main" id="{1872BCCA-F3A4-6776-BB3E-BE9133BFA339}"/>
              </a:ext>
            </a:extLst>
          </p:cNvPr>
          <p:cNvSpPr>
            <a:spLocks noGrp="1"/>
          </p:cNvSpPr>
          <p:nvPr>
            <p:ph type="sldNum" sz="quarter" idx="10"/>
          </p:nvPr>
        </p:nvSpPr>
        <p:spPr/>
        <p:txBody>
          <a:bodyPr/>
          <a:lstStyle/>
          <a:p>
            <a:fld id="{33CD8F25-6884-ED49-801E-7634C0F1EA11}" type="slidenum">
              <a:rPr lang="en-US" smtClean="0"/>
              <a:pPr/>
              <a:t>3</a:t>
            </a:fld>
            <a:endParaRPr lang="en-US" dirty="0"/>
          </a:p>
        </p:txBody>
      </p:sp>
    </p:spTree>
    <p:extLst>
      <p:ext uri="{BB962C8B-B14F-4D97-AF65-F5344CB8AC3E}">
        <p14:creationId xmlns:p14="http://schemas.microsoft.com/office/powerpoint/2010/main" val="3276378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3CD8F25-6884-ED49-801E-7634C0F1EA11}" type="slidenum">
              <a:rPr kumimoji="0" lang="en-US" sz="1200" b="0" i="0" u="none" strike="noStrike" kern="1200" cap="none" spc="0" normalizeH="0" baseline="0" noProof="0" smtClean="0">
                <a:ln>
                  <a:noFill/>
                </a:ln>
                <a:solidFill>
                  <a:srgbClr val="FFFFFF"/>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srgbClr val="FFFFFF"/>
              </a:solidFill>
              <a:effectLst/>
              <a:uLnTx/>
              <a:uFillTx/>
              <a:latin typeface="Calibri"/>
              <a:ea typeface="+mn-ea"/>
              <a:cs typeface="+mn-cs"/>
            </a:endParaRPr>
          </a:p>
        </p:txBody>
      </p:sp>
      <p:pic>
        <p:nvPicPr>
          <p:cNvPr id="2" name="Picture 1" descr="A chart of disability and disability&#10;&#10;Description automatically generated with medium confidence">
            <a:extLst>
              <a:ext uri="{FF2B5EF4-FFF2-40B4-BE49-F238E27FC236}">
                <a16:creationId xmlns:a16="http://schemas.microsoft.com/office/drawing/2014/main" id="{937DECE3-B358-17AD-3186-56980D917A83}"/>
              </a:ext>
            </a:extLst>
          </p:cNvPr>
          <p:cNvPicPr>
            <a:picLocks noChangeAspect="1"/>
          </p:cNvPicPr>
          <p:nvPr/>
        </p:nvPicPr>
        <p:blipFill rotWithShape="1">
          <a:blip r:embed="rId2">
            <a:extLst>
              <a:ext uri="{28A0092B-C50C-407E-A947-70E740481C1C}">
                <a14:useLocalDpi xmlns:a14="http://schemas.microsoft.com/office/drawing/2010/main" val="0"/>
              </a:ext>
            </a:extLst>
          </a:blip>
          <a:srcRect b="29000"/>
          <a:stretch/>
        </p:blipFill>
        <p:spPr>
          <a:xfrm>
            <a:off x="1223628" y="50966"/>
            <a:ext cx="6696744" cy="6134192"/>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Table&#10;&#10;Description automatically generated with medium confidence">
            <a:extLst>
              <a:ext uri="{FF2B5EF4-FFF2-40B4-BE49-F238E27FC236}">
                <a16:creationId xmlns:a16="http://schemas.microsoft.com/office/drawing/2014/main" id="{44283DFD-3B6F-465B-839B-CADED93EE94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9377" y="1716251"/>
            <a:ext cx="2798447" cy="1786243"/>
          </a:xfrm>
          <a:prstGeom prst="rect">
            <a:avLst/>
          </a:prstGeom>
        </p:spPr>
      </p:pic>
      <p:sp>
        <p:nvSpPr>
          <p:cNvPr id="90" name="Rectangle 89">
            <a:extLst>
              <a:ext uri="{FF2B5EF4-FFF2-40B4-BE49-F238E27FC236}">
                <a16:creationId xmlns:a16="http://schemas.microsoft.com/office/drawing/2014/main" id="{B22EBFD7-1091-44AF-8776-01AC0F582B5F}"/>
              </a:ext>
            </a:extLst>
          </p:cNvPr>
          <p:cNvSpPr/>
          <p:nvPr/>
        </p:nvSpPr>
        <p:spPr>
          <a:xfrm>
            <a:off x="6983603" y="62031"/>
            <a:ext cx="2141529" cy="10627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91" name="Rectangle 90">
            <a:extLst>
              <a:ext uri="{FF2B5EF4-FFF2-40B4-BE49-F238E27FC236}">
                <a16:creationId xmlns:a16="http://schemas.microsoft.com/office/drawing/2014/main" id="{08A16466-817B-417D-8887-EC46B229E4A4}"/>
              </a:ext>
            </a:extLst>
          </p:cNvPr>
          <p:cNvSpPr/>
          <p:nvPr/>
        </p:nvSpPr>
        <p:spPr>
          <a:xfrm>
            <a:off x="0" y="0"/>
            <a:ext cx="9144000" cy="841698"/>
          </a:xfrm>
          <a:prstGeom prst="rect">
            <a:avLst/>
          </a:prstGeom>
          <a:solidFill>
            <a:srgbClr val="007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56E90816-21B6-40CC-A977-28DA6B025A72}"/>
              </a:ext>
            </a:extLst>
          </p:cNvPr>
          <p:cNvSpPr txBox="1"/>
          <p:nvPr/>
        </p:nvSpPr>
        <p:spPr>
          <a:xfrm>
            <a:off x="72042" y="122337"/>
            <a:ext cx="8999915" cy="523220"/>
          </a:xfrm>
          <a:prstGeom prst="rect">
            <a:avLst/>
          </a:prstGeom>
          <a:noFill/>
        </p:spPr>
        <p:txBody>
          <a:bodyPr wrap="square" rtlCol="0">
            <a:spAutoFit/>
          </a:bodyPr>
          <a:lstStyle/>
          <a:p>
            <a:pPr algn="ctr"/>
            <a:r>
              <a:rPr lang="en-GB" sz="2800" b="1" dirty="0">
                <a:solidFill>
                  <a:schemeClr val="bg1"/>
                </a:solidFill>
                <a:latin typeface="Arial" panose="020B0604020202020204" pitchFamily="34" charset="0"/>
                <a:cs typeface="Arial" panose="020B0604020202020204" pitchFamily="34" charset="0"/>
              </a:rPr>
              <a:t>Workforce Disability Equality Standard</a:t>
            </a:r>
            <a:endParaRPr lang="en-GB" sz="2800" dirty="0">
              <a:solidFill>
                <a:schemeClr val="bg1"/>
              </a:solidFill>
              <a:latin typeface="Frutiger" panose="020B0500000000000000" pitchFamily="34" charset="0"/>
            </a:endParaRPr>
          </a:p>
        </p:txBody>
      </p:sp>
      <p:sp>
        <p:nvSpPr>
          <p:cNvPr id="5" name="Rectangle 4">
            <a:extLst>
              <a:ext uri="{FF2B5EF4-FFF2-40B4-BE49-F238E27FC236}">
                <a16:creationId xmlns:a16="http://schemas.microsoft.com/office/drawing/2014/main" id="{2E2A4581-0FFD-403F-9380-73A7855E058C}"/>
              </a:ext>
            </a:extLst>
          </p:cNvPr>
          <p:cNvSpPr/>
          <p:nvPr/>
        </p:nvSpPr>
        <p:spPr>
          <a:xfrm>
            <a:off x="72042" y="903729"/>
            <a:ext cx="8892446" cy="892552"/>
          </a:xfrm>
          <a:prstGeom prst="rect">
            <a:avLst/>
          </a:prstGeom>
        </p:spPr>
        <p:txBody>
          <a:bodyPr wrap="square">
            <a:spAutoFit/>
          </a:bodyPr>
          <a:lstStyle/>
          <a:p>
            <a:r>
              <a:rPr lang="en-GB" sz="1600" b="1" dirty="0">
                <a:solidFill>
                  <a:srgbClr val="000000"/>
                </a:solidFill>
                <a:latin typeface="Frutiger LT Std"/>
              </a:rPr>
              <a:t>1. </a:t>
            </a:r>
            <a:r>
              <a:rPr lang="en-GB" sz="1600" b="1" dirty="0"/>
              <a:t>Percentage of staff experiencing harassment, bullying or abuse from patients/service users, relatives, or the public in the last 12 months:</a:t>
            </a:r>
            <a:r>
              <a:rPr lang="en-GB" dirty="0"/>
              <a:t>	</a:t>
            </a:r>
          </a:p>
          <a:p>
            <a:r>
              <a:rPr lang="en-GB" sz="1600" b="1" dirty="0">
                <a:solidFill>
                  <a:srgbClr val="000000"/>
                </a:solidFill>
                <a:latin typeface="Frutiger LT Std"/>
              </a:rPr>
              <a:t> </a:t>
            </a:r>
            <a:endParaRPr lang="en-GB" sz="1600" dirty="0">
              <a:solidFill>
                <a:srgbClr val="000000"/>
              </a:solidFill>
              <a:latin typeface="Frutiger LT Std"/>
            </a:endParaRPr>
          </a:p>
        </p:txBody>
      </p:sp>
      <p:sp>
        <p:nvSpPr>
          <p:cNvPr id="11" name="Rectangle 10">
            <a:extLst>
              <a:ext uri="{FF2B5EF4-FFF2-40B4-BE49-F238E27FC236}">
                <a16:creationId xmlns:a16="http://schemas.microsoft.com/office/drawing/2014/main" id="{C71FB0F6-BE37-4825-B84E-778FB47C8B3B}"/>
              </a:ext>
            </a:extLst>
          </p:cNvPr>
          <p:cNvSpPr/>
          <p:nvPr/>
        </p:nvSpPr>
        <p:spPr>
          <a:xfrm>
            <a:off x="72042" y="3573016"/>
            <a:ext cx="8999914" cy="584775"/>
          </a:xfrm>
          <a:prstGeom prst="rect">
            <a:avLst/>
          </a:prstGeom>
        </p:spPr>
        <p:txBody>
          <a:bodyPr wrap="square">
            <a:spAutoFit/>
          </a:bodyPr>
          <a:lstStyle/>
          <a:p>
            <a:r>
              <a:rPr lang="en-GB" sz="1600" b="1" dirty="0">
                <a:solidFill>
                  <a:srgbClr val="000000"/>
                </a:solidFill>
                <a:latin typeface="Frutiger LT Std"/>
              </a:rPr>
              <a:t>2. </a:t>
            </a:r>
            <a:r>
              <a:rPr lang="en-GB" sz="1600" b="1" dirty="0"/>
              <a:t>Percentage of staff experiencing harassment, bullying, or abuse from managers in the last 12 months:</a:t>
            </a:r>
            <a:endParaRPr lang="en-GB" sz="1600" dirty="0"/>
          </a:p>
          <a:p>
            <a:r>
              <a:rPr lang="en-GB" sz="1600" b="1" dirty="0">
                <a:solidFill>
                  <a:srgbClr val="000000"/>
                </a:solidFill>
                <a:latin typeface="Frutiger LT Std"/>
              </a:rPr>
              <a:t> </a:t>
            </a:r>
            <a:endParaRPr lang="en-GB" sz="1600" dirty="0">
              <a:solidFill>
                <a:srgbClr val="000000"/>
              </a:solidFill>
              <a:latin typeface="Frutiger LT Std"/>
            </a:endParaRPr>
          </a:p>
        </p:txBody>
      </p:sp>
      <p:graphicFrame>
        <p:nvGraphicFramePr>
          <p:cNvPr id="15" name="Table 12">
            <a:extLst>
              <a:ext uri="{FF2B5EF4-FFF2-40B4-BE49-F238E27FC236}">
                <a16:creationId xmlns:a16="http://schemas.microsoft.com/office/drawing/2014/main" id="{9C234906-9656-4F5F-A201-8353EA12700E}"/>
              </a:ext>
            </a:extLst>
          </p:cNvPr>
          <p:cNvGraphicFramePr>
            <a:graphicFrameLocks noGrp="1"/>
          </p:cNvGraphicFramePr>
          <p:nvPr/>
        </p:nvGraphicFramePr>
        <p:xfrm>
          <a:off x="2987823" y="1525823"/>
          <a:ext cx="5572095" cy="1935834"/>
        </p:xfrm>
        <a:graphic>
          <a:graphicData uri="http://schemas.openxmlformats.org/drawingml/2006/table">
            <a:tbl>
              <a:tblPr firstRow="1" bandRow="1">
                <a:tableStyleId>{5C22544A-7EE6-4342-B048-85BDC9FD1C3A}</a:tableStyleId>
              </a:tblPr>
              <a:tblGrid>
                <a:gridCol w="1857365">
                  <a:extLst>
                    <a:ext uri="{9D8B030D-6E8A-4147-A177-3AD203B41FA5}">
                      <a16:colId xmlns:a16="http://schemas.microsoft.com/office/drawing/2014/main" val="777002789"/>
                    </a:ext>
                  </a:extLst>
                </a:gridCol>
                <a:gridCol w="1857365">
                  <a:extLst>
                    <a:ext uri="{9D8B030D-6E8A-4147-A177-3AD203B41FA5}">
                      <a16:colId xmlns:a16="http://schemas.microsoft.com/office/drawing/2014/main" val="411363989"/>
                    </a:ext>
                  </a:extLst>
                </a:gridCol>
                <a:gridCol w="1857365">
                  <a:extLst>
                    <a:ext uri="{9D8B030D-6E8A-4147-A177-3AD203B41FA5}">
                      <a16:colId xmlns:a16="http://schemas.microsoft.com/office/drawing/2014/main" val="3038127488"/>
                    </a:ext>
                  </a:extLst>
                </a:gridCol>
              </a:tblGrid>
              <a:tr h="276919">
                <a:tc>
                  <a:txBody>
                    <a:bodyPr/>
                    <a:lstStyle/>
                    <a:p>
                      <a:pPr algn="ctr"/>
                      <a:r>
                        <a:rPr lang="en-GB" sz="1200" b="1" dirty="0">
                          <a:latin typeface="Arial" panose="020B0604020202020204" pitchFamily="34" charset="0"/>
                          <a:cs typeface="Arial" panose="020B0604020202020204" pitchFamily="34" charset="0"/>
                        </a:rPr>
                        <a:t>2020</a:t>
                      </a:r>
                    </a:p>
                  </a:txBody>
                  <a:tcPr/>
                </a:tc>
                <a:tc>
                  <a:txBody>
                    <a:bodyPr/>
                    <a:lstStyle/>
                    <a:p>
                      <a:pPr algn="ctr"/>
                      <a:r>
                        <a:rPr lang="en-GB" sz="1200" b="1" dirty="0">
                          <a:latin typeface="Arial" panose="020B0604020202020204" pitchFamily="34" charset="0"/>
                          <a:cs typeface="Arial" panose="020B0604020202020204" pitchFamily="34" charset="0"/>
                        </a:rPr>
                        <a:t>2021</a:t>
                      </a:r>
                    </a:p>
                  </a:txBody>
                  <a:tcPr/>
                </a:tc>
                <a:tc>
                  <a:txBody>
                    <a:bodyPr/>
                    <a:lstStyle/>
                    <a:p>
                      <a:pPr algn="ctr"/>
                      <a:r>
                        <a:rPr lang="en-GB" sz="1200" b="1" dirty="0">
                          <a:latin typeface="Arial" panose="020B0604020202020204" pitchFamily="34" charset="0"/>
                          <a:cs typeface="Arial" panose="020B0604020202020204" pitchFamily="34" charset="0"/>
                        </a:rPr>
                        <a:t>2022</a:t>
                      </a:r>
                    </a:p>
                  </a:txBody>
                  <a:tcPr/>
                </a:tc>
                <a:extLst>
                  <a:ext uri="{0D108BD9-81ED-4DB2-BD59-A6C34878D82A}">
                    <a16:rowId xmlns:a16="http://schemas.microsoft.com/office/drawing/2014/main" val="2224518296"/>
                  </a:ext>
                </a:extLst>
              </a:tr>
              <a:tr h="276919">
                <a:tc>
                  <a:txBody>
                    <a:bodyPr/>
                    <a:lstStyle/>
                    <a:p>
                      <a:pPr algn="ctr"/>
                      <a:r>
                        <a:rPr lang="en-GB" sz="1200" b="1" dirty="0">
                          <a:solidFill>
                            <a:srgbClr val="2574B4"/>
                          </a:solidFill>
                          <a:latin typeface="Arial" panose="020B0604020202020204" pitchFamily="34" charset="0"/>
                          <a:cs typeface="Arial" panose="020B0604020202020204" pitchFamily="34" charset="0"/>
                        </a:rPr>
                        <a:t>17.1%</a:t>
                      </a:r>
                    </a:p>
                  </a:txBody>
                  <a:tcPr/>
                </a:tc>
                <a:tc>
                  <a:txBody>
                    <a:bodyPr/>
                    <a:lstStyle/>
                    <a:p>
                      <a:pPr algn="ctr"/>
                      <a:r>
                        <a:rPr lang="en-GB" sz="1200" b="1" dirty="0">
                          <a:solidFill>
                            <a:srgbClr val="2574B4"/>
                          </a:solidFill>
                          <a:highlight>
                            <a:srgbClr val="FFFF00"/>
                          </a:highlight>
                          <a:latin typeface="Arial" panose="020B0604020202020204" pitchFamily="34" charset="0"/>
                          <a:cs typeface="Arial" panose="020B0604020202020204" pitchFamily="34" charset="0"/>
                        </a:rPr>
                        <a:t>17.4%</a:t>
                      </a:r>
                    </a:p>
                  </a:txBody>
                  <a:tcPr/>
                </a:tc>
                <a:tc>
                  <a:txBody>
                    <a:bodyPr/>
                    <a:lstStyle/>
                    <a:p>
                      <a:pPr algn="ctr"/>
                      <a:r>
                        <a:rPr lang="en-GB" sz="1200" b="1" dirty="0">
                          <a:solidFill>
                            <a:srgbClr val="2574B4"/>
                          </a:solidFill>
                          <a:highlight>
                            <a:srgbClr val="FFFF00"/>
                          </a:highlight>
                          <a:latin typeface="Arial" panose="020B0604020202020204" pitchFamily="34" charset="0"/>
                          <a:cs typeface="Arial" panose="020B0604020202020204" pitchFamily="34" charset="0"/>
                        </a:rPr>
                        <a:t>11.7%</a:t>
                      </a:r>
                    </a:p>
                  </a:txBody>
                  <a:tcPr/>
                </a:tc>
                <a:extLst>
                  <a:ext uri="{0D108BD9-81ED-4DB2-BD59-A6C34878D82A}">
                    <a16:rowId xmlns:a16="http://schemas.microsoft.com/office/drawing/2014/main" val="2319930920"/>
                  </a:ext>
                </a:extLst>
              </a:tr>
              <a:tr h="276919">
                <a:tc>
                  <a:txBody>
                    <a:bodyPr/>
                    <a:lstStyle/>
                    <a:p>
                      <a:pPr algn="ctr"/>
                      <a:r>
                        <a:rPr lang="en-GB" sz="1200" b="1" dirty="0">
                          <a:solidFill>
                            <a:srgbClr val="2574B4"/>
                          </a:solidFill>
                          <a:latin typeface="Arial" panose="020B0604020202020204" pitchFamily="34" charset="0"/>
                          <a:cs typeface="Arial" panose="020B0604020202020204" pitchFamily="34" charset="0"/>
                        </a:rPr>
                        <a:t>12.8%</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10.1%</a:t>
                      </a:r>
                    </a:p>
                  </a:txBody>
                  <a:tcPr/>
                </a:tc>
                <a:tc>
                  <a:txBody>
                    <a:bodyPr/>
                    <a:lstStyle/>
                    <a:p>
                      <a:pPr algn="ctr"/>
                      <a:r>
                        <a:rPr lang="en-GB" sz="1200" b="1" dirty="0">
                          <a:solidFill>
                            <a:srgbClr val="2574B4"/>
                          </a:solidFill>
                          <a:highlight>
                            <a:srgbClr val="FFFF00"/>
                          </a:highlight>
                          <a:latin typeface="Arial" panose="020B0604020202020204" pitchFamily="34" charset="0"/>
                          <a:cs typeface="Arial" panose="020B0604020202020204" pitchFamily="34" charset="0"/>
                        </a:rPr>
                        <a:t>7.8%</a:t>
                      </a:r>
                    </a:p>
                  </a:txBody>
                  <a:tcPr/>
                </a:tc>
                <a:extLst>
                  <a:ext uri="{0D108BD9-81ED-4DB2-BD59-A6C34878D82A}">
                    <a16:rowId xmlns:a16="http://schemas.microsoft.com/office/drawing/2014/main" val="3341922100"/>
                  </a:ext>
                </a:extLst>
              </a:tr>
              <a:tr h="276919">
                <a:tc>
                  <a:txBody>
                    <a:bodyPr/>
                    <a:lstStyle/>
                    <a:p>
                      <a:pPr algn="ctr"/>
                      <a:r>
                        <a:rPr lang="en-GB" sz="1200" b="1" dirty="0">
                          <a:solidFill>
                            <a:srgbClr val="2574B4"/>
                          </a:solidFill>
                          <a:latin typeface="Arial" panose="020B0604020202020204" pitchFamily="34" charset="0"/>
                          <a:cs typeface="Arial" panose="020B0604020202020204" pitchFamily="34" charset="0"/>
                        </a:rPr>
                        <a:t>11.4%</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12.0%</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10.7%</a:t>
                      </a:r>
                    </a:p>
                  </a:txBody>
                  <a:tcPr/>
                </a:tc>
                <a:extLst>
                  <a:ext uri="{0D108BD9-81ED-4DB2-BD59-A6C34878D82A}">
                    <a16:rowId xmlns:a16="http://schemas.microsoft.com/office/drawing/2014/main" val="2289423189"/>
                  </a:ext>
                </a:extLst>
              </a:tr>
              <a:tr h="276919">
                <a:tc>
                  <a:txBody>
                    <a:bodyPr/>
                    <a:lstStyle/>
                    <a:p>
                      <a:pPr algn="ctr"/>
                      <a:r>
                        <a:rPr lang="en-GB" sz="1200" b="1" dirty="0">
                          <a:solidFill>
                            <a:srgbClr val="2574B4"/>
                          </a:solidFill>
                          <a:latin typeface="Arial" panose="020B0604020202020204" pitchFamily="34" charset="0"/>
                          <a:cs typeface="Arial" panose="020B0604020202020204" pitchFamily="34" charset="0"/>
                        </a:rPr>
                        <a:t>8.7%</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8.0%</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7.3%</a:t>
                      </a:r>
                    </a:p>
                  </a:txBody>
                  <a:tcPr/>
                </a:tc>
                <a:extLst>
                  <a:ext uri="{0D108BD9-81ED-4DB2-BD59-A6C34878D82A}">
                    <a16:rowId xmlns:a16="http://schemas.microsoft.com/office/drawing/2014/main" val="1783793031"/>
                  </a:ext>
                </a:extLst>
              </a:tr>
              <a:tr h="158682">
                <a:tc>
                  <a:txBody>
                    <a:bodyPr/>
                    <a:lstStyle/>
                    <a:p>
                      <a:pPr algn="ctr"/>
                      <a:r>
                        <a:rPr lang="en-GB" sz="1200" b="1" dirty="0">
                          <a:solidFill>
                            <a:srgbClr val="2574B4"/>
                          </a:solidFill>
                          <a:latin typeface="Arial" panose="020B0604020202020204" pitchFamily="34" charset="0"/>
                          <a:cs typeface="Arial" panose="020B0604020202020204" pitchFamily="34" charset="0"/>
                        </a:rPr>
                        <a:t>41</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46</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60</a:t>
                      </a:r>
                    </a:p>
                  </a:txBody>
                  <a:tcPr/>
                </a:tc>
                <a:extLst>
                  <a:ext uri="{0D108BD9-81ED-4DB2-BD59-A6C34878D82A}">
                    <a16:rowId xmlns:a16="http://schemas.microsoft.com/office/drawing/2014/main" val="3128922676"/>
                  </a:ext>
                </a:extLst>
              </a:tr>
              <a:tr h="276919">
                <a:tc>
                  <a:txBody>
                    <a:bodyPr/>
                    <a:lstStyle/>
                    <a:p>
                      <a:pPr algn="ctr"/>
                      <a:r>
                        <a:rPr lang="en-GB" sz="1200" b="1" dirty="0">
                          <a:solidFill>
                            <a:srgbClr val="2574B4"/>
                          </a:solidFill>
                          <a:latin typeface="Arial" panose="020B0604020202020204" pitchFamily="34" charset="0"/>
                          <a:cs typeface="Arial" panose="020B0604020202020204" pitchFamily="34" charset="0"/>
                        </a:rPr>
                        <a:t>180</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189</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217</a:t>
                      </a:r>
                    </a:p>
                  </a:txBody>
                  <a:tcPr/>
                </a:tc>
                <a:extLst>
                  <a:ext uri="{0D108BD9-81ED-4DB2-BD59-A6C34878D82A}">
                    <a16:rowId xmlns:a16="http://schemas.microsoft.com/office/drawing/2014/main" val="4217833989"/>
                  </a:ext>
                </a:extLst>
              </a:tr>
            </a:tbl>
          </a:graphicData>
        </a:graphic>
      </p:graphicFrame>
      <p:pic>
        <p:nvPicPr>
          <p:cNvPr id="23" name="Picture 22" descr="Table&#10;&#10;Description automatically generated with medium confidence">
            <a:extLst>
              <a:ext uri="{FF2B5EF4-FFF2-40B4-BE49-F238E27FC236}">
                <a16:creationId xmlns:a16="http://schemas.microsoft.com/office/drawing/2014/main" id="{A2B613C1-5689-402E-90CB-B58CAA0EE2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2187" y="4111539"/>
            <a:ext cx="2798447" cy="1786243"/>
          </a:xfrm>
          <a:prstGeom prst="rect">
            <a:avLst/>
          </a:prstGeom>
        </p:spPr>
      </p:pic>
      <p:graphicFrame>
        <p:nvGraphicFramePr>
          <p:cNvPr id="24" name="Table 12">
            <a:extLst>
              <a:ext uri="{FF2B5EF4-FFF2-40B4-BE49-F238E27FC236}">
                <a16:creationId xmlns:a16="http://schemas.microsoft.com/office/drawing/2014/main" id="{F0134157-92F8-42B3-9FB8-9327C2FFBB33}"/>
              </a:ext>
            </a:extLst>
          </p:cNvPr>
          <p:cNvGraphicFramePr>
            <a:graphicFrameLocks noGrp="1"/>
          </p:cNvGraphicFramePr>
          <p:nvPr/>
        </p:nvGraphicFramePr>
        <p:xfrm>
          <a:off x="2980633" y="3921111"/>
          <a:ext cx="5572095" cy="1935834"/>
        </p:xfrm>
        <a:graphic>
          <a:graphicData uri="http://schemas.openxmlformats.org/drawingml/2006/table">
            <a:tbl>
              <a:tblPr firstRow="1" bandRow="1">
                <a:tableStyleId>{5C22544A-7EE6-4342-B048-85BDC9FD1C3A}</a:tableStyleId>
              </a:tblPr>
              <a:tblGrid>
                <a:gridCol w="1857365">
                  <a:extLst>
                    <a:ext uri="{9D8B030D-6E8A-4147-A177-3AD203B41FA5}">
                      <a16:colId xmlns:a16="http://schemas.microsoft.com/office/drawing/2014/main" val="777002789"/>
                    </a:ext>
                  </a:extLst>
                </a:gridCol>
                <a:gridCol w="1857365">
                  <a:extLst>
                    <a:ext uri="{9D8B030D-6E8A-4147-A177-3AD203B41FA5}">
                      <a16:colId xmlns:a16="http://schemas.microsoft.com/office/drawing/2014/main" val="411363989"/>
                    </a:ext>
                  </a:extLst>
                </a:gridCol>
                <a:gridCol w="1857365">
                  <a:extLst>
                    <a:ext uri="{9D8B030D-6E8A-4147-A177-3AD203B41FA5}">
                      <a16:colId xmlns:a16="http://schemas.microsoft.com/office/drawing/2014/main" val="3038127488"/>
                    </a:ext>
                  </a:extLst>
                </a:gridCol>
              </a:tblGrid>
              <a:tr h="276919">
                <a:tc>
                  <a:txBody>
                    <a:bodyPr/>
                    <a:lstStyle/>
                    <a:p>
                      <a:pPr algn="ctr"/>
                      <a:r>
                        <a:rPr lang="en-GB" sz="1200" b="1" dirty="0">
                          <a:latin typeface="Arial" panose="020B0604020202020204" pitchFamily="34" charset="0"/>
                          <a:cs typeface="Arial" panose="020B0604020202020204" pitchFamily="34" charset="0"/>
                        </a:rPr>
                        <a:t>2020</a:t>
                      </a:r>
                    </a:p>
                  </a:txBody>
                  <a:tcPr/>
                </a:tc>
                <a:tc>
                  <a:txBody>
                    <a:bodyPr/>
                    <a:lstStyle/>
                    <a:p>
                      <a:pPr algn="ctr"/>
                      <a:r>
                        <a:rPr lang="en-GB" sz="1200" b="1" dirty="0">
                          <a:latin typeface="Arial" panose="020B0604020202020204" pitchFamily="34" charset="0"/>
                          <a:cs typeface="Arial" panose="020B0604020202020204" pitchFamily="34" charset="0"/>
                        </a:rPr>
                        <a:t>2021</a:t>
                      </a:r>
                    </a:p>
                  </a:txBody>
                  <a:tcPr/>
                </a:tc>
                <a:tc>
                  <a:txBody>
                    <a:bodyPr/>
                    <a:lstStyle/>
                    <a:p>
                      <a:pPr algn="ctr"/>
                      <a:r>
                        <a:rPr lang="en-GB" sz="1200" b="1" dirty="0">
                          <a:latin typeface="Arial" panose="020B0604020202020204" pitchFamily="34" charset="0"/>
                          <a:cs typeface="Arial" panose="020B0604020202020204" pitchFamily="34" charset="0"/>
                        </a:rPr>
                        <a:t>2022</a:t>
                      </a:r>
                    </a:p>
                  </a:txBody>
                  <a:tcPr/>
                </a:tc>
                <a:extLst>
                  <a:ext uri="{0D108BD9-81ED-4DB2-BD59-A6C34878D82A}">
                    <a16:rowId xmlns:a16="http://schemas.microsoft.com/office/drawing/2014/main" val="2224518296"/>
                  </a:ext>
                </a:extLst>
              </a:tr>
              <a:tr h="276919">
                <a:tc>
                  <a:txBody>
                    <a:bodyPr/>
                    <a:lstStyle/>
                    <a:p>
                      <a:pPr algn="ctr"/>
                      <a:r>
                        <a:rPr lang="en-GB" sz="1200" b="1" dirty="0">
                          <a:solidFill>
                            <a:srgbClr val="2574B4"/>
                          </a:solidFill>
                          <a:latin typeface="Arial" panose="020B0604020202020204" pitchFamily="34" charset="0"/>
                          <a:cs typeface="Arial" panose="020B0604020202020204" pitchFamily="34" charset="0"/>
                        </a:rPr>
                        <a:t>24.4%</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17.4%</a:t>
                      </a:r>
                    </a:p>
                  </a:txBody>
                  <a:tcPr/>
                </a:tc>
                <a:tc>
                  <a:txBody>
                    <a:bodyPr/>
                    <a:lstStyle/>
                    <a:p>
                      <a:pPr algn="ctr"/>
                      <a:r>
                        <a:rPr lang="en-GB" sz="1200" b="1" dirty="0">
                          <a:solidFill>
                            <a:srgbClr val="2574B4"/>
                          </a:solidFill>
                          <a:highlight>
                            <a:srgbClr val="FFFF00"/>
                          </a:highlight>
                          <a:latin typeface="Arial" panose="020B0604020202020204" pitchFamily="34" charset="0"/>
                          <a:cs typeface="Arial" panose="020B0604020202020204" pitchFamily="34" charset="0"/>
                        </a:rPr>
                        <a:t>8.3%</a:t>
                      </a:r>
                    </a:p>
                  </a:txBody>
                  <a:tcPr/>
                </a:tc>
                <a:extLst>
                  <a:ext uri="{0D108BD9-81ED-4DB2-BD59-A6C34878D82A}">
                    <a16:rowId xmlns:a16="http://schemas.microsoft.com/office/drawing/2014/main" val="2319930920"/>
                  </a:ext>
                </a:extLst>
              </a:tr>
              <a:tr h="276919">
                <a:tc>
                  <a:txBody>
                    <a:bodyPr/>
                    <a:lstStyle/>
                    <a:p>
                      <a:pPr algn="ctr"/>
                      <a:r>
                        <a:rPr lang="en-GB" sz="1200" b="1" dirty="0">
                          <a:solidFill>
                            <a:srgbClr val="2574B4"/>
                          </a:solidFill>
                          <a:latin typeface="Arial" panose="020B0604020202020204" pitchFamily="34" charset="0"/>
                          <a:cs typeface="Arial" panose="020B0604020202020204" pitchFamily="34" charset="0"/>
                        </a:rPr>
                        <a:t>7.7%</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3.7%</a:t>
                      </a:r>
                    </a:p>
                  </a:txBody>
                  <a:tcPr/>
                </a:tc>
                <a:tc>
                  <a:txBody>
                    <a:bodyPr/>
                    <a:lstStyle/>
                    <a:p>
                      <a:pPr algn="ctr"/>
                      <a:r>
                        <a:rPr lang="en-GB" sz="1200" b="1" dirty="0">
                          <a:solidFill>
                            <a:srgbClr val="2574B4"/>
                          </a:solidFill>
                          <a:highlight>
                            <a:srgbClr val="FFFF00"/>
                          </a:highlight>
                          <a:latin typeface="Arial" panose="020B0604020202020204" pitchFamily="34" charset="0"/>
                          <a:cs typeface="Arial" panose="020B0604020202020204" pitchFamily="34" charset="0"/>
                        </a:rPr>
                        <a:t>5.6%</a:t>
                      </a:r>
                    </a:p>
                  </a:txBody>
                  <a:tcPr/>
                </a:tc>
                <a:extLst>
                  <a:ext uri="{0D108BD9-81ED-4DB2-BD59-A6C34878D82A}">
                    <a16:rowId xmlns:a16="http://schemas.microsoft.com/office/drawing/2014/main" val="3341922100"/>
                  </a:ext>
                </a:extLst>
              </a:tr>
              <a:tr h="276919">
                <a:tc>
                  <a:txBody>
                    <a:bodyPr/>
                    <a:lstStyle/>
                    <a:p>
                      <a:pPr algn="ctr"/>
                      <a:r>
                        <a:rPr lang="en-GB" sz="1200" b="1" dirty="0">
                          <a:solidFill>
                            <a:srgbClr val="2574B4"/>
                          </a:solidFill>
                          <a:latin typeface="Arial" panose="020B0604020202020204" pitchFamily="34" charset="0"/>
                          <a:cs typeface="Arial" panose="020B0604020202020204" pitchFamily="34" charset="0"/>
                        </a:rPr>
                        <a:t>16.9%</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12.7%</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15.2%</a:t>
                      </a:r>
                    </a:p>
                  </a:txBody>
                  <a:tcPr/>
                </a:tc>
                <a:extLst>
                  <a:ext uri="{0D108BD9-81ED-4DB2-BD59-A6C34878D82A}">
                    <a16:rowId xmlns:a16="http://schemas.microsoft.com/office/drawing/2014/main" val="2289423189"/>
                  </a:ext>
                </a:extLst>
              </a:tr>
              <a:tr h="276919">
                <a:tc>
                  <a:txBody>
                    <a:bodyPr/>
                    <a:lstStyle/>
                    <a:p>
                      <a:pPr algn="ctr"/>
                      <a:r>
                        <a:rPr lang="en-GB" sz="1200" b="1" dirty="0">
                          <a:solidFill>
                            <a:srgbClr val="2574B4"/>
                          </a:solidFill>
                          <a:latin typeface="Arial" panose="020B0604020202020204" pitchFamily="34" charset="0"/>
                          <a:cs typeface="Arial" panose="020B0604020202020204" pitchFamily="34" charset="0"/>
                        </a:rPr>
                        <a:t>8.7%</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7.2%</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7.6%</a:t>
                      </a:r>
                    </a:p>
                  </a:txBody>
                  <a:tcPr/>
                </a:tc>
                <a:extLst>
                  <a:ext uri="{0D108BD9-81ED-4DB2-BD59-A6C34878D82A}">
                    <a16:rowId xmlns:a16="http://schemas.microsoft.com/office/drawing/2014/main" val="1783793031"/>
                  </a:ext>
                </a:extLst>
              </a:tr>
              <a:tr h="239904">
                <a:tc>
                  <a:txBody>
                    <a:bodyPr/>
                    <a:lstStyle/>
                    <a:p>
                      <a:pPr algn="ctr"/>
                      <a:r>
                        <a:rPr lang="en-GB" sz="1200" b="1" dirty="0">
                          <a:solidFill>
                            <a:srgbClr val="2574B4"/>
                          </a:solidFill>
                          <a:latin typeface="Arial" panose="020B0604020202020204" pitchFamily="34" charset="0"/>
                          <a:cs typeface="Arial" panose="020B0604020202020204" pitchFamily="34" charset="0"/>
                        </a:rPr>
                        <a:t>41</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46</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60</a:t>
                      </a:r>
                    </a:p>
                  </a:txBody>
                  <a:tcPr/>
                </a:tc>
                <a:extLst>
                  <a:ext uri="{0D108BD9-81ED-4DB2-BD59-A6C34878D82A}">
                    <a16:rowId xmlns:a16="http://schemas.microsoft.com/office/drawing/2014/main" val="3128922676"/>
                  </a:ext>
                </a:extLst>
              </a:tr>
              <a:tr h="276919">
                <a:tc>
                  <a:txBody>
                    <a:bodyPr/>
                    <a:lstStyle/>
                    <a:p>
                      <a:pPr algn="ctr"/>
                      <a:r>
                        <a:rPr lang="en-GB" sz="1200" b="1" dirty="0">
                          <a:solidFill>
                            <a:srgbClr val="2574B4"/>
                          </a:solidFill>
                          <a:latin typeface="Arial" panose="020B0604020202020204" pitchFamily="34" charset="0"/>
                          <a:cs typeface="Arial" panose="020B0604020202020204" pitchFamily="34" charset="0"/>
                        </a:rPr>
                        <a:t>181</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189</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216</a:t>
                      </a:r>
                    </a:p>
                  </a:txBody>
                  <a:tcPr/>
                </a:tc>
                <a:extLst>
                  <a:ext uri="{0D108BD9-81ED-4DB2-BD59-A6C34878D82A}">
                    <a16:rowId xmlns:a16="http://schemas.microsoft.com/office/drawing/2014/main" val="4217833989"/>
                  </a:ext>
                </a:extLst>
              </a:tr>
            </a:tbl>
          </a:graphicData>
        </a:graphic>
      </p:graphicFrame>
    </p:spTree>
    <p:extLst>
      <p:ext uri="{BB962C8B-B14F-4D97-AF65-F5344CB8AC3E}">
        <p14:creationId xmlns:p14="http://schemas.microsoft.com/office/powerpoint/2010/main" val="1454668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Rectangle 89">
            <a:extLst>
              <a:ext uri="{FF2B5EF4-FFF2-40B4-BE49-F238E27FC236}">
                <a16:creationId xmlns:a16="http://schemas.microsoft.com/office/drawing/2014/main" id="{B22EBFD7-1091-44AF-8776-01AC0F582B5F}"/>
              </a:ext>
            </a:extLst>
          </p:cNvPr>
          <p:cNvSpPr/>
          <p:nvPr/>
        </p:nvSpPr>
        <p:spPr>
          <a:xfrm>
            <a:off x="6983603" y="62031"/>
            <a:ext cx="2141529" cy="10627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91" name="Rectangle 90">
            <a:extLst>
              <a:ext uri="{FF2B5EF4-FFF2-40B4-BE49-F238E27FC236}">
                <a16:creationId xmlns:a16="http://schemas.microsoft.com/office/drawing/2014/main" id="{08A16466-817B-417D-8887-EC46B229E4A4}"/>
              </a:ext>
            </a:extLst>
          </p:cNvPr>
          <p:cNvSpPr/>
          <p:nvPr/>
        </p:nvSpPr>
        <p:spPr>
          <a:xfrm>
            <a:off x="0" y="0"/>
            <a:ext cx="9144000" cy="841698"/>
          </a:xfrm>
          <a:prstGeom prst="rect">
            <a:avLst/>
          </a:prstGeom>
          <a:solidFill>
            <a:srgbClr val="007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56E90816-21B6-40CC-A977-28DA6B025A72}"/>
              </a:ext>
            </a:extLst>
          </p:cNvPr>
          <p:cNvSpPr txBox="1"/>
          <p:nvPr/>
        </p:nvSpPr>
        <p:spPr>
          <a:xfrm>
            <a:off x="72042" y="173708"/>
            <a:ext cx="8999915" cy="523220"/>
          </a:xfrm>
          <a:prstGeom prst="rect">
            <a:avLst/>
          </a:prstGeom>
          <a:noFill/>
        </p:spPr>
        <p:txBody>
          <a:bodyPr wrap="square" rtlCol="0">
            <a:spAutoFit/>
          </a:bodyPr>
          <a:lstStyle/>
          <a:p>
            <a:pPr algn="ctr"/>
            <a:r>
              <a:rPr lang="en-GB" sz="2800" b="1" dirty="0">
                <a:solidFill>
                  <a:schemeClr val="bg1"/>
                </a:solidFill>
                <a:latin typeface="Arial" panose="020B0604020202020204" pitchFamily="34" charset="0"/>
                <a:cs typeface="Arial" panose="020B0604020202020204" pitchFamily="34" charset="0"/>
              </a:rPr>
              <a:t>Workforce Disability Equality Standard</a:t>
            </a:r>
            <a:endParaRPr lang="en-GB" sz="2800" dirty="0">
              <a:solidFill>
                <a:schemeClr val="bg1"/>
              </a:solidFill>
              <a:latin typeface="Frutiger" panose="020B0500000000000000" pitchFamily="34" charset="0"/>
            </a:endParaRPr>
          </a:p>
        </p:txBody>
      </p:sp>
      <p:sp>
        <p:nvSpPr>
          <p:cNvPr id="5" name="Rectangle 4">
            <a:extLst>
              <a:ext uri="{FF2B5EF4-FFF2-40B4-BE49-F238E27FC236}">
                <a16:creationId xmlns:a16="http://schemas.microsoft.com/office/drawing/2014/main" id="{2E2A4581-0FFD-403F-9380-73A7855E058C}"/>
              </a:ext>
            </a:extLst>
          </p:cNvPr>
          <p:cNvSpPr/>
          <p:nvPr/>
        </p:nvSpPr>
        <p:spPr>
          <a:xfrm>
            <a:off x="72041" y="908720"/>
            <a:ext cx="8999915" cy="584775"/>
          </a:xfrm>
          <a:prstGeom prst="rect">
            <a:avLst/>
          </a:prstGeom>
        </p:spPr>
        <p:txBody>
          <a:bodyPr wrap="square">
            <a:spAutoFit/>
          </a:bodyPr>
          <a:lstStyle/>
          <a:p>
            <a:r>
              <a:rPr lang="en-GB" sz="1600" b="1" dirty="0">
                <a:solidFill>
                  <a:srgbClr val="000000"/>
                </a:solidFill>
                <a:latin typeface="Frutiger LT Std"/>
              </a:rPr>
              <a:t>3. </a:t>
            </a:r>
            <a:r>
              <a:rPr lang="en-GB" sz="1600" b="1" dirty="0"/>
              <a:t>Percentage of staff experiencing harassment, bullying or abuse from other colleagues in the last 12 months:</a:t>
            </a:r>
            <a:r>
              <a:rPr lang="en-GB" sz="1600" b="1" dirty="0">
                <a:solidFill>
                  <a:srgbClr val="000000"/>
                </a:solidFill>
                <a:latin typeface="Frutiger LT Std"/>
              </a:rPr>
              <a:t> </a:t>
            </a:r>
            <a:endParaRPr lang="en-GB" sz="1600" dirty="0">
              <a:solidFill>
                <a:srgbClr val="000000"/>
              </a:solidFill>
              <a:latin typeface="Frutiger LT Std"/>
            </a:endParaRPr>
          </a:p>
        </p:txBody>
      </p:sp>
      <p:sp>
        <p:nvSpPr>
          <p:cNvPr id="11" name="Rectangle 10">
            <a:extLst>
              <a:ext uri="{FF2B5EF4-FFF2-40B4-BE49-F238E27FC236}">
                <a16:creationId xmlns:a16="http://schemas.microsoft.com/office/drawing/2014/main" id="{C71FB0F6-BE37-4825-B84E-778FB47C8B3B}"/>
              </a:ext>
            </a:extLst>
          </p:cNvPr>
          <p:cNvSpPr/>
          <p:nvPr/>
        </p:nvSpPr>
        <p:spPr>
          <a:xfrm>
            <a:off x="72042" y="3293695"/>
            <a:ext cx="8892446" cy="584775"/>
          </a:xfrm>
          <a:prstGeom prst="rect">
            <a:avLst/>
          </a:prstGeom>
        </p:spPr>
        <p:txBody>
          <a:bodyPr wrap="square">
            <a:spAutoFit/>
          </a:bodyPr>
          <a:lstStyle/>
          <a:p>
            <a:r>
              <a:rPr lang="en-GB" sz="1600" b="1" dirty="0">
                <a:solidFill>
                  <a:srgbClr val="000000"/>
                </a:solidFill>
                <a:latin typeface="Frutiger LT Std"/>
              </a:rPr>
              <a:t>4. </a:t>
            </a:r>
            <a:r>
              <a:rPr lang="en-GB" sz="1600" b="1" dirty="0"/>
              <a:t>Percentage of staff saying that the last time they experienced harassment, bullying, or abuse at work, they or a colleague reported it:</a:t>
            </a:r>
            <a:endParaRPr lang="en-GB" sz="1600" dirty="0"/>
          </a:p>
        </p:txBody>
      </p:sp>
      <p:pic>
        <p:nvPicPr>
          <p:cNvPr id="25" name="Picture 24" descr="Table&#10;&#10;Description automatically generated with medium confidence">
            <a:extLst>
              <a:ext uri="{FF2B5EF4-FFF2-40B4-BE49-F238E27FC236}">
                <a16:creationId xmlns:a16="http://schemas.microsoft.com/office/drawing/2014/main" id="{DC9F984C-B46A-496D-B658-932AD8F61CD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1386" y="1535928"/>
            <a:ext cx="2798447" cy="1786243"/>
          </a:xfrm>
          <a:prstGeom prst="rect">
            <a:avLst/>
          </a:prstGeom>
        </p:spPr>
      </p:pic>
      <p:graphicFrame>
        <p:nvGraphicFramePr>
          <p:cNvPr id="26" name="Table 12">
            <a:extLst>
              <a:ext uri="{FF2B5EF4-FFF2-40B4-BE49-F238E27FC236}">
                <a16:creationId xmlns:a16="http://schemas.microsoft.com/office/drawing/2014/main" id="{6D9EF453-096A-4273-A05F-237555538EC7}"/>
              </a:ext>
            </a:extLst>
          </p:cNvPr>
          <p:cNvGraphicFramePr>
            <a:graphicFrameLocks noGrp="1"/>
          </p:cNvGraphicFramePr>
          <p:nvPr/>
        </p:nvGraphicFramePr>
        <p:xfrm>
          <a:off x="3059832" y="1322567"/>
          <a:ext cx="5572095" cy="1935834"/>
        </p:xfrm>
        <a:graphic>
          <a:graphicData uri="http://schemas.openxmlformats.org/drawingml/2006/table">
            <a:tbl>
              <a:tblPr firstRow="1" bandRow="1">
                <a:tableStyleId>{5C22544A-7EE6-4342-B048-85BDC9FD1C3A}</a:tableStyleId>
              </a:tblPr>
              <a:tblGrid>
                <a:gridCol w="1857365">
                  <a:extLst>
                    <a:ext uri="{9D8B030D-6E8A-4147-A177-3AD203B41FA5}">
                      <a16:colId xmlns:a16="http://schemas.microsoft.com/office/drawing/2014/main" val="777002789"/>
                    </a:ext>
                  </a:extLst>
                </a:gridCol>
                <a:gridCol w="1857365">
                  <a:extLst>
                    <a:ext uri="{9D8B030D-6E8A-4147-A177-3AD203B41FA5}">
                      <a16:colId xmlns:a16="http://schemas.microsoft.com/office/drawing/2014/main" val="411363989"/>
                    </a:ext>
                  </a:extLst>
                </a:gridCol>
                <a:gridCol w="1857365">
                  <a:extLst>
                    <a:ext uri="{9D8B030D-6E8A-4147-A177-3AD203B41FA5}">
                      <a16:colId xmlns:a16="http://schemas.microsoft.com/office/drawing/2014/main" val="3038127488"/>
                    </a:ext>
                  </a:extLst>
                </a:gridCol>
              </a:tblGrid>
              <a:tr h="276919">
                <a:tc>
                  <a:txBody>
                    <a:bodyPr/>
                    <a:lstStyle/>
                    <a:p>
                      <a:pPr algn="ctr"/>
                      <a:r>
                        <a:rPr lang="en-GB" sz="1200" b="1" dirty="0">
                          <a:latin typeface="Arial" panose="020B0604020202020204" pitchFamily="34" charset="0"/>
                          <a:cs typeface="Arial" panose="020B0604020202020204" pitchFamily="34" charset="0"/>
                        </a:rPr>
                        <a:t>2020</a:t>
                      </a:r>
                    </a:p>
                  </a:txBody>
                  <a:tcPr/>
                </a:tc>
                <a:tc>
                  <a:txBody>
                    <a:bodyPr/>
                    <a:lstStyle/>
                    <a:p>
                      <a:pPr algn="ctr"/>
                      <a:r>
                        <a:rPr lang="en-GB" sz="1200" b="1" dirty="0">
                          <a:latin typeface="Arial" panose="020B0604020202020204" pitchFamily="34" charset="0"/>
                          <a:cs typeface="Arial" panose="020B0604020202020204" pitchFamily="34" charset="0"/>
                        </a:rPr>
                        <a:t>2021</a:t>
                      </a:r>
                    </a:p>
                  </a:txBody>
                  <a:tcPr/>
                </a:tc>
                <a:tc>
                  <a:txBody>
                    <a:bodyPr/>
                    <a:lstStyle/>
                    <a:p>
                      <a:pPr algn="ctr"/>
                      <a:r>
                        <a:rPr lang="en-GB" sz="1200" b="1" dirty="0">
                          <a:latin typeface="Arial" panose="020B0604020202020204" pitchFamily="34" charset="0"/>
                          <a:cs typeface="Arial" panose="020B0604020202020204" pitchFamily="34" charset="0"/>
                        </a:rPr>
                        <a:t>2022</a:t>
                      </a:r>
                    </a:p>
                  </a:txBody>
                  <a:tcPr/>
                </a:tc>
                <a:extLst>
                  <a:ext uri="{0D108BD9-81ED-4DB2-BD59-A6C34878D82A}">
                    <a16:rowId xmlns:a16="http://schemas.microsoft.com/office/drawing/2014/main" val="2224518296"/>
                  </a:ext>
                </a:extLst>
              </a:tr>
              <a:tr h="276919">
                <a:tc>
                  <a:txBody>
                    <a:bodyPr/>
                    <a:lstStyle/>
                    <a:p>
                      <a:pPr algn="ctr"/>
                      <a:r>
                        <a:rPr lang="en-GB" sz="1200" b="1" dirty="0">
                          <a:solidFill>
                            <a:srgbClr val="2574B4"/>
                          </a:solidFill>
                          <a:latin typeface="Arial" panose="020B0604020202020204" pitchFamily="34" charset="0"/>
                          <a:cs typeface="Arial" panose="020B0604020202020204" pitchFamily="34" charset="0"/>
                        </a:rPr>
                        <a:t>19.5%</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13.3%</a:t>
                      </a:r>
                    </a:p>
                  </a:txBody>
                  <a:tcPr/>
                </a:tc>
                <a:tc>
                  <a:txBody>
                    <a:bodyPr/>
                    <a:lstStyle/>
                    <a:p>
                      <a:pPr algn="ctr"/>
                      <a:r>
                        <a:rPr lang="en-GB" sz="1200" b="1" dirty="0">
                          <a:solidFill>
                            <a:srgbClr val="2574B4"/>
                          </a:solidFill>
                          <a:highlight>
                            <a:srgbClr val="FFFF00"/>
                          </a:highlight>
                          <a:latin typeface="Arial" panose="020B0604020202020204" pitchFamily="34" charset="0"/>
                          <a:cs typeface="Arial" panose="020B0604020202020204" pitchFamily="34" charset="0"/>
                        </a:rPr>
                        <a:t>15.0%</a:t>
                      </a:r>
                    </a:p>
                  </a:txBody>
                  <a:tcPr/>
                </a:tc>
                <a:extLst>
                  <a:ext uri="{0D108BD9-81ED-4DB2-BD59-A6C34878D82A}">
                    <a16:rowId xmlns:a16="http://schemas.microsoft.com/office/drawing/2014/main" val="2319930920"/>
                  </a:ext>
                </a:extLst>
              </a:tr>
              <a:tr h="276919">
                <a:tc>
                  <a:txBody>
                    <a:bodyPr/>
                    <a:lstStyle/>
                    <a:p>
                      <a:pPr algn="ctr"/>
                      <a:r>
                        <a:rPr lang="en-GB" sz="1200" b="1" dirty="0">
                          <a:solidFill>
                            <a:srgbClr val="2574B4"/>
                          </a:solidFill>
                          <a:latin typeface="Arial" panose="020B0604020202020204" pitchFamily="34" charset="0"/>
                          <a:cs typeface="Arial" panose="020B0604020202020204" pitchFamily="34" charset="0"/>
                        </a:rPr>
                        <a:t>8.3%</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5.3%</a:t>
                      </a:r>
                    </a:p>
                  </a:txBody>
                  <a:tcPr/>
                </a:tc>
                <a:tc>
                  <a:txBody>
                    <a:bodyPr/>
                    <a:lstStyle/>
                    <a:p>
                      <a:pPr algn="ctr"/>
                      <a:r>
                        <a:rPr lang="en-GB" sz="1200" b="1" dirty="0">
                          <a:solidFill>
                            <a:srgbClr val="2574B4"/>
                          </a:solidFill>
                          <a:highlight>
                            <a:srgbClr val="FFFF00"/>
                          </a:highlight>
                          <a:latin typeface="Arial" panose="020B0604020202020204" pitchFamily="34" charset="0"/>
                          <a:cs typeface="Arial" panose="020B0604020202020204" pitchFamily="34" charset="0"/>
                        </a:rPr>
                        <a:t>5.1%</a:t>
                      </a:r>
                    </a:p>
                  </a:txBody>
                  <a:tcPr/>
                </a:tc>
                <a:extLst>
                  <a:ext uri="{0D108BD9-81ED-4DB2-BD59-A6C34878D82A}">
                    <a16:rowId xmlns:a16="http://schemas.microsoft.com/office/drawing/2014/main" val="3341922100"/>
                  </a:ext>
                </a:extLst>
              </a:tr>
              <a:tr h="276919">
                <a:tc>
                  <a:txBody>
                    <a:bodyPr/>
                    <a:lstStyle/>
                    <a:p>
                      <a:pPr algn="ctr"/>
                      <a:r>
                        <a:rPr lang="en-GB" sz="1200" b="1" dirty="0">
                          <a:solidFill>
                            <a:srgbClr val="2574B4"/>
                          </a:solidFill>
                          <a:latin typeface="Arial" panose="020B0604020202020204" pitchFamily="34" charset="0"/>
                          <a:cs typeface="Arial" panose="020B0604020202020204" pitchFamily="34" charset="0"/>
                        </a:rPr>
                        <a:t>18.0%</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15.6%</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15.5%</a:t>
                      </a:r>
                    </a:p>
                  </a:txBody>
                  <a:tcPr/>
                </a:tc>
                <a:extLst>
                  <a:ext uri="{0D108BD9-81ED-4DB2-BD59-A6C34878D82A}">
                    <a16:rowId xmlns:a16="http://schemas.microsoft.com/office/drawing/2014/main" val="2289423189"/>
                  </a:ext>
                </a:extLst>
              </a:tr>
              <a:tr h="276919">
                <a:tc>
                  <a:txBody>
                    <a:bodyPr/>
                    <a:lstStyle/>
                    <a:p>
                      <a:pPr algn="ctr"/>
                      <a:r>
                        <a:rPr lang="en-GB" sz="1200" b="1" dirty="0">
                          <a:solidFill>
                            <a:srgbClr val="2574B4"/>
                          </a:solidFill>
                          <a:latin typeface="Arial" panose="020B0604020202020204" pitchFamily="34" charset="0"/>
                          <a:cs typeface="Arial" panose="020B0604020202020204" pitchFamily="34" charset="0"/>
                        </a:rPr>
                        <a:t>9.1%</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8.1%</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8.7%</a:t>
                      </a:r>
                    </a:p>
                  </a:txBody>
                  <a:tcPr/>
                </a:tc>
                <a:extLst>
                  <a:ext uri="{0D108BD9-81ED-4DB2-BD59-A6C34878D82A}">
                    <a16:rowId xmlns:a16="http://schemas.microsoft.com/office/drawing/2014/main" val="1783793031"/>
                  </a:ext>
                </a:extLst>
              </a:tr>
              <a:tr h="158682">
                <a:tc>
                  <a:txBody>
                    <a:bodyPr/>
                    <a:lstStyle/>
                    <a:p>
                      <a:pPr algn="ctr"/>
                      <a:r>
                        <a:rPr lang="en-GB" sz="1200" b="1" dirty="0">
                          <a:solidFill>
                            <a:srgbClr val="2574B4"/>
                          </a:solidFill>
                          <a:latin typeface="Arial" panose="020B0604020202020204" pitchFamily="34" charset="0"/>
                          <a:cs typeface="Arial" panose="020B0604020202020204" pitchFamily="34" charset="0"/>
                        </a:rPr>
                        <a:t>41</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45</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60</a:t>
                      </a:r>
                    </a:p>
                  </a:txBody>
                  <a:tcPr/>
                </a:tc>
                <a:extLst>
                  <a:ext uri="{0D108BD9-81ED-4DB2-BD59-A6C34878D82A}">
                    <a16:rowId xmlns:a16="http://schemas.microsoft.com/office/drawing/2014/main" val="3128922676"/>
                  </a:ext>
                </a:extLst>
              </a:tr>
              <a:tr h="276919">
                <a:tc>
                  <a:txBody>
                    <a:bodyPr/>
                    <a:lstStyle/>
                    <a:p>
                      <a:pPr algn="ctr"/>
                      <a:r>
                        <a:rPr lang="en-GB" sz="1200" b="1" dirty="0">
                          <a:solidFill>
                            <a:srgbClr val="2574B4"/>
                          </a:solidFill>
                          <a:latin typeface="Arial" panose="020B0604020202020204" pitchFamily="34" charset="0"/>
                          <a:cs typeface="Arial" panose="020B0604020202020204" pitchFamily="34" charset="0"/>
                        </a:rPr>
                        <a:t>181</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188</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216</a:t>
                      </a:r>
                    </a:p>
                  </a:txBody>
                  <a:tcPr/>
                </a:tc>
                <a:extLst>
                  <a:ext uri="{0D108BD9-81ED-4DB2-BD59-A6C34878D82A}">
                    <a16:rowId xmlns:a16="http://schemas.microsoft.com/office/drawing/2014/main" val="4217833989"/>
                  </a:ext>
                </a:extLst>
              </a:tr>
            </a:tbl>
          </a:graphicData>
        </a:graphic>
      </p:graphicFrame>
      <p:pic>
        <p:nvPicPr>
          <p:cNvPr id="27" name="Picture 26" descr="Table&#10;&#10;Description automatically generated with medium confidence">
            <a:extLst>
              <a:ext uri="{FF2B5EF4-FFF2-40B4-BE49-F238E27FC236}">
                <a16:creationId xmlns:a16="http://schemas.microsoft.com/office/drawing/2014/main" id="{9DD6F863-F63B-458D-8740-B6208F10F87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1386" y="4104101"/>
            <a:ext cx="2798447" cy="1786243"/>
          </a:xfrm>
          <a:prstGeom prst="rect">
            <a:avLst/>
          </a:prstGeom>
        </p:spPr>
      </p:pic>
      <p:graphicFrame>
        <p:nvGraphicFramePr>
          <p:cNvPr id="28" name="Table 12">
            <a:extLst>
              <a:ext uri="{FF2B5EF4-FFF2-40B4-BE49-F238E27FC236}">
                <a16:creationId xmlns:a16="http://schemas.microsoft.com/office/drawing/2014/main" id="{019068FE-7D6D-4E15-BE28-88BBD205108F}"/>
              </a:ext>
            </a:extLst>
          </p:cNvPr>
          <p:cNvGraphicFramePr>
            <a:graphicFrameLocks noGrp="1"/>
          </p:cNvGraphicFramePr>
          <p:nvPr/>
        </p:nvGraphicFramePr>
        <p:xfrm>
          <a:off x="3059832" y="3878470"/>
          <a:ext cx="5572095" cy="1935834"/>
        </p:xfrm>
        <a:graphic>
          <a:graphicData uri="http://schemas.openxmlformats.org/drawingml/2006/table">
            <a:tbl>
              <a:tblPr firstRow="1" bandRow="1">
                <a:tableStyleId>{5C22544A-7EE6-4342-B048-85BDC9FD1C3A}</a:tableStyleId>
              </a:tblPr>
              <a:tblGrid>
                <a:gridCol w="1857365">
                  <a:extLst>
                    <a:ext uri="{9D8B030D-6E8A-4147-A177-3AD203B41FA5}">
                      <a16:colId xmlns:a16="http://schemas.microsoft.com/office/drawing/2014/main" val="777002789"/>
                    </a:ext>
                  </a:extLst>
                </a:gridCol>
                <a:gridCol w="1857365">
                  <a:extLst>
                    <a:ext uri="{9D8B030D-6E8A-4147-A177-3AD203B41FA5}">
                      <a16:colId xmlns:a16="http://schemas.microsoft.com/office/drawing/2014/main" val="411363989"/>
                    </a:ext>
                  </a:extLst>
                </a:gridCol>
                <a:gridCol w="1857365">
                  <a:extLst>
                    <a:ext uri="{9D8B030D-6E8A-4147-A177-3AD203B41FA5}">
                      <a16:colId xmlns:a16="http://schemas.microsoft.com/office/drawing/2014/main" val="3038127488"/>
                    </a:ext>
                  </a:extLst>
                </a:gridCol>
              </a:tblGrid>
              <a:tr h="276919">
                <a:tc>
                  <a:txBody>
                    <a:bodyPr/>
                    <a:lstStyle/>
                    <a:p>
                      <a:pPr algn="ctr"/>
                      <a:r>
                        <a:rPr lang="en-GB" sz="1200" b="1" dirty="0">
                          <a:latin typeface="Arial" panose="020B0604020202020204" pitchFamily="34" charset="0"/>
                          <a:cs typeface="Arial" panose="020B0604020202020204" pitchFamily="34" charset="0"/>
                        </a:rPr>
                        <a:t>2020</a:t>
                      </a:r>
                    </a:p>
                  </a:txBody>
                  <a:tcPr/>
                </a:tc>
                <a:tc>
                  <a:txBody>
                    <a:bodyPr/>
                    <a:lstStyle/>
                    <a:p>
                      <a:pPr algn="ctr"/>
                      <a:r>
                        <a:rPr lang="en-GB" sz="1200" b="1" dirty="0">
                          <a:latin typeface="Arial" panose="020B0604020202020204" pitchFamily="34" charset="0"/>
                          <a:cs typeface="Arial" panose="020B0604020202020204" pitchFamily="34" charset="0"/>
                        </a:rPr>
                        <a:t>2021</a:t>
                      </a:r>
                    </a:p>
                  </a:txBody>
                  <a:tcPr/>
                </a:tc>
                <a:tc>
                  <a:txBody>
                    <a:bodyPr/>
                    <a:lstStyle/>
                    <a:p>
                      <a:pPr algn="ctr"/>
                      <a:r>
                        <a:rPr lang="en-GB" sz="1200" b="1" dirty="0">
                          <a:latin typeface="Arial" panose="020B0604020202020204" pitchFamily="34" charset="0"/>
                          <a:cs typeface="Arial" panose="020B0604020202020204" pitchFamily="34" charset="0"/>
                        </a:rPr>
                        <a:t>2022</a:t>
                      </a:r>
                    </a:p>
                  </a:txBody>
                  <a:tcPr/>
                </a:tc>
                <a:extLst>
                  <a:ext uri="{0D108BD9-81ED-4DB2-BD59-A6C34878D82A}">
                    <a16:rowId xmlns:a16="http://schemas.microsoft.com/office/drawing/2014/main" val="2224518296"/>
                  </a:ext>
                </a:extLst>
              </a:tr>
              <a:tr h="276919">
                <a:tc>
                  <a:txBody>
                    <a:bodyPr/>
                    <a:lstStyle/>
                    <a:p>
                      <a:pPr algn="ctr"/>
                      <a:r>
                        <a:rPr lang="en-GB" sz="1200" b="1" dirty="0">
                          <a:solidFill>
                            <a:srgbClr val="2574B4"/>
                          </a:solidFill>
                          <a:latin typeface="Arial" panose="020B0604020202020204" pitchFamily="34" charset="0"/>
                          <a:cs typeface="Arial" panose="020B0604020202020204" pitchFamily="34" charset="0"/>
                        </a:rPr>
                        <a:t>35.3%</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18.8%</a:t>
                      </a:r>
                    </a:p>
                  </a:txBody>
                  <a:tcPr/>
                </a:tc>
                <a:tc>
                  <a:txBody>
                    <a:bodyPr/>
                    <a:lstStyle/>
                    <a:p>
                      <a:pPr algn="ctr"/>
                      <a:r>
                        <a:rPr lang="en-GB" sz="1200" b="1" dirty="0">
                          <a:solidFill>
                            <a:srgbClr val="2574B4"/>
                          </a:solidFill>
                          <a:highlight>
                            <a:srgbClr val="FFFF00"/>
                          </a:highlight>
                          <a:latin typeface="Arial" panose="020B0604020202020204" pitchFamily="34" charset="0"/>
                          <a:cs typeface="Arial" panose="020B0604020202020204" pitchFamily="34" charset="0"/>
                        </a:rPr>
                        <a:t>53.3%</a:t>
                      </a:r>
                    </a:p>
                  </a:txBody>
                  <a:tcPr/>
                </a:tc>
                <a:extLst>
                  <a:ext uri="{0D108BD9-81ED-4DB2-BD59-A6C34878D82A}">
                    <a16:rowId xmlns:a16="http://schemas.microsoft.com/office/drawing/2014/main" val="2319930920"/>
                  </a:ext>
                </a:extLst>
              </a:tr>
              <a:tr h="276919">
                <a:tc>
                  <a:txBody>
                    <a:bodyPr/>
                    <a:lstStyle/>
                    <a:p>
                      <a:pPr algn="ctr"/>
                      <a:r>
                        <a:rPr lang="en-GB" sz="1200" b="1" dirty="0">
                          <a:solidFill>
                            <a:srgbClr val="2574B4"/>
                          </a:solidFill>
                          <a:latin typeface="Arial" panose="020B0604020202020204" pitchFamily="34" charset="0"/>
                          <a:cs typeface="Arial" panose="020B0604020202020204" pitchFamily="34" charset="0"/>
                        </a:rPr>
                        <a:t>62.2%</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65.3%</a:t>
                      </a:r>
                    </a:p>
                  </a:txBody>
                  <a:tcPr/>
                </a:tc>
                <a:tc>
                  <a:txBody>
                    <a:bodyPr/>
                    <a:lstStyle/>
                    <a:p>
                      <a:pPr algn="ctr"/>
                      <a:r>
                        <a:rPr lang="en-GB" sz="1200" b="1" dirty="0">
                          <a:solidFill>
                            <a:srgbClr val="2574B4"/>
                          </a:solidFill>
                          <a:highlight>
                            <a:srgbClr val="FFFF00"/>
                          </a:highlight>
                          <a:latin typeface="Arial" panose="020B0604020202020204" pitchFamily="34" charset="0"/>
                          <a:cs typeface="Arial" panose="020B0604020202020204" pitchFamily="34" charset="0"/>
                        </a:rPr>
                        <a:t>64.7%</a:t>
                      </a:r>
                    </a:p>
                  </a:txBody>
                  <a:tcPr/>
                </a:tc>
                <a:extLst>
                  <a:ext uri="{0D108BD9-81ED-4DB2-BD59-A6C34878D82A}">
                    <a16:rowId xmlns:a16="http://schemas.microsoft.com/office/drawing/2014/main" val="3341922100"/>
                  </a:ext>
                </a:extLst>
              </a:tr>
              <a:tr h="276919">
                <a:tc>
                  <a:txBody>
                    <a:bodyPr/>
                    <a:lstStyle/>
                    <a:p>
                      <a:pPr algn="ctr"/>
                      <a:r>
                        <a:rPr lang="en-GB" sz="1200" b="1" dirty="0">
                          <a:solidFill>
                            <a:srgbClr val="2574B4"/>
                          </a:solidFill>
                          <a:latin typeface="Arial" panose="020B0604020202020204" pitchFamily="34" charset="0"/>
                          <a:cs typeface="Arial" panose="020B0604020202020204" pitchFamily="34" charset="0"/>
                        </a:rPr>
                        <a:t>55.5%</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46.2%</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40.9%</a:t>
                      </a:r>
                    </a:p>
                  </a:txBody>
                  <a:tcPr/>
                </a:tc>
                <a:extLst>
                  <a:ext uri="{0D108BD9-81ED-4DB2-BD59-A6C34878D82A}">
                    <a16:rowId xmlns:a16="http://schemas.microsoft.com/office/drawing/2014/main" val="2289423189"/>
                  </a:ext>
                </a:extLst>
              </a:tr>
              <a:tr h="276919">
                <a:tc>
                  <a:txBody>
                    <a:bodyPr/>
                    <a:lstStyle/>
                    <a:p>
                      <a:pPr algn="ctr"/>
                      <a:r>
                        <a:rPr lang="en-GB" sz="1200" b="1" dirty="0">
                          <a:solidFill>
                            <a:srgbClr val="2574B4"/>
                          </a:solidFill>
                          <a:latin typeface="Arial" panose="020B0604020202020204" pitchFamily="34" charset="0"/>
                          <a:cs typeface="Arial" panose="020B0604020202020204" pitchFamily="34" charset="0"/>
                        </a:rPr>
                        <a:t>43.2%</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46.4%</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42.2%</a:t>
                      </a:r>
                    </a:p>
                  </a:txBody>
                  <a:tcPr/>
                </a:tc>
                <a:extLst>
                  <a:ext uri="{0D108BD9-81ED-4DB2-BD59-A6C34878D82A}">
                    <a16:rowId xmlns:a16="http://schemas.microsoft.com/office/drawing/2014/main" val="1783793031"/>
                  </a:ext>
                </a:extLst>
              </a:tr>
              <a:tr h="158682">
                <a:tc>
                  <a:txBody>
                    <a:bodyPr/>
                    <a:lstStyle/>
                    <a:p>
                      <a:pPr algn="ctr"/>
                      <a:r>
                        <a:rPr lang="en-GB" sz="1200" b="1" dirty="0">
                          <a:solidFill>
                            <a:srgbClr val="2574B4"/>
                          </a:solidFill>
                          <a:latin typeface="Arial" panose="020B0604020202020204" pitchFamily="34" charset="0"/>
                          <a:cs typeface="Arial" panose="020B0604020202020204" pitchFamily="34" charset="0"/>
                        </a:rPr>
                        <a:t>17</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16</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16</a:t>
                      </a:r>
                    </a:p>
                  </a:txBody>
                  <a:tcPr/>
                </a:tc>
                <a:extLst>
                  <a:ext uri="{0D108BD9-81ED-4DB2-BD59-A6C34878D82A}">
                    <a16:rowId xmlns:a16="http://schemas.microsoft.com/office/drawing/2014/main" val="3128922676"/>
                  </a:ext>
                </a:extLst>
              </a:tr>
              <a:tr h="276919">
                <a:tc>
                  <a:txBody>
                    <a:bodyPr/>
                    <a:lstStyle/>
                    <a:p>
                      <a:pPr algn="ctr"/>
                      <a:r>
                        <a:rPr lang="en-GB" sz="1200" b="1" dirty="0">
                          <a:solidFill>
                            <a:srgbClr val="2574B4"/>
                          </a:solidFill>
                          <a:latin typeface="Arial" panose="020B0604020202020204" pitchFamily="34" charset="0"/>
                          <a:cs typeface="Arial" panose="020B0604020202020204" pitchFamily="34" charset="0"/>
                        </a:rPr>
                        <a:t>37</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27</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27</a:t>
                      </a:r>
                    </a:p>
                  </a:txBody>
                  <a:tcPr/>
                </a:tc>
                <a:extLst>
                  <a:ext uri="{0D108BD9-81ED-4DB2-BD59-A6C34878D82A}">
                    <a16:rowId xmlns:a16="http://schemas.microsoft.com/office/drawing/2014/main" val="4217833989"/>
                  </a:ext>
                </a:extLst>
              </a:tr>
            </a:tbl>
          </a:graphicData>
        </a:graphic>
      </p:graphicFrame>
    </p:spTree>
    <p:extLst>
      <p:ext uri="{BB962C8B-B14F-4D97-AF65-F5344CB8AC3E}">
        <p14:creationId xmlns:p14="http://schemas.microsoft.com/office/powerpoint/2010/main" val="3015590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Rectangle 89">
            <a:extLst>
              <a:ext uri="{FF2B5EF4-FFF2-40B4-BE49-F238E27FC236}">
                <a16:creationId xmlns:a16="http://schemas.microsoft.com/office/drawing/2014/main" id="{B22EBFD7-1091-44AF-8776-01AC0F582B5F}"/>
              </a:ext>
            </a:extLst>
          </p:cNvPr>
          <p:cNvSpPr/>
          <p:nvPr/>
        </p:nvSpPr>
        <p:spPr>
          <a:xfrm>
            <a:off x="6983603" y="62031"/>
            <a:ext cx="2141529" cy="10627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91" name="Rectangle 90">
            <a:extLst>
              <a:ext uri="{FF2B5EF4-FFF2-40B4-BE49-F238E27FC236}">
                <a16:creationId xmlns:a16="http://schemas.microsoft.com/office/drawing/2014/main" id="{08A16466-817B-417D-8887-EC46B229E4A4}"/>
              </a:ext>
            </a:extLst>
          </p:cNvPr>
          <p:cNvSpPr/>
          <p:nvPr/>
        </p:nvSpPr>
        <p:spPr>
          <a:xfrm>
            <a:off x="0" y="0"/>
            <a:ext cx="9144000" cy="841698"/>
          </a:xfrm>
          <a:prstGeom prst="rect">
            <a:avLst/>
          </a:prstGeom>
          <a:solidFill>
            <a:srgbClr val="007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56E90816-21B6-40CC-A977-28DA6B025A72}"/>
              </a:ext>
            </a:extLst>
          </p:cNvPr>
          <p:cNvSpPr txBox="1"/>
          <p:nvPr/>
        </p:nvSpPr>
        <p:spPr>
          <a:xfrm>
            <a:off x="72042" y="173708"/>
            <a:ext cx="8999915" cy="523220"/>
          </a:xfrm>
          <a:prstGeom prst="rect">
            <a:avLst/>
          </a:prstGeom>
          <a:noFill/>
        </p:spPr>
        <p:txBody>
          <a:bodyPr wrap="square" rtlCol="0">
            <a:spAutoFit/>
          </a:bodyPr>
          <a:lstStyle/>
          <a:p>
            <a:pPr algn="ctr"/>
            <a:r>
              <a:rPr lang="en-GB" sz="2800" b="1" dirty="0">
                <a:solidFill>
                  <a:schemeClr val="bg1"/>
                </a:solidFill>
                <a:latin typeface="Arial" panose="020B0604020202020204" pitchFamily="34" charset="0"/>
                <a:cs typeface="Arial" panose="020B0604020202020204" pitchFamily="34" charset="0"/>
              </a:rPr>
              <a:t>Workforce Disability Equality Standard</a:t>
            </a:r>
            <a:endParaRPr lang="en-GB" sz="2800" dirty="0">
              <a:solidFill>
                <a:schemeClr val="bg1"/>
              </a:solidFill>
              <a:latin typeface="Frutiger" panose="020B0500000000000000" pitchFamily="34" charset="0"/>
            </a:endParaRPr>
          </a:p>
        </p:txBody>
      </p:sp>
      <p:sp>
        <p:nvSpPr>
          <p:cNvPr id="5" name="Rectangle 4">
            <a:extLst>
              <a:ext uri="{FF2B5EF4-FFF2-40B4-BE49-F238E27FC236}">
                <a16:creationId xmlns:a16="http://schemas.microsoft.com/office/drawing/2014/main" id="{2E2A4581-0FFD-403F-9380-73A7855E058C}"/>
              </a:ext>
            </a:extLst>
          </p:cNvPr>
          <p:cNvSpPr/>
          <p:nvPr/>
        </p:nvSpPr>
        <p:spPr>
          <a:xfrm>
            <a:off x="57234" y="854933"/>
            <a:ext cx="8892446" cy="584775"/>
          </a:xfrm>
          <a:prstGeom prst="rect">
            <a:avLst/>
          </a:prstGeom>
        </p:spPr>
        <p:txBody>
          <a:bodyPr wrap="square">
            <a:spAutoFit/>
          </a:bodyPr>
          <a:lstStyle/>
          <a:p>
            <a:r>
              <a:rPr lang="en-GB" sz="1600" b="1" dirty="0">
                <a:solidFill>
                  <a:srgbClr val="000000"/>
                </a:solidFill>
                <a:latin typeface="Frutiger LT Std"/>
              </a:rPr>
              <a:t>5. </a:t>
            </a:r>
            <a:r>
              <a:rPr lang="en-GB" sz="1600" b="1" dirty="0"/>
              <a:t>Percentage of staff who believe that their organisation provides equal opportunities for career progression or promotion:</a:t>
            </a:r>
            <a:r>
              <a:rPr lang="en-GB" sz="1600" b="1" dirty="0">
                <a:solidFill>
                  <a:srgbClr val="000000"/>
                </a:solidFill>
                <a:latin typeface="Frutiger LT Std"/>
              </a:rPr>
              <a:t> </a:t>
            </a:r>
            <a:endParaRPr lang="en-GB" sz="1600" dirty="0">
              <a:solidFill>
                <a:srgbClr val="000000"/>
              </a:solidFill>
              <a:latin typeface="Frutiger LT Std"/>
            </a:endParaRPr>
          </a:p>
        </p:txBody>
      </p:sp>
      <p:sp>
        <p:nvSpPr>
          <p:cNvPr id="11" name="Rectangle 10">
            <a:extLst>
              <a:ext uri="{FF2B5EF4-FFF2-40B4-BE49-F238E27FC236}">
                <a16:creationId xmlns:a16="http://schemas.microsoft.com/office/drawing/2014/main" id="{C71FB0F6-BE37-4825-B84E-778FB47C8B3B}"/>
              </a:ext>
            </a:extLst>
          </p:cNvPr>
          <p:cNvSpPr/>
          <p:nvPr/>
        </p:nvSpPr>
        <p:spPr>
          <a:xfrm>
            <a:off x="78081" y="3325252"/>
            <a:ext cx="8871599" cy="892552"/>
          </a:xfrm>
          <a:prstGeom prst="rect">
            <a:avLst/>
          </a:prstGeom>
        </p:spPr>
        <p:txBody>
          <a:bodyPr wrap="square">
            <a:spAutoFit/>
          </a:bodyPr>
          <a:lstStyle/>
          <a:p>
            <a:r>
              <a:rPr lang="en-GB" sz="1600" b="1" dirty="0">
                <a:solidFill>
                  <a:srgbClr val="000000"/>
                </a:solidFill>
                <a:latin typeface="Frutiger LT Std"/>
              </a:rPr>
              <a:t>6. </a:t>
            </a:r>
            <a:r>
              <a:rPr lang="en-GB" sz="1600" b="1" dirty="0"/>
              <a:t>Percentage of staff who have felt pressure from their manager to come to work, despite not feeling well enough to perform their duties:</a:t>
            </a:r>
            <a:r>
              <a:rPr lang="en-GB" dirty="0"/>
              <a:t>	</a:t>
            </a:r>
          </a:p>
          <a:p>
            <a:endParaRPr lang="en-GB" sz="1600" dirty="0">
              <a:solidFill>
                <a:srgbClr val="000000"/>
              </a:solidFill>
              <a:latin typeface="Frutiger LT Std"/>
            </a:endParaRPr>
          </a:p>
        </p:txBody>
      </p:sp>
      <p:pic>
        <p:nvPicPr>
          <p:cNvPr id="25" name="Picture 24" descr="Table&#10;&#10;Description automatically generated with medium confidence">
            <a:extLst>
              <a:ext uri="{FF2B5EF4-FFF2-40B4-BE49-F238E27FC236}">
                <a16:creationId xmlns:a16="http://schemas.microsoft.com/office/drawing/2014/main" id="{87AAE7B5-7FA1-4798-BFCA-FD48BEC119F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3394" y="1509777"/>
            <a:ext cx="2798447" cy="1786243"/>
          </a:xfrm>
          <a:prstGeom prst="rect">
            <a:avLst/>
          </a:prstGeom>
        </p:spPr>
      </p:pic>
      <p:graphicFrame>
        <p:nvGraphicFramePr>
          <p:cNvPr id="26" name="Table 12">
            <a:extLst>
              <a:ext uri="{FF2B5EF4-FFF2-40B4-BE49-F238E27FC236}">
                <a16:creationId xmlns:a16="http://schemas.microsoft.com/office/drawing/2014/main" id="{8D309C99-0CB7-4571-A641-7F9A74AC1C4C}"/>
              </a:ext>
            </a:extLst>
          </p:cNvPr>
          <p:cNvGraphicFramePr>
            <a:graphicFrameLocks noGrp="1"/>
          </p:cNvGraphicFramePr>
          <p:nvPr/>
        </p:nvGraphicFramePr>
        <p:xfrm>
          <a:off x="3131840" y="1319349"/>
          <a:ext cx="5572095" cy="1935834"/>
        </p:xfrm>
        <a:graphic>
          <a:graphicData uri="http://schemas.openxmlformats.org/drawingml/2006/table">
            <a:tbl>
              <a:tblPr firstRow="1" bandRow="1">
                <a:tableStyleId>{5C22544A-7EE6-4342-B048-85BDC9FD1C3A}</a:tableStyleId>
              </a:tblPr>
              <a:tblGrid>
                <a:gridCol w="1857365">
                  <a:extLst>
                    <a:ext uri="{9D8B030D-6E8A-4147-A177-3AD203B41FA5}">
                      <a16:colId xmlns:a16="http://schemas.microsoft.com/office/drawing/2014/main" val="777002789"/>
                    </a:ext>
                  </a:extLst>
                </a:gridCol>
                <a:gridCol w="1857365">
                  <a:extLst>
                    <a:ext uri="{9D8B030D-6E8A-4147-A177-3AD203B41FA5}">
                      <a16:colId xmlns:a16="http://schemas.microsoft.com/office/drawing/2014/main" val="411363989"/>
                    </a:ext>
                  </a:extLst>
                </a:gridCol>
                <a:gridCol w="1857365">
                  <a:extLst>
                    <a:ext uri="{9D8B030D-6E8A-4147-A177-3AD203B41FA5}">
                      <a16:colId xmlns:a16="http://schemas.microsoft.com/office/drawing/2014/main" val="3038127488"/>
                    </a:ext>
                  </a:extLst>
                </a:gridCol>
              </a:tblGrid>
              <a:tr h="276919">
                <a:tc>
                  <a:txBody>
                    <a:bodyPr/>
                    <a:lstStyle/>
                    <a:p>
                      <a:pPr algn="ctr"/>
                      <a:r>
                        <a:rPr lang="en-GB" sz="1200" b="1" dirty="0">
                          <a:latin typeface="Arial" panose="020B0604020202020204" pitchFamily="34" charset="0"/>
                          <a:cs typeface="Arial" panose="020B0604020202020204" pitchFamily="34" charset="0"/>
                        </a:rPr>
                        <a:t>2020</a:t>
                      </a:r>
                    </a:p>
                  </a:txBody>
                  <a:tcPr/>
                </a:tc>
                <a:tc>
                  <a:txBody>
                    <a:bodyPr/>
                    <a:lstStyle/>
                    <a:p>
                      <a:pPr algn="ctr"/>
                      <a:r>
                        <a:rPr lang="en-GB" sz="1200" b="1" dirty="0">
                          <a:latin typeface="Arial" panose="020B0604020202020204" pitchFamily="34" charset="0"/>
                          <a:cs typeface="Arial" panose="020B0604020202020204" pitchFamily="34" charset="0"/>
                        </a:rPr>
                        <a:t>2021</a:t>
                      </a:r>
                    </a:p>
                  </a:txBody>
                  <a:tcPr/>
                </a:tc>
                <a:tc>
                  <a:txBody>
                    <a:bodyPr/>
                    <a:lstStyle/>
                    <a:p>
                      <a:pPr algn="ctr"/>
                      <a:r>
                        <a:rPr lang="en-GB" sz="1200" b="1" dirty="0">
                          <a:latin typeface="Arial" panose="020B0604020202020204" pitchFamily="34" charset="0"/>
                          <a:cs typeface="Arial" panose="020B0604020202020204" pitchFamily="34" charset="0"/>
                        </a:rPr>
                        <a:t>2022</a:t>
                      </a:r>
                    </a:p>
                  </a:txBody>
                  <a:tcPr/>
                </a:tc>
                <a:extLst>
                  <a:ext uri="{0D108BD9-81ED-4DB2-BD59-A6C34878D82A}">
                    <a16:rowId xmlns:a16="http://schemas.microsoft.com/office/drawing/2014/main" val="2224518296"/>
                  </a:ext>
                </a:extLst>
              </a:tr>
              <a:tr h="276919">
                <a:tc>
                  <a:txBody>
                    <a:bodyPr/>
                    <a:lstStyle/>
                    <a:p>
                      <a:pPr algn="ctr"/>
                      <a:r>
                        <a:rPr lang="en-GB" sz="1200" b="1" dirty="0">
                          <a:solidFill>
                            <a:srgbClr val="2574B4"/>
                          </a:solidFill>
                          <a:latin typeface="Arial" panose="020B0604020202020204" pitchFamily="34" charset="0"/>
                          <a:cs typeface="Arial" panose="020B0604020202020204" pitchFamily="34" charset="0"/>
                        </a:rPr>
                        <a:t>51.2%</a:t>
                      </a:r>
                    </a:p>
                  </a:txBody>
                  <a:tcPr/>
                </a:tc>
                <a:tc>
                  <a:txBody>
                    <a:bodyPr/>
                    <a:lstStyle/>
                    <a:p>
                      <a:pPr algn="ctr"/>
                      <a:r>
                        <a:rPr lang="en-GB" sz="1200" b="1" dirty="0">
                          <a:solidFill>
                            <a:srgbClr val="2574B4"/>
                          </a:solidFill>
                          <a:highlight>
                            <a:srgbClr val="FFFF00"/>
                          </a:highlight>
                          <a:latin typeface="Arial" panose="020B0604020202020204" pitchFamily="34" charset="0"/>
                          <a:cs typeface="Arial" panose="020B0604020202020204" pitchFamily="34" charset="0"/>
                        </a:rPr>
                        <a:t>61.7%</a:t>
                      </a:r>
                    </a:p>
                  </a:txBody>
                  <a:tcPr/>
                </a:tc>
                <a:tc>
                  <a:txBody>
                    <a:bodyPr/>
                    <a:lstStyle/>
                    <a:p>
                      <a:pPr algn="ctr"/>
                      <a:r>
                        <a:rPr lang="en-GB" sz="1200" b="1" dirty="0">
                          <a:solidFill>
                            <a:srgbClr val="2574B4"/>
                          </a:solidFill>
                          <a:highlight>
                            <a:srgbClr val="FFFF00"/>
                          </a:highlight>
                          <a:latin typeface="Arial" panose="020B0604020202020204" pitchFamily="34" charset="0"/>
                          <a:cs typeface="Arial" panose="020B0604020202020204" pitchFamily="34" charset="0"/>
                        </a:rPr>
                        <a:t>53.3%</a:t>
                      </a:r>
                    </a:p>
                  </a:txBody>
                  <a:tcPr/>
                </a:tc>
                <a:extLst>
                  <a:ext uri="{0D108BD9-81ED-4DB2-BD59-A6C34878D82A}">
                    <a16:rowId xmlns:a16="http://schemas.microsoft.com/office/drawing/2014/main" val="2319930920"/>
                  </a:ext>
                </a:extLst>
              </a:tr>
              <a:tr h="276919">
                <a:tc>
                  <a:txBody>
                    <a:bodyPr/>
                    <a:lstStyle/>
                    <a:p>
                      <a:pPr algn="ctr"/>
                      <a:r>
                        <a:rPr lang="en-GB" sz="1200" b="1" dirty="0">
                          <a:solidFill>
                            <a:srgbClr val="2574B4"/>
                          </a:solidFill>
                          <a:latin typeface="Arial" panose="020B0604020202020204" pitchFamily="34" charset="0"/>
                          <a:cs typeface="Arial" panose="020B0604020202020204" pitchFamily="34" charset="0"/>
                        </a:rPr>
                        <a:t>62.2%</a:t>
                      </a:r>
                    </a:p>
                  </a:txBody>
                  <a:tcPr/>
                </a:tc>
                <a:tc>
                  <a:txBody>
                    <a:bodyPr/>
                    <a:lstStyle/>
                    <a:p>
                      <a:pPr algn="ctr"/>
                      <a:r>
                        <a:rPr lang="en-GB" sz="1200" b="1" dirty="0">
                          <a:solidFill>
                            <a:srgbClr val="2574B4"/>
                          </a:solidFill>
                          <a:highlight>
                            <a:srgbClr val="FFFF00"/>
                          </a:highlight>
                          <a:latin typeface="Arial" panose="020B0604020202020204" pitchFamily="34" charset="0"/>
                          <a:cs typeface="Arial" panose="020B0604020202020204" pitchFamily="34" charset="0"/>
                        </a:rPr>
                        <a:t>65.3%</a:t>
                      </a:r>
                    </a:p>
                  </a:txBody>
                  <a:tcPr/>
                </a:tc>
                <a:tc>
                  <a:txBody>
                    <a:bodyPr/>
                    <a:lstStyle/>
                    <a:p>
                      <a:pPr algn="ctr"/>
                      <a:r>
                        <a:rPr lang="en-GB" sz="1200" b="1" dirty="0">
                          <a:solidFill>
                            <a:srgbClr val="2574B4"/>
                          </a:solidFill>
                          <a:highlight>
                            <a:srgbClr val="FFFF00"/>
                          </a:highlight>
                          <a:latin typeface="Arial" panose="020B0604020202020204" pitchFamily="34" charset="0"/>
                          <a:cs typeface="Arial" panose="020B0604020202020204" pitchFamily="34" charset="0"/>
                        </a:rPr>
                        <a:t>64.7%</a:t>
                      </a:r>
                    </a:p>
                  </a:txBody>
                  <a:tcPr/>
                </a:tc>
                <a:extLst>
                  <a:ext uri="{0D108BD9-81ED-4DB2-BD59-A6C34878D82A}">
                    <a16:rowId xmlns:a16="http://schemas.microsoft.com/office/drawing/2014/main" val="3341922100"/>
                  </a:ext>
                </a:extLst>
              </a:tr>
              <a:tr h="276919">
                <a:tc>
                  <a:txBody>
                    <a:bodyPr/>
                    <a:lstStyle/>
                    <a:p>
                      <a:pPr algn="ctr"/>
                      <a:r>
                        <a:rPr lang="en-GB" sz="1200" b="1" dirty="0">
                          <a:solidFill>
                            <a:srgbClr val="2574B4"/>
                          </a:solidFill>
                          <a:latin typeface="Arial" panose="020B0604020202020204" pitchFamily="34" charset="0"/>
                          <a:cs typeface="Arial" panose="020B0604020202020204" pitchFamily="34" charset="0"/>
                        </a:rPr>
                        <a:t>55.5%</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56.5%</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50.0%</a:t>
                      </a:r>
                    </a:p>
                  </a:txBody>
                  <a:tcPr/>
                </a:tc>
                <a:extLst>
                  <a:ext uri="{0D108BD9-81ED-4DB2-BD59-A6C34878D82A}">
                    <a16:rowId xmlns:a16="http://schemas.microsoft.com/office/drawing/2014/main" val="2289423189"/>
                  </a:ext>
                </a:extLst>
              </a:tr>
              <a:tr h="276919">
                <a:tc>
                  <a:txBody>
                    <a:bodyPr/>
                    <a:lstStyle/>
                    <a:p>
                      <a:pPr algn="ctr"/>
                      <a:r>
                        <a:rPr lang="en-GB" sz="1200" b="1" dirty="0">
                          <a:solidFill>
                            <a:srgbClr val="2574B4"/>
                          </a:solidFill>
                          <a:latin typeface="Arial" panose="020B0604020202020204" pitchFamily="34" charset="0"/>
                          <a:cs typeface="Arial" panose="020B0604020202020204" pitchFamily="34" charset="0"/>
                        </a:rPr>
                        <a:t>61.5%</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63.0%</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57.6%</a:t>
                      </a:r>
                    </a:p>
                  </a:txBody>
                  <a:tcPr/>
                </a:tc>
                <a:extLst>
                  <a:ext uri="{0D108BD9-81ED-4DB2-BD59-A6C34878D82A}">
                    <a16:rowId xmlns:a16="http://schemas.microsoft.com/office/drawing/2014/main" val="1783793031"/>
                  </a:ext>
                </a:extLst>
              </a:tr>
              <a:tr h="158682">
                <a:tc>
                  <a:txBody>
                    <a:bodyPr/>
                    <a:lstStyle/>
                    <a:p>
                      <a:pPr algn="ctr"/>
                      <a:r>
                        <a:rPr lang="en-GB" sz="1200" b="1" dirty="0">
                          <a:solidFill>
                            <a:srgbClr val="2574B4"/>
                          </a:solidFill>
                          <a:latin typeface="Arial" panose="020B0604020202020204" pitchFamily="34" charset="0"/>
                          <a:cs typeface="Arial" panose="020B0604020202020204" pitchFamily="34" charset="0"/>
                        </a:rPr>
                        <a:t>43</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47</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60</a:t>
                      </a:r>
                    </a:p>
                  </a:txBody>
                  <a:tcPr/>
                </a:tc>
                <a:extLst>
                  <a:ext uri="{0D108BD9-81ED-4DB2-BD59-A6C34878D82A}">
                    <a16:rowId xmlns:a16="http://schemas.microsoft.com/office/drawing/2014/main" val="3128922676"/>
                  </a:ext>
                </a:extLst>
              </a:tr>
              <a:tr h="276919">
                <a:tc>
                  <a:txBody>
                    <a:bodyPr/>
                    <a:lstStyle/>
                    <a:p>
                      <a:pPr algn="ctr"/>
                      <a:r>
                        <a:rPr lang="en-GB" sz="1200" b="1" dirty="0">
                          <a:solidFill>
                            <a:srgbClr val="2574B4"/>
                          </a:solidFill>
                          <a:latin typeface="Arial" panose="020B0604020202020204" pitchFamily="34" charset="0"/>
                          <a:cs typeface="Arial" panose="020B0604020202020204" pitchFamily="34" charset="0"/>
                        </a:rPr>
                        <a:t>188</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190</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215</a:t>
                      </a:r>
                    </a:p>
                  </a:txBody>
                  <a:tcPr/>
                </a:tc>
                <a:extLst>
                  <a:ext uri="{0D108BD9-81ED-4DB2-BD59-A6C34878D82A}">
                    <a16:rowId xmlns:a16="http://schemas.microsoft.com/office/drawing/2014/main" val="4217833989"/>
                  </a:ext>
                </a:extLst>
              </a:tr>
            </a:tbl>
          </a:graphicData>
        </a:graphic>
      </p:graphicFrame>
      <p:pic>
        <p:nvPicPr>
          <p:cNvPr id="27" name="Picture 26" descr="Table&#10;&#10;Description automatically generated with medium confidence">
            <a:extLst>
              <a:ext uri="{FF2B5EF4-FFF2-40B4-BE49-F238E27FC236}">
                <a16:creationId xmlns:a16="http://schemas.microsoft.com/office/drawing/2014/main" id="{564E8E7B-A59F-49AE-97A7-07FF714FA04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2490" y="4119838"/>
            <a:ext cx="2798447" cy="1786243"/>
          </a:xfrm>
          <a:prstGeom prst="rect">
            <a:avLst/>
          </a:prstGeom>
        </p:spPr>
      </p:pic>
      <p:graphicFrame>
        <p:nvGraphicFramePr>
          <p:cNvPr id="28" name="Table 12">
            <a:extLst>
              <a:ext uri="{FF2B5EF4-FFF2-40B4-BE49-F238E27FC236}">
                <a16:creationId xmlns:a16="http://schemas.microsoft.com/office/drawing/2014/main" id="{4A92E4AD-E2CE-449F-B45D-8D9C097E1466}"/>
              </a:ext>
            </a:extLst>
          </p:cNvPr>
          <p:cNvGraphicFramePr>
            <a:graphicFrameLocks noGrp="1"/>
          </p:cNvGraphicFramePr>
          <p:nvPr/>
        </p:nvGraphicFramePr>
        <p:xfrm>
          <a:off x="3160936" y="3888661"/>
          <a:ext cx="5572095" cy="1935834"/>
        </p:xfrm>
        <a:graphic>
          <a:graphicData uri="http://schemas.openxmlformats.org/drawingml/2006/table">
            <a:tbl>
              <a:tblPr firstRow="1" bandRow="1">
                <a:tableStyleId>{5C22544A-7EE6-4342-B048-85BDC9FD1C3A}</a:tableStyleId>
              </a:tblPr>
              <a:tblGrid>
                <a:gridCol w="1857365">
                  <a:extLst>
                    <a:ext uri="{9D8B030D-6E8A-4147-A177-3AD203B41FA5}">
                      <a16:colId xmlns:a16="http://schemas.microsoft.com/office/drawing/2014/main" val="777002789"/>
                    </a:ext>
                  </a:extLst>
                </a:gridCol>
                <a:gridCol w="1857365">
                  <a:extLst>
                    <a:ext uri="{9D8B030D-6E8A-4147-A177-3AD203B41FA5}">
                      <a16:colId xmlns:a16="http://schemas.microsoft.com/office/drawing/2014/main" val="411363989"/>
                    </a:ext>
                  </a:extLst>
                </a:gridCol>
                <a:gridCol w="1857365">
                  <a:extLst>
                    <a:ext uri="{9D8B030D-6E8A-4147-A177-3AD203B41FA5}">
                      <a16:colId xmlns:a16="http://schemas.microsoft.com/office/drawing/2014/main" val="3038127488"/>
                    </a:ext>
                  </a:extLst>
                </a:gridCol>
              </a:tblGrid>
              <a:tr h="276919">
                <a:tc>
                  <a:txBody>
                    <a:bodyPr/>
                    <a:lstStyle/>
                    <a:p>
                      <a:pPr algn="ctr"/>
                      <a:r>
                        <a:rPr lang="en-GB" sz="1200" b="1" dirty="0">
                          <a:latin typeface="Arial" panose="020B0604020202020204" pitchFamily="34" charset="0"/>
                          <a:cs typeface="Arial" panose="020B0604020202020204" pitchFamily="34" charset="0"/>
                        </a:rPr>
                        <a:t>2020</a:t>
                      </a:r>
                    </a:p>
                  </a:txBody>
                  <a:tcPr/>
                </a:tc>
                <a:tc>
                  <a:txBody>
                    <a:bodyPr/>
                    <a:lstStyle/>
                    <a:p>
                      <a:pPr algn="ctr"/>
                      <a:r>
                        <a:rPr lang="en-GB" sz="1200" b="1" dirty="0">
                          <a:latin typeface="Arial" panose="020B0604020202020204" pitchFamily="34" charset="0"/>
                          <a:cs typeface="Arial" panose="020B0604020202020204" pitchFamily="34" charset="0"/>
                        </a:rPr>
                        <a:t>2021</a:t>
                      </a:r>
                    </a:p>
                  </a:txBody>
                  <a:tcPr/>
                </a:tc>
                <a:tc>
                  <a:txBody>
                    <a:bodyPr/>
                    <a:lstStyle/>
                    <a:p>
                      <a:pPr algn="ctr"/>
                      <a:r>
                        <a:rPr lang="en-GB" sz="1200" b="1" dirty="0">
                          <a:latin typeface="Arial" panose="020B0604020202020204" pitchFamily="34" charset="0"/>
                          <a:cs typeface="Arial" panose="020B0604020202020204" pitchFamily="34" charset="0"/>
                        </a:rPr>
                        <a:t>2022</a:t>
                      </a:r>
                    </a:p>
                  </a:txBody>
                  <a:tcPr/>
                </a:tc>
                <a:extLst>
                  <a:ext uri="{0D108BD9-81ED-4DB2-BD59-A6C34878D82A}">
                    <a16:rowId xmlns:a16="http://schemas.microsoft.com/office/drawing/2014/main" val="2224518296"/>
                  </a:ext>
                </a:extLst>
              </a:tr>
              <a:tr h="276919">
                <a:tc>
                  <a:txBody>
                    <a:bodyPr/>
                    <a:lstStyle/>
                    <a:p>
                      <a:pPr algn="ctr"/>
                      <a:r>
                        <a:rPr lang="en-GB" sz="1200" b="1" dirty="0">
                          <a:solidFill>
                            <a:srgbClr val="2574B4"/>
                          </a:solidFill>
                          <a:latin typeface="Arial" panose="020B0604020202020204" pitchFamily="34" charset="0"/>
                          <a:cs typeface="Arial" panose="020B0604020202020204" pitchFamily="34" charset="0"/>
                        </a:rPr>
                        <a:t>29.2%</a:t>
                      </a:r>
                    </a:p>
                  </a:txBody>
                  <a:tcPr/>
                </a:tc>
                <a:tc>
                  <a:txBody>
                    <a:bodyPr/>
                    <a:lstStyle/>
                    <a:p>
                      <a:pPr algn="ctr"/>
                      <a:r>
                        <a:rPr lang="en-GB" sz="1200" b="1" dirty="0">
                          <a:solidFill>
                            <a:srgbClr val="2574B4"/>
                          </a:solidFill>
                          <a:highlight>
                            <a:srgbClr val="FFFF00"/>
                          </a:highlight>
                          <a:latin typeface="Arial" panose="020B0604020202020204" pitchFamily="34" charset="0"/>
                          <a:cs typeface="Arial" panose="020B0604020202020204" pitchFamily="34" charset="0"/>
                        </a:rPr>
                        <a:t>25.0%</a:t>
                      </a:r>
                    </a:p>
                  </a:txBody>
                  <a:tcPr/>
                </a:tc>
                <a:tc>
                  <a:txBody>
                    <a:bodyPr/>
                    <a:lstStyle/>
                    <a:p>
                      <a:pPr algn="ctr"/>
                      <a:r>
                        <a:rPr lang="en-GB" sz="1200" b="1" dirty="0">
                          <a:solidFill>
                            <a:srgbClr val="2574B4"/>
                          </a:solidFill>
                          <a:highlight>
                            <a:srgbClr val="FFFF00"/>
                          </a:highlight>
                          <a:latin typeface="Arial" panose="020B0604020202020204" pitchFamily="34" charset="0"/>
                          <a:cs typeface="Arial" panose="020B0604020202020204" pitchFamily="34" charset="0"/>
                        </a:rPr>
                        <a:t>18.9%</a:t>
                      </a:r>
                    </a:p>
                  </a:txBody>
                  <a:tcPr/>
                </a:tc>
                <a:extLst>
                  <a:ext uri="{0D108BD9-81ED-4DB2-BD59-A6C34878D82A}">
                    <a16:rowId xmlns:a16="http://schemas.microsoft.com/office/drawing/2014/main" val="2319930920"/>
                  </a:ext>
                </a:extLst>
              </a:tr>
              <a:tr h="276919">
                <a:tc>
                  <a:txBody>
                    <a:bodyPr/>
                    <a:lstStyle/>
                    <a:p>
                      <a:pPr algn="ctr"/>
                      <a:r>
                        <a:rPr lang="en-GB" sz="1200" b="1" dirty="0">
                          <a:solidFill>
                            <a:srgbClr val="2574B4"/>
                          </a:solidFill>
                          <a:latin typeface="Arial" panose="020B0604020202020204" pitchFamily="34" charset="0"/>
                          <a:cs typeface="Arial" panose="020B0604020202020204" pitchFamily="34" charset="0"/>
                        </a:rPr>
                        <a:t>11.9%</a:t>
                      </a:r>
                    </a:p>
                  </a:txBody>
                  <a:tcPr/>
                </a:tc>
                <a:tc>
                  <a:txBody>
                    <a:bodyPr/>
                    <a:lstStyle/>
                    <a:p>
                      <a:pPr algn="ctr"/>
                      <a:r>
                        <a:rPr lang="en-GB" sz="1200" b="1" dirty="0">
                          <a:solidFill>
                            <a:srgbClr val="2574B4"/>
                          </a:solidFill>
                          <a:highlight>
                            <a:srgbClr val="FFFF00"/>
                          </a:highlight>
                          <a:latin typeface="Arial" panose="020B0604020202020204" pitchFamily="34" charset="0"/>
                          <a:cs typeface="Arial" panose="020B0604020202020204" pitchFamily="34" charset="0"/>
                        </a:rPr>
                        <a:t>5.6%</a:t>
                      </a:r>
                    </a:p>
                  </a:txBody>
                  <a:tcPr/>
                </a:tc>
                <a:tc>
                  <a:txBody>
                    <a:bodyPr/>
                    <a:lstStyle/>
                    <a:p>
                      <a:pPr algn="ctr"/>
                      <a:r>
                        <a:rPr lang="en-GB" sz="1200" b="1" dirty="0">
                          <a:solidFill>
                            <a:srgbClr val="2574B4"/>
                          </a:solidFill>
                          <a:highlight>
                            <a:srgbClr val="FFFF00"/>
                          </a:highlight>
                          <a:latin typeface="Arial" panose="020B0604020202020204" pitchFamily="34" charset="0"/>
                          <a:cs typeface="Arial" panose="020B0604020202020204" pitchFamily="34" charset="0"/>
                        </a:rPr>
                        <a:t>11.0%</a:t>
                      </a:r>
                    </a:p>
                  </a:txBody>
                  <a:tcPr/>
                </a:tc>
                <a:extLst>
                  <a:ext uri="{0D108BD9-81ED-4DB2-BD59-A6C34878D82A}">
                    <a16:rowId xmlns:a16="http://schemas.microsoft.com/office/drawing/2014/main" val="3341922100"/>
                  </a:ext>
                </a:extLst>
              </a:tr>
              <a:tr h="276919">
                <a:tc>
                  <a:txBody>
                    <a:bodyPr/>
                    <a:lstStyle/>
                    <a:p>
                      <a:pPr algn="ctr"/>
                      <a:r>
                        <a:rPr lang="en-GB" sz="1200" b="1" dirty="0">
                          <a:solidFill>
                            <a:srgbClr val="2574B4"/>
                          </a:solidFill>
                          <a:latin typeface="Arial" panose="020B0604020202020204" pitchFamily="34" charset="0"/>
                          <a:cs typeface="Arial" panose="020B0604020202020204" pitchFamily="34" charset="0"/>
                        </a:rPr>
                        <a:t>19.8%</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15.0%</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15.6%</a:t>
                      </a:r>
                    </a:p>
                  </a:txBody>
                  <a:tcPr/>
                </a:tc>
                <a:extLst>
                  <a:ext uri="{0D108BD9-81ED-4DB2-BD59-A6C34878D82A}">
                    <a16:rowId xmlns:a16="http://schemas.microsoft.com/office/drawing/2014/main" val="2289423189"/>
                  </a:ext>
                </a:extLst>
              </a:tr>
              <a:tr h="276919">
                <a:tc>
                  <a:txBody>
                    <a:bodyPr/>
                    <a:lstStyle/>
                    <a:p>
                      <a:pPr algn="ctr"/>
                      <a:r>
                        <a:rPr lang="en-GB" sz="1200" b="1" dirty="0">
                          <a:solidFill>
                            <a:srgbClr val="2574B4"/>
                          </a:solidFill>
                          <a:latin typeface="Arial" panose="020B0604020202020204" pitchFamily="34" charset="0"/>
                          <a:cs typeface="Arial" panose="020B0604020202020204" pitchFamily="34" charset="0"/>
                        </a:rPr>
                        <a:t>12.7%</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11.2%</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11.0%</a:t>
                      </a:r>
                    </a:p>
                  </a:txBody>
                  <a:tcPr/>
                </a:tc>
                <a:extLst>
                  <a:ext uri="{0D108BD9-81ED-4DB2-BD59-A6C34878D82A}">
                    <a16:rowId xmlns:a16="http://schemas.microsoft.com/office/drawing/2014/main" val="1783793031"/>
                  </a:ext>
                </a:extLst>
              </a:tr>
              <a:tr h="158682">
                <a:tc>
                  <a:txBody>
                    <a:bodyPr/>
                    <a:lstStyle/>
                    <a:p>
                      <a:pPr algn="ctr"/>
                      <a:r>
                        <a:rPr lang="en-GB" sz="1200" b="1" dirty="0">
                          <a:solidFill>
                            <a:srgbClr val="2574B4"/>
                          </a:solidFill>
                          <a:latin typeface="Arial" panose="020B0604020202020204" pitchFamily="34" charset="0"/>
                          <a:cs typeface="Arial" panose="020B0604020202020204" pitchFamily="34" charset="0"/>
                        </a:rPr>
                        <a:t>24</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28</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37</a:t>
                      </a:r>
                    </a:p>
                  </a:txBody>
                  <a:tcPr/>
                </a:tc>
                <a:extLst>
                  <a:ext uri="{0D108BD9-81ED-4DB2-BD59-A6C34878D82A}">
                    <a16:rowId xmlns:a16="http://schemas.microsoft.com/office/drawing/2014/main" val="3128922676"/>
                  </a:ext>
                </a:extLst>
              </a:tr>
              <a:tr h="276919">
                <a:tc>
                  <a:txBody>
                    <a:bodyPr/>
                    <a:lstStyle/>
                    <a:p>
                      <a:pPr algn="ctr"/>
                      <a:r>
                        <a:rPr lang="en-GB" sz="1200" b="1" dirty="0">
                          <a:solidFill>
                            <a:srgbClr val="2574B4"/>
                          </a:solidFill>
                          <a:latin typeface="Arial" panose="020B0604020202020204" pitchFamily="34" charset="0"/>
                          <a:cs typeface="Arial" panose="020B0604020202020204" pitchFamily="34" charset="0"/>
                        </a:rPr>
                        <a:t>59</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54</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82</a:t>
                      </a:r>
                    </a:p>
                  </a:txBody>
                  <a:tcPr/>
                </a:tc>
                <a:extLst>
                  <a:ext uri="{0D108BD9-81ED-4DB2-BD59-A6C34878D82A}">
                    <a16:rowId xmlns:a16="http://schemas.microsoft.com/office/drawing/2014/main" val="4217833989"/>
                  </a:ext>
                </a:extLst>
              </a:tr>
            </a:tbl>
          </a:graphicData>
        </a:graphic>
      </p:graphicFrame>
    </p:spTree>
    <p:extLst>
      <p:ext uri="{BB962C8B-B14F-4D97-AF65-F5344CB8AC3E}">
        <p14:creationId xmlns:p14="http://schemas.microsoft.com/office/powerpoint/2010/main" val="2057631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Picture 29" descr="Table&#10;&#10;Description automatically generated with medium confidence">
            <a:extLst>
              <a:ext uri="{FF2B5EF4-FFF2-40B4-BE49-F238E27FC236}">
                <a16:creationId xmlns:a16="http://schemas.microsoft.com/office/drawing/2014/main" id="{B0FE215B-5104-4D1A-B9BD-E8C3764AB239}"/>
              </a:ext>
            </a:extLst>
          </p:cNvPr>
          <p:cNvPicPr>
            <a:picLocks noChangeAspect="1"/>
          </p:cNvPicPr>
          <p:nvPr/>
        </p:nvPicPr>
        <p:blipFill rotWithShape="1">
          <a:blip r:embed="rId3">
            <a:extLst>
              <a:ext uri="{28A0092B-C50C-407E-A947-70E740481C1C}">
                <a14:useLocalDpi xmlns:a14="http://schemas.microsoft.com/office/drawing/2010/main" val="0"/>
              </a:ext>
            </a:extLst>
          </a:blip>
          <a:srcRect l="88" t="35020" r="-88" b="50448"/>
          <a:stretch/>
        </p:blipFill>
        <p:spPr>
          <a:xfrm>
            <a:off x="189377" y="5032319"/>
            <a:ext cx="2798447" cy="259576"/>
          </a:xfrm>
          <a:prstGeom prst="rect">
            <a:avLst/>
          </a:prstGeom>
        </p:spPr>
      </p:pic>
      <p:sp>
        <p:nvSpPr>
          <p:cNvPr id="90" name="Rectangle 89">
            <a:extLst>
              <a:ext uri="{FF2B5EF4-FFF2-40B4-BE49-F238E27FC236}">
                <a16:creationId xmlns:a16="http://schemas.microsoft.com/office/drawing/2014/main" id="{B22EBFD7-1091-44AF-8776-01AC0F582B5F}"/>
              </a:ext>
            </a:extLst>
          </p:cNvPr>
          <p:cNvSpPr/>
          <p:nvPr/>
        </p:nvSpPr>
        <p:spPr>
          <a:xfrm>
            <a:off x="6983603" y="62031"/>
            <a:ext cx="2141529" cy="10627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91" name="Rectangle 90">
            <a:extLst>
              <a:ext uri="{FF2B5EF4-FFF2-40B4-BE49-F238E27FC236}">
                <a16:creationId xmlns:a16="http://schemas.microsoft.com/office/drawing/2014/main" id="{08A16466-817B-417D-8887-EC46B229E4A4}"/>
              </a:ext>
            </a:extLst>
          </p:cNvPr>
          <p:cNvSpPr/>
          <p:nvPr/>
        </p:nvSpPr>
        <p:spPr>
          <a:xfrm>
            <a:off x="0" y="0"/>
            <a:ext cx="9144000" cy="841698"/>
          </a:xfrm>
          <a:prstGeom prst="rect">
            <a:avLst/>
          </a:prstGeom>
          <a:solidFill>
            <a:srgbClr val="007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56E90816-21B6-40CC-A977-28DA6B025A72}"/>
              </a:ext>
            </a:extLst>
          </p:cNvPr>
          <p:cNvSpPr txBox="1"/>
          <p:nvPr/>
        </p:nvSpPr>
        <p:spPr>
          <a:xfrm>
            <a:off x="72042" y="173708"/>
            <a:ext cx="8999915" cy="523220"/>
          </a:xfrm>
          <a:prstGeom prst="rect">
            <a:avLst/>
          </a:prstGeom>
          <a:noFill/>
        </p:spPr>
        <p:txBody>
          <a:bodyPr wrap="square" rtlCol="0">
            <a:spAutoFit/>
          </a:bodyPr>
          <a:lstStyle/>
          <a:p>
            <a:pPr algn="ctr"/>
            <a:r>
              <a:rPr lang="en-GB" sz="2800" b="1" dirty="0">
                <a:solidFill>
                  <a:schemeClr val="bg1"/>
                </a:solidFill>
                <a:latin typeface="Arial" panose="020B0604020202020204" pitchFamily="34" charset="0"/>
                <a:cs typeface="Arial" panose="020B0604020202020204" pitchFamily="34" charset="0"/>
              </a:rPr>
              <a:t>Workforce Disability Equality Standard</a:t>
            </a:r>
            <a:endParaRPr lang="en-GB" sz="2800" dirty="0">
              <a:solidFill>
                <a:schemeClr val="bg1"/>
              </a:solidFill>
              <a:latin typeface="Frutiger" panose="020B0500000000000000" pitchFamily="34" charset="0"/>
            </a:endParaRPr>
          </a:p>
        </p:txBody>
      </p:sp>
      <p:sp>
        <p:nvSpPr>
          <p:cNvPr id="5" name="Rectangle 4">
            <a:extLst>
              <a:ext uri="{FF2B5EF4-FFF2-40B4-BE49-F238E27FC236}">
                <a16:creationId xmlns:a16="http://schemas.microsoft.com/office/drawing/2014/main" id="{2E2A4581-0FFD-403F-9380-73A7855E058C}"/>
              </a:ext>
            </a:extLst>
          </p:cNvPr>
          <p:cNvSpPr/>
          <p:nvPr/>
        </p:nvSpPr>
        <p:spPr>
          <a:xfrm>
            <a:off x="111276" y="1050094"/>
            <a:ext cx="8892446" cy="338554"/>
          </a:xfrm>
          <a:prstGeom prst="rect">
            <a:avLst/>
          </a:prstGeom>
        </p:spPr>
        <p:txBody>
          <a:bodyPr wrap="square">
            <a:spAutoFit/>
          </a:bodyPr>
          <a:lstStyle/>
          <a:p>
            <a:r>
              <a:rPr lang="en-GB" sz="1600" b="1" dirty="0">
                <a:solidFill>
                  <a:srgbClr val="000000"/>
                </a:solidFill>
                <a:latin typeface="Frutiger LT Std"/>
              </a:rPr>
              <a:t>7. </a:t>
            </a:r>
            <a:r>
              <a:rPr lang="en-GB" sz="1600" b="1" dirty="0"/>
              <a:t>Percentage of staff satisfied with the extent to which their organisation values their work:</a:t>
            </a:r>
            <a:endParaRPr lang="en-GB" sz="1600" dirty="0"/>
          </a:p>
        </p:txBody>
      </p:sp>
      <p:sp>
        <p:nvSpPr>
          <p:cNvPr id="11" name="Rectangle 10">
            <a:extLst>
              <a:ext uri="{FF2B5EF4-FFF2-40B4-BE49-F238E27FC236}">
                <a16:creationId xmlns:a16="http://schemas.microsoft.com/office/drawing/2014/main" id="{C71FB0F6-BE37-4825-B84E-778FB47C8B3B}"/>
              </a:ext>
            </a:extLst>
          </p:cNvPr>
          <p:cNvSpPr/>
          <p:nvPr/>
        </p:nvSpPr>
        <p:spPr>
          <a:xfrm>
            <a:off x="111276" y="3754817"/>
            <a:ext cx="8884826" cy="892552"/>
          </a:xfrm>
          <a:prstGeom prst="rect">
            <a:avLst/>
          </a:prstGeom>
        </p:spPr>
        <p:txBody>
          <a:bodyPr wrap="square">
            <a:spAutoFit/>
          </a:bodyPr>
          <a:lstStyle/>
          <a:p>
            <a:r>
              <a:rPr lang="en-GB" sz="1600" b="1" dirty="0">
                <a:solidFill>
                  <a:srgbClr val="000000"/>
                </a:solidFill>
                <a:latin typeface="Frutiger LT Std"/>
              </a:rPr>
              <a:t>8. </a:t>
            </a:r>
            <a:r>
              <a:rPr lang="en-GB" sz="1600" b="1" dirty="0"/>
              <a:t>Percentage of staff with a long-lasting health condition or illness saying their employer has made an adequate adjustment(s) to enable them to carry out their work:</a:t>
            </a:r>
            <a:r>
              <a:rPr lang="en-GB" dirty="0"/>
              <a:t>	</a:t>
            </a:r>
          </a:p>
          <a:p>
            <a:r>
              <a:rPr lang="en-GB" sz="1600" b="1" dirty="0">
                <a:solidFill>
                  <a:srgbClr val="000000"/>
                </a:solidFill>
                <a:latin typeface="Frutiger LT Std"/>
              </a:rPr>
              <a:t> </a:t>
            </a:r>
            <a:endParaRPr lang="en-GB" sz="1600" dirty="0">
              <a:solidFill>
                <a:srgbClr val="000000"/>
              </a:solidFill>
              <a:latin typeface="Frutiger LT Std"/>
            </a:endParaRPr>
          </a:p>
        </p:txBody>
      </p:sp>
      <p:pic>
        <p:nvPicPr>
          <p:cNvPr id="26" name="Picture 25" descr="Table&#10;&#10;Description automatically generated with medium confidence">
            <a:extLst>
              <a:ext uri="{FF2B5EF4-FFF2-40B4-BE49-F238E27FC236}">
                <a16:creationId xmlns:a16="http://schemas.microsoft.com/office/drawing/2014/main" id="{D7D477FC-73C2-4315-9C47-D4ACEA8FB4E9}"/>
              </a:ext>
            </a:extLst>
          </p:cNvPr>
          <p:cNvPicPr>
            <a:picLocks noChangeAspect="1"/>
          </p:cNvPicPr>
          <p:nvPr/>
        </p:nvPicPr>
        <p:blipFill rotWithShape="1">
          <a:blip r:embed="rId3">
            <a:extLst>
              <a:ext uri="{28A0092B-C50C-407E-A947-70E740481C1C}">
                <a14:useLocalDpi xmlns:a14="http://schemas.microsoft.com/office/drawing/2010/main" val="0"/>
              </a:ext>
            </a:extLst>
          </a:blip>
          <a:srcRect b="80631"/>
          <a:stretch/>
        </p:blipFill>
        <p:spPr>
          <a:xfrm>
            <a:off x="186358" y="4686356"/>
            <a:ext cx="2798447" cy="345964"/>
          </a:xfrm>
          <a:prstGeom prst="rect">
            <a:avLst/>
          </a:prstGeom>
        </p:spPr>
      </p:pic>
      <p:graphicFrame>
        <p:nvGraphicFramePr>
          <p:cNvPr id="27" name="Table 12">
            <a:extLst>
              <a:ext uri="{FF2B5EF4-FFF2-40B4-BE49-F238E27FC236}">
                <a16:creationId xmlns:a16="http://schemas.microsoft.com/office/drawing/2014/main" id="{F17604C7-0177-4517-90E5-7B73D3B6E544}"/>
              </a:ext>
            </a:extLst>
          </p:cNvPr>
          <p:cNvGraphicFramePr>
            <a:graphicFrameLocks noGrp="1"/>
          </p:cNvGraphicFramePr>
          <p:nvPr/>
        </p:nvGraphicFramePr>
        <p:xfrm>
          <a:off x="2984804" y="4455178"/>
          <a:ext cx="5572095" cy="1107676"/>
        </p:xfrm>
        <a:graphic>
          <a:graphicData uri="http://schemas.openxmlformats.org/drawingml/2006/table">
            <a:tbl>
              <a:tblPr firstRow="1" bandRow="1">
                <a:tableStyleId>{5C22544A-7EE6-4342-B048-85BDC9FD1C3A}</a:tableStyleId>
              </a:tblPr>
              <a:tblGrid>
                <a:gridCol w="5572095">
                  <a:extLst>
                    <a:ext uri="{9D8B030D-6E8A-4147-A177-3AD203B41FA5}">
                      <a16:colId xmlns:a16="http://schemas.microsoft.com/office/drawing/2014/main" val="3038127488"/>
                    </a:ext>
                  </a:extLst>
                </a:gridCol>
              </a:tblGrid>
              <a:tr h="276919">
                <a:tc>
                  <a:txBody>
                    <a:bodyPr/>
                    <a:lstStyle/>
                    <a:p>
                      <a:pPr algn="ctr"/>
                      <a:r>
                        <a:rPr lang="en-GB" sz="1200" b="1" dirty="0">
                          <a:latin typeface="Arial" panose="020B0604020202020204" pitchFamily="34" charset="0"/>
                          <a:cs typeface="Arial" panose="020B0604020202020204" pitchFamily="34" charset="0"/>
                        </a:rPr>
                        <a:t>2022</a:t>
                      </a:r>
                    </a:p>
                  </a:txBody>
                  <a:tcPr/>
                </a:tc>
                <a:extLst>
                  <a:ext uri="{0D108BD9-81ED-4DB2-BD59-A6C34878D82A}">
                    <a16:rowId xmlns:a16="http://schemas.microsoft.com/office/drawing/2014/main" val="2224518296"/>
                  </a:ext>
                </a:extLst>
              </a:tr>
              <a:tr h="276919">
                <a:tc>
                  <a:txBody>
                    <a:bodyPr/>
                    <a:lstStyle/>
                    <a:p>
                      <a:pPr algn="ctr"/>
                      <a:r>
                        <a:rPr lang="en-GB" sz="1200" b="1" dirty="0">
                          <a:solidFill>
                            <a:srgbClr val="2574B4"/>
                          </a:solidFill>
                          <a:highlight>
                            <a:srgbClr val="FFFF00"/>
                          </a:highlight>
                          <a:latin typeface="Arial" panose="020B0604020202020204" pitchFamily="34" charset="0"/>
                          <a:cs typeface="Arial" panose="020B0604020202020204" pitchFamily="34" charset="0"/>
                        </a:rPr>
                        <a:t>92.3%</a:t>
                      </a:r>
                    </a:p>
                  </a:txBody>
                  <a:tcPr/>
                </a:tc>
                <a:extLst>
                  <a:ext uri="{0D108BD9-81ED-4DB2-BD59-A6C34878D82A}">
                    <a16:rowId xmlns:a16="http://schemas.microsoft.com/office/drawing/2014/main" val="2319930920"/>
                  </a:ext>
                </a:extLst>
              </a:tr>
              <a:tr h="276919">
                <a:tc>
                  <a:txBody>
                    <a:bodyPr/>
                    <a:lstStyle/>
                    <a:p>
                      <a:pPr algn="ctr"/>
                      <a:r>
                        <a:rPr lang="en-GB" sz="1200" b="1" dirty="0">
                          <a:solidFill>
                            <a:srgbClr val="2574B4"/>
                          </a:solidFill>
                          <a:highlight>
                            <a:srgbClr val="FFFF00"/>
                          </a:highlight>
                          <a:latin typeface="Arial" panose="020B0604020202020204" pitchFamily="34" charset="0"/>
                          <a:cs typeface="Arial" panose="020B0604020202020204" pitchFamily="34" charset="0"/>
                        </a:rPr>
                        <a:t>80.4%</a:t>
                      </a:r>
                    </a:p>
                  </a:txBody>
                  <a:tcPr/>
                </a:tc>
                <a:extLst>
                  <a:ext uri="{0D108BD9-81ED-4DB2-BD59-A6C34878D82A}">
                    <a16:rowId xmlns:a16="http://schemas.microsoft.com/office/drawing/2014/main" val="3341922100"/>
                  </a:ext>
                </a:extLst>
              </a:tr>
              <a:tr h="276919">
                <a:tc>
                  <a:txBody>
                    <a:bodyPr/>
                    <a:lstStyle/>
                    <a:p>
                      <a:pPr algn="ctr"/>
                      <a:r>
                        <a:rPr lang="en-GB" sz="1200" b="1" dirty="0">
                          <a:solidFill>
                            <a:srgbClr val="2574B4"/>
                          </a:solidFill>
                          <a:latin typeface="Arial" panose="020B0604020202020204" pitchFamily="34" charset="0"/>
                          <a:cs typeface="Arial" panose="020B0604020202020204" pitchFamily="34" charset="0"/>
                        </a:rPr>
                        <a:t>26</a:t>
                      </a:r>
                    </a:p>
                  </a:txBody>
                  <a:tcPr/>
                </a:tc>
                <a:extLst>
                  <a:ext uri="{0D108BD9-81ED-4DB2-BD59-A6C34878D82A}">
                    <a16:rowId xmlns:a16="http://schemas.microsoft.com/office/drawing/2014/main" val="2289423189"/>
                  </a:ext>
                </a:extLst>
              </a:tr>
            </a:tbl>
          </a:graphicData>
        </a:graphic>
      </p:graphicFrame>
      <p:pic>
        <p:nvPicPr>
          <p:cNvPr id="28" name="Picture 27" descr="Table&#10;&#10;Description automatically generated with medium confidence">
            <a:extLst>
              <a:ext uri="{FF2B5EF4-FFF2-40B4-BE49-F238E27FC236}">
                <a16:creationId xmlns:a16="http://schemas.microsoft.com/office/drawing/2014/main" id="{46ECF257-9D8F-4255-AC71-EEA597054B3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6358" y="1689872"/>
            <a:ext cx="2798447" cy="1735064"/>
          </a:xfrm>
          <a:prstGeom prst="rect">
            <a:avLst/>
          </a:prstGeom>
        </p:spPr>
      </p:pic>
      <p:graphicFrame>
        <p:nvGraphicFramePr>
          <p:cNvPr id="29" name="Table 12">
            <a:extLst>
              <a:ext uri="{FF2B5EF4-FFF2-40B4-BE49-F238E27FC236}">
                <a16:creationId xmlns:a16="http://schemas.microsoft.com/office/drawing/2014/main" id="{E7EB74C5-A5F7-4E48-B1BE-E644502F46D7}"/>
              </a:ext>
            </a:extLst>
          </p:cNvPr>
          <p:cNvGraphicFramePr>
            <a:graphicFrameLocks noGrp="1"/>
          </p:cNvGraphicFramePr>
          <p:nvPr/>
        </p:nvGraphicFramePr>
        <p:xfrm>
          <a:off x="2984804" y="1458694"/>
          <a:ext cx="5572095" cy="1935834"/>
        </p:xfrm>
        <a:graphic>
          <a:graphicData uri="http://schemas.openxmlformats.org/drawingml/2006/table">
            <a:tbl>
              <a:tblPr firstRow="1" bandRow="1">
                <a:tableStyleId>{5C22544A-7EE6-4342-B048-85BDC9FD1C3A}</a:tableStyleId>
              </a:tblPr>
              <a:tblGrid>
                <a:gridCol w="1857365">
                  <a:extLst>
                    <a:ext uri="{9D8B030D-6E8A-4147-A177-3AD203B41FA5}">
                      <a16:colId xmlns:a16="http://schemas.microsoft.com/office/drawing/2014/main" val="777002789"/>
                    </a:ext>
                  </a:extLst>
                </a:gridCol>
                <a:gridCol w="1857365">
                  <a:extLst>
                    <a:ext uri="{9D8B030D-6E8A-4147-A177-3AD203B41FA5}">
                      <a16:colId xmlns:a16="http://schemas.microsoft.com/office/drawing/2014/main" val="411363989"/>
                    </a:ext>
                  </a:extLst>
                </a:gridCol>
                <a:gridCol w="1857365">
                  <a:extLst>
                    <a:ext uri="{9D8B030D-6E8A-4147-A177-3AD203B41FA5}">
                      <a16:colId xmlns:a16="http://schemas.microsoft.com/office/drawing/2014/main" val="3038127488"/>
                    </a:ext>
                  </a:extLst>
                </a:gridCol>
              </a:tblGrid>
              <a:tr h="276919">
                <a:tc>
                  <a:txBody>
                    <a:bodyPr/>
                    <a:lstStyle/>
                    <a:p>
                      <a:pPr algn="ctr"/>
                      <a:r>
                        <a:rPr lang="en-GB" sz="1200" b="1" dirty="0">
                          <a:latin typeface="Arial" panose="020B0604020202020204" pitchFamily="34" charset="0"/>
                          <a:cs typeface="Arial" panose="020B0604020202020204" pitchFamily="34" charset="0"/>
                        </a:rPr>
                        <a:t>2020</a:t>
                      </a:r>
                    </a:p>
                  </a:txBody>
                  <a:tcPr/>
                </a:tc>
                <a:tc>
                  <a:txBody>
                    <a:bodyPr/>
                    <a:lstStyle/>
                    <a:p>
                      <a:pPr algn="ctr"/>
                      <a:r>
                        <a:rPr lang="en-GB" sz="1200" b="1" dirty="0">
                          <a:latin typeface="Arial" panose="020B0604020202020204" pitchFamily="34" charset="0"/>
                          <a:cs typeface="Arial" panose="020B0604020202020204" pitchFamily="34" charset="0"/>
                        </a:rPr>
                        <a:t>2021</a:t>
                      </a:r>
                    </a:p>
                  </a:txBody>
                  <a:tcPr/>
                </a:tc>
                <a:tc>
                  <a:txBody>
                    <a:bodyPr/>
                    <a:lstStyle/>
                    <a:p>
                      <a:pPr algn="ctr"/>
                      <a:r>
                        <a:rPr lang="en-GB" sz="1200" b="1" dirty="0">
                          <a:latin typeface="Arial" panose="020B0604020202020204" pitchFamily="34" charset="0"/>
                          <a:cs typeface="Arial" panose="020B0604020202020204" pitchFamily="34" charset="0"/>
                        </a:rPr>
                        <a:t>2022</a:t>
                      </a:r>
                    </a:p>
                  </a:txBody>
                  <a:tcPr/>
                </a:tc>
                <a:extLst>
                  <a:ext uri="{0D108BD9-81ED-4DB2-BD59-A6C34878D82A}">
                    <a16:rowId xmlns:a16="http://schemas.microsoft.com/office/drawing/2014/main" val="2224518296"/>
                  </a:ext>
                </a:extLst>
              </a:tr>
              <a:tr h="276919">
                <a:tc>
                  <a:txBody>
                    <a:bodyPr/>
                    <a:lstStyle/>
                    <a:p>
                      <a:pPr algn="ctr"/>
                      <a:r>
                        <a:rPr lang="en-GB" sz="1200" b="1" dirty="0">
                          <a:solidFill>
                            <a:srgbClr val="2574B4"/>
                          </a:solidFill>
                          <a:latin typeface="Arial" panose="020B0604020202020204" pitchFamily="34" charset="0"/>
                          <a:cs typeface="Arial" panose="020B0604020202020204" pitchFamily="34" charset="0"/>
                        </a:rPr>
                        <a:t>48.8%</a:t>
                      </a:r>
                    </a:p>
                  </a:txBody>
                  <a:tcPr/>
                </a:tc>
                <a:tc>
                  <a:txBody>
                    <a:bodyPr/>
                    <a:lstStyle/>
                    <a:p>
                      <a:pPr algn="ctr"/>
                      <a:r>
                        <a:rPr lang="en-GB" sz="1200" b="1" dirty="0">
                          <a:solidFill>
                            <a:srgbClr val="2574B4"/>
                          </a:solidFill>
                          <a:highlight>
                            <a:srgbClr val="FFFF00"/>
                          </a:highlight>
                          <a:latin typeface="Arial" panose="020B0604020202020204" pitchFamily="34" charset="0"/>
                          <a:cs typeface="Arial" panose="020B0604020202020204" pitchFamily="34" charset="0"/>
                        </a:rPr>
                        <a:t>46.8%</a:t>
                      </a:r>
                    </a:p>
                  </a:txBody>
                  <a:tcPr/>
                </a:tc>
                <a:tc>
                  <a:txBody>
                    <a:bodyPr/>
                    <a:lstStyle/>
                    <a:p>
                      <a:pPr algn="ctr"/>
                      <a:r>
                        <a:rPr lang="en-GB" sz="1200" b="1" dirty="0">
                          <a:solidFill>
                            <a:srgbClr val="2574B4"/>
                          </a:solidFill>
                          <a:highlight>
                            <a:srgbClr val="FFFF00"/>
                          </a:highlight>
                          <a:latin typeface="Arial" panose="020B0604020202020204" pitchFamily="34" charset="0"/>
                          <a:cs typeface="Arial" panose="020B0604020202020204" pitchFamily="34" charset="0"/>
                        </a:rPr>
                        <a:t>43.3%</a:t>
                      </a:r>
                    </a:p>
                  </a:txBody>
                  <a:tcPr/>
                </a:tc>
                <a:extLst>
                  <a:ext uri="{0D108BD9-81ED-4DB2-BD59-A6C34878D82A}">
                    <a16:rowId xmlns:a16="http://schemas.microsoft.com/office/drawing/2014/main" val="2319930920"/>
                  </a:ext>
                </a:extLst>
              </a:tr>
              <a:tr h="276919">
                <a:tc>
                  <a:txBody>
                    <a:bodyPr/>
                    <a:lstStyle/>
                    <a:p>
                      <a:pPr algn="ctr"/>
                      <a:r>
                        <a:rPr lang="en-GB" sz="1200" b="1" dirty="0">
                          <a:solidFill>
                            <a:srgbClr val="2574B4"/>
                          </a:solidFill>
                          <a:latin typeface="Arial" panose="020B0604020202020204" pitchFamily="34" charset="0"/>
                          <a:cs typeface="Arial" panose="020B0604020202020204" pitchFamily="34" charset="0"/>
                        </a:rPr>
                        <a:t>51.7%</a:t>
                      </a:r>
                    </a:p>
                  </a:txBody>
                  <a:tcPr/>
                </a:tc>
                <a:tc>
                  <a:txBody>
                    <a:bodyPr/>
                    <a:lstStyle/>
                    <a:p>
                      <a:pPr algn="ctr"/>
                      <a:r>
                        <a:rPr lang="en-GB" sz="1200" b="1" dirty="0">
                          <a:solidFill>
                            <a:srgbClr val="2574B4"/>
                          </a:solidFill>
                          <a:highlight>
                            <a:srgbClr val="FFFF00"/>
                          </a:highlight>
                          <a:latin typeface="Arial" panose="020B0604020202020204" pitchFamily="34" charset="0"/>
                          <a:cs typeface="Arial" panose="020B0604020202020204" pitchFamily="34" charset="0"/>
                        </a:rPr>
                        <a:t>66.8%</a:t>
                      </a:r>
                    </a:p>
                  </a:txBody>
                  <a:tcPr/>
                </a:tc>
                <a:tc>
                  <a:txBody>
                    <a:bodyPr/>
                    <a:lstStyle/>
                    <a:p>
                      <a:pPr algn="ctr"/>
                      <a:r>
                        <a:rPr lang="en-GB" sz="1200" b="1" dirty="0">
                          <a:solidFill>
                            <a:srgbClr val="2574B4"/>
                          </a:solidFill>
                          <a:highlight>
                            <a:srgbClr val="FFFF00"/>
                          </a:highlight>
                          <a:latin typeface="Arial" panose="020B0604020202020204" pitchFamily="34" charset="0"/>
                          <a:cs typeface="Arial" panose="020B0604020202020204" pitchFamily="34" charset="0"/>
                        </a:rPr>
                        <a:t>65.9%</a:t>
                      </a:r>
                    </a:p>
                  </a:txBody>
                  <a:tcPr/>
                </a:tc>
                <a:extLst>
                  <a:ext uri="{0D108BD9-81ED-4DB2-BD59-A6C34878D82A}">
                    <a16:rowId xmlns:a16="http://schemas.microsoft.com/office/drawing/2014/main" val="3341922100"/>
                  </a:ext>
                </a:extLst>
              </a:tr>
              <a:tr h="276919">
                <a:tc>
                  <a:txBody>
                    <a:bodyPr/>
                    <a:lstStyle/>
                    <a:p>
                      <a:pPr algn="ctr"/>
                      <a:r>
                        <a:rPr lang="en-GB" sz="1200" b="1" dirty="0">
                          <a:solidFill>
                            <a:srgbClr val="2574B4"/>
                          </a:solidFill>
                          <a:latin typeface="Arial" panose="020B0604020202020204" pitchFamily="34" charset="0"/>
                          <a:cs typeface="Arial" panose="020B0604020202020204" pitchFamily="34" charset="0"/>
                        </a:rPr>
                        <a:t>49.4%</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51.1%</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45.6%</a:t>
                      </a:r>
                    </a:p>
                  </a:txBody>
                  <a:tcPr/>
                </a:tc>
                <a:extLst>
                  <a:ext uri="{0D108BD9-81ED-4DB2-BD59-A6C34878D82A}">
                    <a16:rowId xmlns:a16="http://schemas.microsoft.com/office/drawing/2014/main" val="2289423189"/>
                  </a:ext>
                </a:extLst>
              </a:tr>
              <a:tr h="276919">
                <a:tc>
                  <a:txBody>
                    <a:bodyPr/>
                    <a:lstStyle/>
                    <a:p>
                      <a:pPr algn="ctr"/>
                      <a:r>
                        <a:rPr lang="en-GB" sz="1200" b="1" dirty="0">
                          <a:solidFill>
                            <a:srgbClr val="2574B4"/>
                          </a:solidFill>
                          <a:latin typeface="Arial" panose="020B0604020202020204" pitchFamily="34" charset="0"/>
                          <a:cs typeface="Arial" panose="020B0604020202020204" pitchFamily="34" charset="0"/>
                        </a:rPr>
                        <a:t>59.8%</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58.9%</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52.8%</a:t>
                      </a:r>
                    </a:p>
                  </a:txBody>
                  <a:tcPr/>
                </a:tc>
                <a:extLst>
                  <a:ext uri="{0D108BD9-81ED-4DB2-BD59-A6C34878D82A}">
                    <a16:rowId xmlns:a16="http://schemas.microsoft.com/office/drawing/2014/main" val="1783793031"/>
                  </a:ext>
                </a:extLst>
              </a:tr>
              <a:tr h="158682">
                <a:tc>
                  <a:txBody>
                    <a:bodyPr/>
                    <a:lstStyle/>
                    <a:p>
                      <a:pPr algn="ctr"/>
                      <a:r>
                        <a:rPr lang="en-GB" sz="1200" b="1" dirty="0">
                          <a:solidFill>
                            <a:srgbClr val="2574B4"/>
                          </a:solidFill>
                          <a:latin typeface="Arial" panose="020B0604020202020204" pitchFamily="34" charset="0"/>
                          <a:cs typeface="Arial" panose="020B0604020202020204" pitchFamily="34" charset="0"/>
                        </a:rPr>
                        <a:t>43</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47</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60</a:t>
                      </a:r>
                    </a:p>
                  </a:txBody>
                  <a:tcPr/>
                </a:tc>
                <a:extLst>
                  <a:ext uri="{0D108BD9-81ED-4DB2-BD59-A6C34878D82A}">
                    <a16:rowId xmlns:a16="http://schemas.microsoft.com/office/drawing/2014/main" val="3128922676"/>
                  </a:ext>
                </a:extLst>
              </a:tr>
              <a:tr h="276919">
                <a:tc>
                  <a:txBody>
                    <a:bodyPr/>
                    <a:lstStyle/>
                    <a:p>
                      <a:pPr algn="ctr"/>
                      <a:r>
                        <a:rPr lang="en-GB" sz="1200" b="1" dirty="0">
                          <a:solidFill>
                            <a:srgbClr val="2574B4"/>
                          </a:solidFill>
                          <a:latin typeface="Arial" panose="020B0604020202020204" pitchFamily="34" charset="0"/>
                          <a:cs typeface="Arial" panose="020B0604020202020204" pitchFamily="34" charset="0"/>
                        </a:rPr>
                        <a:t>189</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190</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217</a:t>
                      </a:r>
                    </a:p>
                  </a:txBody>
                  <a:tcPr/>
                </a:tc>
                <a:extLst>
                  <a:ext uri="{0D108BD9-81ED-4DB2-BD59-A6C34878D82A}">
                    <a16:rowId xmlns:a16="http://schemas.microsoft.com/office/drawing/2014/main" val="4217833989"/>
                  </a:ext>
                </a:extLst>
              </a:tr>
            </a:tbl>
          </a:graphicData>
        </a:graphic>
      </p:graphicFrame>
      <p:pic>
        <p:nvPicPr>
          <p:cNvPr id="31" name="Picture 30" descr="Table&#10;&#10;Description automatically generated with medium confidence">
            <a:extLst>
              <a:ext uri="{FF2B5EF4-FFF2-40B4-BE49-F238E27FC236}">
                <a16:creationId xmlns:a16="http://schemas.microsoft.com/office/drawing/2014/main" id="{BD31ED53-AFA8-4682-BD0F-5357D75B47CF}"/>
              </a:ext>
            </a:extLst>
          </p:cNvPr>
          <p:cNvPicPr>
            <a:picLocks noChangeAspect="1"/>
          </p:cNvPicPr>
          <p:nvPr/>
        </p:nvPicPr>
        <p:blipFill rotWithShape="1">
          <a:blip r:embed="rId3">
            <a:extLst>
              <a:ext uri="{28A0092B-C50C-407E-A947-70E740481C1C}">
                <a14:useLocalDpi xmlns:a14="http://schemas.microsoft.com/office/drawing/2010/main" val="0"/>
              </a:ext>
            </a:extLst>
          </a:blip>
          <a:srcRect t="67817" b="17651"/>
          <a:stretch/>
        </p:blipFill>
        <p:spPr>
          <a:xfrm>
            <a:off x="186358" y="5322302"/>
            <a:ext cx="2798447" cy="259576"/>
          </a:xfrm>
          <a:prstGeom prst="rect">
            <a:avLst/>
          </a:prstGeom>
        </p:spPr>
      </p:pic>
    </p:spTree>
    <p:extLst>
      <p:ext uri="{BB962C8B-B14F-4D97-AF65-F5344CB8AC3E}">
        <p14:creationId xmlns:p14="http://schemas.microsoft.com/office/powerpoint/2010/main" val="9849125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Rectangle 89">
            <a:extLst>
              <a:ext uri="{FF2B5EF4-FFF2-40B4-BE49-F238E27FC236}">
                <a16:creationId xmlns:a16="http://schemas.microsoft.com/office/drawing/2014/main" id="{B22EBFD7-1091-44AF-8776-01AC0F582B5F}"/>
              </a:ext>
            </a:extLst>
          </p:cNvPr>
          <p:cNvSpPr/>
          <p:nvPr/>
        </p:nvSpPr>
        <p:spPr>
          <a:xfrm>
            <a:off x="6983603" y="62031"/>
            <a:ext cx="2141529" cy="10627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91" name="Rectangle 90">
            <a:extLst>
              <a:ext uri="{FF2B5EF4-FFF2-40B4-BE49-F238E27FC236}">
                <a16:creationId xmlns:a16="http://schemas.microsoft.com/office/drawing/2014/main" id="{08A16466-817B-417D-8887-EC46B229E4A4}"/>
              </a:ext>
            </a:extLst>
          </p:cNvPr>
          <p:cNvSpPr/>
          <p:nvPr/>
        </p:nvSpPr>
        <p:spPr>
          <a:xfrm>
            <a:off x="0" y="0"/>
            <a:ext cx="9144000" cy="841698"/>
          </a:xfrm>
          <a:prstGeom prst="rect">
            <a:avLst/>
          </a:prstGeom>
          <a:solidFill>
            <a:srgbClr val="007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56E90816-21B6-40CC-A977-28DA6B025A72}"/>
              </a:ext>
            </a:extLst>
          </p:cNvPr>
          <p:cNvSpPr txBox="1"/>
          <p:nvPr/>
        </p:nvSpPr>
        <p:spPr>
          <a:xfrm>
            <a:off x="72042" y="173708"/>
            <a:ext cx="8999915" cy="523220"/>
          </a:xfrm>
          <a:prstGeom prst="rect">
            <a:avLst/>
          </a:prstGeom>
          <a:noFill/>
        </p:spPr>
        <p:txBody>
          <a:bodyPr wrap="square" rtlCol="0">
            <a:spAutoFit/>
          </a:bodyPr>
          <a:lstStyle/>
          <a:p>
            <a:pPr algn="ctr"/>
            <a:r>
              <a:rPr lang="en-GB" sz="2800" b="1" dirty="0">
                <a:solidFill>
                  <a:schemeClr val="bg1"/>
                </a:solidFill>
                <a:latin typeface="Arial" panose="020B0604020202020204" pitchFamily="34" charset="0"/>
                <a:cs typeface="Arial" panose="020B0604020202020204" pitchFamily="34" charset="0"/>
              </a:rPr>
              <a:t>Workforce Disability Equality Standard</a:t>
            </a:r>
            <a:endParaRPr lang="en-GB" sz="2800" dirty="0">
              <a:solidFill>
                <a:schemeClr val="bg1"/>
              </a:solidFill>
              <a:latin typeface="Frutiger" panose="020B0500000000000000" pitchFamily="34" charset="0"/>
            </a:endParaRPr>
          </a:p>
        </p:txBody>
      </p:sp>
      <p:sp>
        <p:nvSpPr>
          <p:cNvPr id="5" name="Rectangle 4">
            <a:extLst>
              <a:ext uri="{FF2B5EF4-FFF2-40B4-BE49-F238E27FC236}">
                <a16:creationId xmlns:a16="http://schemas.microsoft.com/office/drawing/2014/main" id="{2E2A4581-0FFD-403F-9380-73A7855E058C}"/>
              </a:ext>
            </a:extLst>
          </p:cNvPr>
          <p:cNvSpPr/>
          <p:nvPr/>
        </p:nvSpPr>
        <p:spPr>
          <a:xfrm>
            <a:off x="72042" y="1047051"/>
            <a:ext cx="8892446" cy="338554"/>
          </a:xfrm>
          <a:prstGeom prst="rect">
            <a:avLst/>
          </a:prstGeom>
        </p:spPr>
        <p:txBody>
          <a:bodyPr wrap="square">
            <a:spAutoFit/>
          </a:bodyPr>
          <a:lstStyle/>
          <a:p>
            <a:r>
              <a:rPr lang="en-GB" sz="1600" b="1" dirty="0">
                <a:solidFill>
                  <a:srgbClr val="000000"/>
                </a:solidFill>
                <a:latin typeface="Frutiger LT Std"/>
              </a:rPr>
              <a:t>9. </a:t>
            </a:r>
            <a:r>
              <a:rPr lang="en-GB" sz="1600" b="1" dirty="0"/>
              <a:t>Staff engagement score (0-10):</a:t>
            </a:r>
            <a:endParaRPr lang="en-GB" sz="1600" dirty="0"/>
          </a:p>
        </p:txBody>
      </p:sp>
      <p:graphicFrame>
        <p:nvGraphicFramePr>
          <p:cNvPr id="14" name="Table 12">
            <a:extLst>
              <a:ext uri="{FF2B5EF4-FFF2-40B4-BE49-F238E27FC236}">
                <a16:creationId xmlns:a16="http://schemas.microsoft.com/office/drawing/2014/main" id="{D76852AC-1751-43BA-81B2-2874A8FC466F}"/>
              </a:ext>
            </a:extLst>
          </p:cNvPr>
          <p:cNvGraphicFramePr>
            <a:graphicFrameLocks noGrp="1"/>
          </p:cNvGraphicFramePr>
          <p:nvPr/>
        </p:nvGraphicFramePr>
        <p:xfrm>
          <a:off x="2987824" y="1412776"/>
          <a:ext cx="5572095" cy="2212753"/>
        </p:xfrm>
        <a:graphic>
          <a:graphicData uri="http://schemas.openxmlformats.org/drawingml/2006/table">
            <a:tbl>
              <a:tblPr firstRow="1" bandRow="1">
                <a:tableStyleId>{5C22544A-7EE6-4342-B048-85BDC9FD1C3A}</a:tableStyleId>
              </a:tblPr>
              <a:tblGrid>
                <a:gridCol w="1857365">
                  <a:extLst>
                    <a:ext uri="{9D8B030D-6E8A-4147-A177-3AD203B41FA5}">
                      <a16:colId xmlns:a16="http://schemas.microsoft.com/office/drawing/2014/main" val="777002789"/>
                    </a:ext>
                  </a:extLst>
                </a:gridCol>
                <a:gridCol w="1857365">
                  <a:extLst>
                    <a:ext uri="{9D8B030D-6E8A-4147-A177-3AD203B41FA5}">
                      <a16:colId xmlns:a16="http://schemas.microsoft.com/office/drawing/2014/main" val="411363989"/>
                    </a:ext>
                  </a:extLst>
                </a:gridCol>
                <a:gridCol w="1857365">
                  <a:extLst>
                    <a:ext uri="{9D8B030D-6E8A-4147-A177-3AD203B41FA5}">
                      <a16:colId xmlns:a16="http://schemas.microsoft.com/office/drawing/2014/main" val="3038127488"/>
                    </a:ext>
                  </a:extLst>
                </a:gridCol>
              </a:tblGrid>
              <a:tr h="276919">
                <a:tc>
                  <a:txBody>
                    <a:bodyPr/>
                    <a:lstStyle/>
                    <a:p>
                      <a:pPr algn="ctr"/>
                      <a:r>
                        <a:rPr lang="en-GB" sz="1200" b="1" dirty="0">
                          <a:latin typeface="Arial" panose="020B0604020202020204" pitchFamily="34" charset="0"/>
                          <a:cs typeface="Arial" panose="020B0604020202020204" pitchFamily="34" charset="0"/>
                        </a:rPr>
                        <a:t>2020</a:t>
                      </a:r>
                    </a:p>
                  </a:txBody>
                  <a:tcPr/>
                </a:tc>
                <a:tc>
                  <a:txBody>
                    <a:bodyPr/>
                    <a:lstStyle/>
                    <a:p>
                      <a:pPr algn="ctr"/>
                      <a:r>
                        <a:rPr lang="en-GB" sz="1200" b="1" dirty="0">
                          <a:latin typeface="Arial" panose="020B0604020202020204" pitchFamily="34" charset="0"/>
                          <a:cs typeface="Arial" panose="020B0604020202020204" pitchFamily="34" charset="0"/>
                        </a:rPr>
                        <a:t>2021</a:t>
                      </a:r>
                    </a:p>
                  </a:txBody>
                  <a:tcPr/>
                </a:tc>
                <a:tc>
                  <a:txBody>
                    <a:bodyPr/>
                    <a:lstStyle/>
                    <a:p>
                      <a:pPr algn="ctr"/>
                      <a:r>
                        <a:rPr lang="en-GB" sz="1200" b="1" dirty="0">
                          <a:latin typeface="Arial" panose="020B0604020202020204" pitchFamily="34" charset="0"/>
                          <a:cs typeface="Arial" panose="020B0604020202020204" pitchFamily="34" charset="0"/>
                        </a:rPr>
                        <a:t>2022</a:t>
                      </a:r>
                    </a:p>
                  </a:txBody>
                  <a:tcPr/>
                </a:tc>
                <a:extLst>
                  <a:ext uri="{0D108BD9-81ED-4DB2-BD59-A6C34878D82A}">
                    <a16:rowId xmlns:a16="http://schemas.microsoft.com/office/drawing/2014/main" val="2224518296"/>
                  </a:ext>
                </a:extLst>
              </a:tr>
              <a:tr h="276919">
                <a:tc>
                  <a:txBody>
                    <a:bodyPr/>
                    <a:lstStyle/>
                    <a:p>
                      <a:pPr algn="ctr"/>
                      <a:r>
                        <a:rPr lang="en-GB" sz="1200" b="1" dirty="0">
                          <a:solidFill>
                            <a:srgbClr val="2574B4"/>
                          </a:solidFill>
                          <a:latin typeface="Arial" panose="020B0604020202020204" pitchFamily="34" charset="0"/>
                          <a:cs typeface="Arial" panose="020B0604020202020204" pitchFamily="34" charset="0"/>
                        </a:rPr>
                        <a:t>7.2</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7.3</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7.3</a:t>
                      </a:r>
                    </a:p>
                  </a:txBody>
                  <a:tcPr/>
                </a:tc>
                <a:extLst>
                  <a:ext uri="{0D108BD9-81ED-4DB2-BD59-A6C34878D82A}">
                    <a16:rowId xmlns:a16="http://schemas.microsoft.com/office/drawing/2014/main" val="2319930920"/>
                  </a:ext>
                </a:extLst>
              </a:tr>
              <a:tr h="276919">
                <a:tc>
                  <a:txBody>
                    <a:bodyPr/>
                    <a:lstStyle/>
                    <a:p>
                      <a:pPr algn="ctr"/>
                      <a:r>
                        <a:rPr lang="en-GB" sz="1200" b="1" dirty="0">
                          <a:solidFill>
                            <a:srgbClr val="2574B4"/>
                          </a:solidFill>
                          <a:latin typeface="Arial" panose="020B0604020202020204" pitchFamily="34" charset="0"/>
                          <a:cs typeface="Arial" panose="020B0604020202020204" pitchFamily="34" charset="0"/>
                        </a:rPr>
                        <a:t>6.9</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6.9</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6.9</a:t>
                      </a:r>
                    </a:p>
                  </a:txBody>
                  <a:tcPr/>
                </a:tc>
                <a:extLst>
                  <a:ext uri="{0D108BD9-81ED-4DB2-BD59-A6C34878D82A}">
                    <a16:rowId xmlns:a16="http://schemas.microsoft.com/office/drawing/2014/main" val="3341922100"/>
                  </a:ext>
                </a:extLst>
              </a:tr>
              <a:tr h="276919">
                <a:tc>
                  <a:txBody>
                    <a:bodyPr/>
                    <a:lstStyle/>
                    <a:p>
                      <a:pPr algn="ctr"/>
                      <a:r>
                        <a:rPr lang="en-GB" sz="1200" b="1" dirty="0">
                          <a:solidFill>
                            <a:srgbClr val="2574B4"/>
                          </a:solidFill>
                          <a:latin typeface="Arial" panose="020B0604020202020204" pitchFamily="34" charset="0"/>
                          <a:cs typeface="Arial" panose="020B0604020202020204" pitchFamily="34" charset="0"/>
                        </a:rPr>
                        <a:t>7.3</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7.5</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7.4</a:t>
                      </a:r>
                    </a:p>
                  </a:txBody>
                  <a:tcPr/>
                </a:tc>
                <a:extLst>
                  <a:ext uri="{0D108BD9-81ED-4DB2-BD59-A6C34878D82A}">
                    <a16:rowId xmlns:a16="http://schemas.microsoft.com/office/drawing/2014/main" val="2289423189"/>
                  </a:ext>
                </a:extLst>
              </a:tr>
              <a:tr h="276919">
                <a:tc>
                  <a:txBody>
                    <a:bodyPr/>
                    <a:lstStyle/>
                    <a:p>
                      <a:pPr algn="ctr"/>
                      <a:r>
                        <a:rPr lang="en-GB" sz="1200" b="1" dirty="0">
                          <a:solidFill>
                            <a:srgbClr val="2574B4"/>
                          </a:solidFill>
                          <a:latin typeface="Arial" panose="020B0604020202020204" pitchFamily="34" charset="0"/>
                          <a:cs typeface="Arial" panose="020B0604020202020204" pitchFamily="34" charset="0"/>
                        </a:rPr>
                        <a:t>6.9</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6.9</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6.6</a:t>
                      </a:r>
                    </a:p>
                  </a:txBody>
                  <a:tcPr/>
                </a:tc>
                <a:extLst>
                  <a:ext uri="{0D108BD9-81ED-4DB2-BD59-A6C34878D82A}">
                    <a16:rowId xmlns:a16="http://schemas.microsoft.com/office/drawing/2014/main" val="1783793031"/>
                  </a:ext>
                </a:extLst>
              </a:tr>
              <a:tr h="158682">
                <a:tc>
                  <a:txBody>
                    <a:bodyPr/>
                    <a:lstStyle/>
                    <a:p>
                      <a:pPr algn="ctr"/>
                      <a:r>
                        <a:rPr lang="en-GB" sz="1200" b="1" dirty="0">
                          <a:solidFill>
                            <a:srgbClr val="2574B4"/>
                          </a:solidFill>
                          <a:latin typeface="Arial" panose="020B0604020202020204" pitchFamily="34" charset="0"/>
                          <a:cs typeface="Arial" panose="020B0604020202020204" pitchFamily="34" charset="0"/>
                        </a:rPr>
                        <a:t>7.3</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7.2</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7.0</a:t>
                      </a:r>
                    </a:p>
                  </a:txBody>
                  <a:tcPr/>
                </a:tc>
                <a:extLst>
                  <a:ext uri="{0D108BD9-81ED-4DB2-BD59-A6C34878D82A}">
                    <a16:rowId xmlns:a16="http://schemas.microsoft.com/office/drawing/2014/main" val="3128922676"/>
                  </a:ext>
                </a:extLst>
              </a:tr>
              <a:tr h="276919">
                <a:tc>
                  <a:txBody>
                    <a:bodyPr/>
                    <a:lstStyle/>
                    <a:p>
                      <a:pPr algn="ctr"/>
                      <a:r>
                        <a:rPr lang="en-GB" sz="1200" b="1" dirty="0">
                          <a:solidFill>
                            <a:srgbClr val="2574B4"/>
                          </a:solidFill>
                          <a:latin typeface="Arial" panose="020B0604020202020204" pitchFamily="34" charset="0"/>
                          <a:cs typeface="Arial" panose="020B0604020202020204" pitchFamily="34" charset="0"/>
                        </a:rPr>
                        <a:t>43</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47</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60</a:t>
                      </a:r>
                    </a:p>
                  </a:txBody>
                  <a:tcPr/>
                </a:tc>
                <a:extLst>
                  <a:ext uri="{0D108BD9-81ED-4DB2-BD59-A6C34878D82A}">
                    <a16:rowId xmlns:a16="http://schemas.microsoft.com/office/drawing/2014/main" val="4217833989"/>
                  </a:ext>
                </a:extLst>
              </a:tr>
              <a:tr h="276919">
                <a:tc>
                  <a:txBody>
                    <a:bodyPr/>
                    <a:lstStyle/>
                    <a:p>
                      <a:pPr algn="ctr"/>
                      <a:r>
                        <a:rPr lang="en-GB" sz="1200" b="1" dirty="0">
                          <a:solidFill>
                            <a:srgbClr val="2574B4"/>
                          </a:solidFill>
                          <a:latin typeface="Arial" panose="020B0604020202020204" pitchFamily="34" charset="0"/>
                          <a:cs typeface="Arial" panose="020B0604020202020204" pitchFamily="34" charset="0"/>
                        </a:rPr>
                        <a:t>189</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190</a:t>
                      </a:r>
                    </a:p>
                  </a:txBody>
                  <a:tcPr/>
                </a:tc>
                <a:tc>
                  <a:txBody>
                    <a:bodyPr/>
                    <a:lstStyle/>
                    <a:p>
                      <a:pPr algn="ctr"/>
                      <a:r>
                        <a:rPr lang="en-GB" sz="1200" b="1" dirty="0">
                          <a:solidFill>
                            <a:srgbClr val="2574B4"/>
                          </a:solidFill>
                          <a:latin typeface="Arial" panose="020B0604020202020204" pitchFamily="34" charset="0"/>
                          <a:cs typeface="Arial" panose="020B0604020202020204" pitchFamily="34" charset="0"/>
                        </a:rPr>
                        <a:t>217</a:t>
                      </a:r>
                    </a:p>
                  </a:txBody>
                  <a:tcPr/>
                </a:tc>
                <a:extLst>
                  <a:ext uri="{0D108BD9-81ED-4DB2-BD59-A6C34878D82A}">
                    <a16:rowId xmlns:a16="http://schemas.microsoft.com/office/drawing/2014/main" val="4140652141"/>
                  </a:ext>
                </a:extLst>
              </a:tr>
            </a:tbl>
          </a:graphicData>
        </a:graphic>
      </p:graphicFrame>
      <p:pic>
        <p:nvPicPr>
          <p:cNvPr id="21" name="Picture 20" descr="Table&#10;&#10;Description automatically generated">
            <a:extLst>
              <a:ext uri="{FF2B5EF4-FFF2-40B4-BE49-F238E27FC236}">
                <a16:creationId xmlns:a16="http://schemas.microsoft.com/office/drawing/2014/main" id="{7A671A0B-8C76-438D-B8DA-1E160D55EEA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346" y="1628801"/>
            <a:ext cx="2886478" cy="2016224"/>
          </a:xfrm>
          <a:prstGeom prst="rect">
            <a:avLst/>
          </a:prstGeom>
        </p:spPr>
      </p:pic>
    </p:spTree>
    <p:extLst>
      <p:ext uri="{BB962C8B-B14F-4D97-AF65-F5344CB8AC3E}">
        <p14:creationId xmlns:p14="http://schemas.microsoft.com/office/powerpoint/2010/main" val="29399831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1A9D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14375</TotalTime>
  <Words>1200</Words>
  <Application>Microsoft Office PowerPoint</Application>
  <PresentationFormat>On-screen Show (4:3)</PresentationFormat>
  <Paragraphs>243</Paragraphs>
  <Slides>10</Slides>
  <Notes>5</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10</vt:i4>
      </vt:variant>
    </vt:vector>
  </HeadingPairs>
  <TitlesOfParts>
    <vt:vector size="17" baseType="lpstr">
      <vt:lpstr>Arial</vt:lpstr>
      <vt:lpstr>Calibri</vt:lpstr>
      <vt:lpstr>Frutiger</vt:lpstr>
      <vt:lpstr>Frutiger LT Std</vt:lpstr>
      <vt:lpstr>Wingdings</vt:lpstr>
      <vt:lpstr>Office Theme</vt:lpstr>
      <vt:lpstr>1_Office Theme</vt:lpstr>
      <vt:lpstr>PowerPoint Presentation</vt:lpstr>
      <vt:lpstr>PowerPoint Presentation</vt:lpstr>
      <vt:lpstr>How to read the infographic</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Gloucestershire NHS Trusts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ITC-JG</dc:creator>
  <cp:lastModifiedBy>DAVIS, Nikita (NHS GLOUCESTERSHIRE ICB - 11M)</cp:lastModifiedBy>
  <cp:revision>394</cp:revision>
  <cp:lastPrinted>2017-10-06T12:44:25Z</cp:lastPrinted>
  <dcterms:created xsi:type="dcterms:W3CDTF">2017-03-28T09:54:54Z</dcterms:created>
  <dcterms:modified xsi:type="dcterms:W3CDTF">2024-03-22T09:16:59Z</dcterms:modified>
</cp:coreProperties>
</file>