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3"/>
  </p:notesMasterIdLst>
  <p:handoutMasterIdLst>
    <p:handoutMasterId r:id="rId14"/>
  </p:handoutMasterIdLst>
  <p:sldIdLst>
    <p:sldId id="258" r:id="rId3"/>
    <p:sldId id="259" r:id="rId4"/>
    <p:sldId id="2145707749" r:id="rId5"/>
    <p:sldId id="260" r:id="rId6"/>
    <p:sldId id="358" r:id="rId7"/>
    <p:sldId id="2145707746" r:id="rId8"/>
    <p:sldId id="359" r:id="rId9"/>
    <p:sldId id="360" r:id="rId10"/>
    <p:sldId id="2145707747" r:id="rId11"/>
    <p:sldId id="214570774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3A28"/>
    <a:srgbClr val="C00000"/>
    <a:srgbClr val="FFFFFF"/>
    <a:srgbClr val="05973C"/>
    <a:srgbClr val="0B9546"/>
    <a:srgbClr val="DEA70C"/>
    <a:srgbClr val="E1DFDB"/>
    <a:srgbClr val="F6D238"/>
    <a:srgbClr val="F1B50D"/>
    <a:srgbClr val="D6D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p:cViewPr varScale="1">
        <p:scale>
          <a:sx n="59" d="100"/>
          <a:sy n="59" d="100"/>
        </p:scale>
        <p:origin x="1448" y="60"/>
      </p:cViewPr>
      <p:guideLst>
        <p:guide orient="horz" pos="2160"/>
        <p:guide pos="2880"/>
      </p:guideLst>
    </p:cSldViewPr>
  </p:slideViewPr>
  <p:notesTextViewPr>
    <p:cViewPr>
      <p:scale>
        <a:sx n="1" d="1"/>
        <a:sy n="1" d="1"/>
      </p:scale>
      <p:origin x="0" y="0"/>
    </p:cViewPr>
  </p:notesTextViewPr>
  <p:sorterViewPr>
    <p:cViewPr>
      <p:scale>
        <a:sx n="100" d="100"/>
        <a:sy n="100" d="100"/>
      </p:scale>
      <p:origin x="0" y="1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42D453C-C86C-44DB-A46D-807204BA95C1}" type="datetimeFigureOut">
              <a:rPr lang="en-GB" smtClean="0"/>
              <a:t>22/03/2024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8034C31-EA30-4F2F-913E-00DCB17A17D6}" type="slidenum">
              <a:rPr lang="en-GB" smtClean="0"/>
              <a:t>‹#›</a:t>
            </a:fld>
            <a:endParaRPr lang="en-GB"/>
          </a:p>
        </p:txBody>
      </p:sp>
    </p:spTree>
    <p:extLst>
      <p:ext uri="{BB962C8B-B14F-4D97-AF65-F5344CB8AC3E}">
        <p14:creationId xmlns:p14="http://schemas.microsoft.com/office/powerpoint/2010/main" val="399942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CB6005B-D451-491E-84A9-D6FE385539F1}" type="datetimeFigureOut">
              <a:rPr lang="en-GB" smtClean="0"/>
              <a:t>22/03/2024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EA2B1EE-E209-4198-9ECA-4C16A6BFC323}" type="slidenum">
              <a:rPr lang="en-GB" smtClean="0"/>
              <a:t>‹#›</a:t>
            </a:fld>
            <a:endParaRPr lang="en-GB"/>
          </a:p>
        </p:txBody>
      </p:sp>
    </p:spTree>
    <p:extLst>
      <p:ext uri="{BB962C8B-B14F-4D97-AF65-F5344CB8AC3E}">
        <p14:creationId xmlns:p14="http://schemas.microsoft.com/office/powerpoint/2010/main" val="3700153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EA2B1EE-E209-4198-9ECA-4C16A6BFC323}" type="slidenum">
              <a:rPr lang="en-GB" smtClean="0"/>
              <a:t>5</a:t>
            </a:fld>
            <a:endParaRPr lang="en-GB"/>
          </a:p>
        </p:txBody>
      </p:sp>
    </p:spTree>
    <p:extLst>
      <p:ext uri="{BB962C8B-B14F-4D97-AF65-F5344CB8AC3E}">
        <p14:creationId xmlns:p14="http://schemas.microsoft.com/office/powerpoint/2010/main" val="2697061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EA2B1EE-E209-4198-9ECA-4C16A6BFC323}" type="slidenum">
              <a:rPr lang="en-GB" smtClean="0"/>
              <a:t>6</a:t>
            </a:fld>
            <a:endParaRPr lang="en-GB"/>
          </a:p>
        </p:txBody>
      </p:sp>
    </p:spTree>
    <p:extLst>
      <p:ext uri="{BB962C8B-B14F-4D97-AF65-F5344CB8AC3E}">
        <p14:creationId xmlns:p14="http://schemas.microsoft.com/office/powerpoint/2010/main" val="1494823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EA2B1EE-E209-4198-9ECA-4C16A6BFC323}" type="slidenum">
              <a:rPr lang="en-GB" smtClean="0"/>
              <a:t>7</a:t>
            </a:fld>
            <a:endParaRPr lang="en-GB"/>
          </a:p>
        </p:txBody>
      </p:sp>
    </p:spTree>
    <p:extLst>
      <p:ext uri="{BB962C8B-B14F-4D97-AF65-F5344CB8AC3E}">
        <p14:creationId xmlns:p14="http://schemas.microsoft.com/office/powerpoint/2010/main" val="1052941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EA2B1EE-E209-4198-9ECA-4C16A6BFC323}" type="slidenum">
              <a:rPr lang="en-GB" smtClean="0"/>
              <a:t>8</a:t>
            </a:fld>
            <a:endParaRPr lang="en-GB"/>
          </a:p>
        </p:txBody>
      </p:sp>
    </p:spTree>
    <p:extLst>
      <p:ext uri="{BB962C8B-B14F-4D97-AF65-F5344CB8AC3E}">
        <p14:creationId xmlns:p14="http://schemas.microsoft.com/office/powerpoint/2010/main" val="271760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EA2B1EE-E209-4198-9ECA-4C16A6BFC323}" type="slidenum">
              <a:rPr lang="en-GB" smtClean="0"/>
              <a:t>9</a:t>
            </a:fld>
            <a:endParaRPr lang="en-GB"/>
          </a:p>
        </p:txBody>
      </p:sp>
    </p:spTree>
    <p:extLst>
      <p:ext uri="{BB962C8B-B14F-4D97-AF65-F5344CB8AC3E}">
        <p14:creationId xmlns:p14="http://schemas.microsoft.com/office/powerpoint/2010/main" val="2488852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E7DC18E-67C9-4144-A754-9B7955342378}"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46349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7DC18E-67C9-4144-A754-9B7955342378}"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1703465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7DC18E-67C9-4144-A754-9B7955342378}"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1422869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hasCustomPrompt="1"/>
          </p:nvPr>
        </p:nvSpPr>
        <p:spPr>
          <a:xfrm>
            <a:off x="685800" y="2130425"/>
            <a:ext cx="7772400" cy="1470025"/>
          </a:xfrm>
        </p:spPr>
        <p:txBody>
          <a:bodyPr>
            <a:normAutofit/>
          </a:bodyPr>
          <a:lstStyle>
            <a:lvl1pPr algn="ctr">
              <a:defRPr sz="3200">
                <a:solidFill>
                  <a:schemeClr val="bg1"/>
                </a:solidFill>
              </a:defRPr>
            </a:lvl1pPr>
          </a:lstStyle>
          <a:p>
            <a:r>
              <a:rPr lang="en-GB" dirty="0"/>
              <a:t>PRESENTATION TITLE</a:t>
            </a:r>
          </a:p>
        </p:txBody>
      </p:sp>
      <p:sp>
        <p:nvSpPr>
          <p:cNvPr id="3" name="Subtitle 2"/>
          <p:cNvSpPr>
            <a:spLocks noGrp="1"/>
          </p:cNvSpPr>
          <p:nvPr>
            <p:ph type="subTitle" idx="1" hasCustomPrompt="1"/>
          </p:nvPr>
        </p:nvSpPr>
        <p:spPr>
          <a:xfrm>
            <a:off x="1371600" y="3429000"/>
            <a:ext cx="6400800" cy="5334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Your name/title</a:t>
            </a:r>
          </a:p>
        </p:txBody>
      </p:sp>
      <p:sp>
        <p:nvSpPr>
          <p:cNvPr id="7" name="Text Placeholder 6"/>
          <p:cNvSpPr>
            <a:spLocks noGrp="1"/>
          </p:cNvSpPr>
          <p:nvPr>
            <p:ph type="body" sz="quarter" idx="10" hasCustomPrompt="1"/>
          </p:nvPr>
        </p:nvSpPr>
        <p:spPr>
          <a:xfrm>
            <a:off x="1371600" y="3886200"/>
            <a:ext cx="6400800" cy="533400"/>
          </a:xfrm>
        </p:spPr>
        <p:txBody>
          <a:bodyPr/>
          <a:lstStyle>
            <a:lvl1pPr algn="ctr">
              <a:buNone/>
              <a:defRPr>
                <a:solidFill>
                  <a:schemeClr val="bg1"/>
                </a:solidFill>
              </a:defRPr>
            </a:lvl1pPr>
          </a:lstStyle>
          <a:p>
            <a:pPr lvl="0"/>
            <a:r>
              <a:rPr lang="en-US" dirty="0"/>
              <a:t>Date</a:t>
            </a:r>
          </a:p>
        </p:txBody>
      </p:sp>
    </p:spTree>
    <p:extLst>
      <p:ext uri="{BB962C8B-B14F-4D97-AF65-F5344CB8AC3E}">
        <p14:creationId xmlns:p14="http://schemas.microsoft.com/office/powerpoint/2010/main" val="3224881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title" hasCustomPrompt="1"/>
          </p:nvPr>
        </p:nvSpPr>
        <p:spPr>
          <a:xfrm>
            <a:off x="107504" y="-719"/>
            <a:ext cx="8805664" cy="1143000"/>
          </a:xfrm>
        </p:spPr>
        <p:txBody>
          <a:bodyPr>
            <a:normAutofit/>
          </a:bodyPr>
          <a:lstStyle>
            <a:lvl1pPr algn="l">
              <a:defRPr sz="2800" b="1" baseline="0">
                <a:solidFill>
                  <a:srgbClr val="0070C0"/>
                </a:solidFill>
                <a:latin typeface="Arial" panose="020B0604020202020204" pitchFamily="34" charset="0"/>
                <a:cs typeface="Arial" panose="020B0604020202020204" pitchFamily="34" charset="0"/>
              </a:defRPr>
            </a:lvl1pPr>
          </a:lstStyle>
          <a:p>
            <a:r>
              <a:rPr lang="en-US" dirty="0"/>
              <a:t>Click to edit slide title</a:t>
            </a:r>
            <a:endParaRPr lang="en-GB" dirty="0"/>
          </a:p>
        </p:txBody>
      </p:sp>
      <p:sp>
        <p:nvSpPr>
          <p:cNvPr id="3" name="Content Placeholder 2"/>
          <p:cNvSpPr>
            <a:spLocks noGrp="1"/>
          </p:cNvSpPr>
          <p:nvPr>
            <p:ph idx="1" hasCustomPrompt="1"/>
          </p:nvPr>
        </p:nvSpPr>
        <p:spPr>
          <a:xfrm>
            <a:off x="107504" y="1340768"/>
            <a:ext cx="8856984" cy="4752528"/>
          </a:xfrm>
        </p:spPr>
        <p:txBody>
          <a:bodyPr/>
          <a:lstStyle>
            <a:lvl1pPr>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p>
            <a:fld id="{33CD8F25-6884-ED49-801E-7634C0F1EA11}" type="slidenum">
              <a:rPr lang="en-US" smtClean="0"/>
              <a:pPr/>
              <a:t>‹#›</a:t>
            </a:fld>
            <a:endParaRPr lang="en-US" dirty="0"/>
          </a:p>
        </p:txBody>
      </p:sp>
    </p:spTree>
    <p:extLst>
      <p:ext uri="{BB962C8B-B14F-4D97-AF65-F5344CB8AC3E}">
        <p14:creationId xmlns:p14="http://schemas.microsoft.com/office/powerpoint/2010/main" val="965589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E7DC18E-67C9-4144-A754-9B7955342378}"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194846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7DC18E-67C9-4144-A754-9B7955342378}" type="datetimeFigureOut">
              <a:rPr lang="en-GB" smtClean="0"/>
              <a:t>22/03/2024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185184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E7DC18E-67C9-4144-A754-9B7955342378}"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241924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E7DC18E-67C9-4144-A754-9B7955342378}" type="datetimeFigureOut">
              <a:rPr lang="en-GB" smtClean="0"/>
              <a:t>22/03/2024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3949115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E7DC18E-67C9-4144-A754-9B7955342378}" type="datetimeFigureOut">
              <a:rPr lang="en-GB" smtClean="0"/>
              <a:t>22/03/2024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288235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DC18E-67C9-4144-A754-9B7955342378}" type="datetimeFigureOut">
              <a:rPr lang="en-GB" smtClean="0"/>
              <a:t>22/03/2024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153382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7DC18E-67C9-4144-A754-9B7955342378}"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1842139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7DC18E-67C9-4144-A754-9B7955342378}" type="datetimeFigureOut">
              <a:rPr lang="en-GB" smtClean="0"/>
              <a:t>22/03/2024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3FCAEF-3309-44EB-8912-65F655ED2FCF}" type="slidenum">
              <a:rPr lang="en-GB" smtClean="0"/>
              <a:t>‹#›</a:t>
            </a:fld>
            <a:endParaRPr lang="en-GB"/>
          </a:p>
        </p:txBody>
      </p:sp>
    </p:spTree>
    <p:extLst>
      <p:ext uri="{BB962C8B-B14F-4D97-AF65-F5344CB8AC3E}">
        <p14:creationId xmlns:p14="http://schemas.microsoft.com/office/powerpoint/2010/main" val="329269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7DC18E-67C9-4144-A754-9B7955342378}" type="datetimeFigureOut">
              <a:rPr lang="en-GB" smtClean="0"/>
              <a:t>22/03/2024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FCAEF-3309-44EB-8912-65F655ED2FCF}" type="slidenum">
              <a:rPr lang="en-GB" smtClean="0"/>
              <a:t>‹#›</a:t>
            </a:fld>
            <a:endParaRPr lang="en-GB"/>
          </a:p>
        </p:txBody>
      </p:sp>
    </p:spTree>
    <p:extLst>
      <p:ext uri="{BB962C8B-B14F-4D97-AF65-F5344CB8AC3E}">
        <p14:creationId xmlns:p14="http://schemas.microsoft.com/office/powerpoint/2010/main" val="295893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504" y="-4727"/>
            <a:ext cx="8928992"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07504" y="1600201"/>
            <a:ext cx="8928992" cy="43490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Box 5"/>
          <p:cNvSpPr txBox="1"/>
          <p:nvPr userDrawn="1"/>
        </p:nvSpPr>
        <p:spPr>
          <a:xfrm>
            <a:off x="6876256" y="6433591"/>
            <a:ext cx="2088232" cy="307777"/>
          </a:xfrm>
          <a:prstGeom prst="rect">
            <a:avLst/>
          </a:prstGeom>
          <a:noFill/>
        </p:spPr>
        <p:txBody>
          <a:bodyPr wrap="square" rtlCol="0">
            <a:spAutoFit/>
          </a:bodyPr>
          <a:lstStyle/>
          <a:p>
            <a:pPr algn="r"/>
            <a:fld id="{C5484094-8486-4ADB-9297-87EA727E9842}" type="slidenum">
              <a:rPr lang="en-GB" sz="1400" smtClean="0">
                <a:solidFill>
                  <a:srgbClr val="4BACC6">
                    <a:lumMod val="40000"/>
                    <a:lumOff val="60000"/>
                  </a:srgbClr>
                </a:solidFill>
              </a:rPr>
              <a:pPr algn="r"/>
              <a:t>‹#›</a:t>
            </a:fld>
            <a:endParaRPr lang="en-GB" sz="1400" dirty="0">
              <a:solidFill>
                <a:srgbClr val="4BACC6">
                  <a:lumMod val="40000"/>
                  <a:lumOff val="60000"/>
                </a:srgbClr>
              </a:solidFill>
            </a:endParaRPr>
          </a:p>
        </p:txBody>
      </p:sp>
      <p:sp>
        <p:nvSpPr>
          <p:cNvPr id="5" name="Slide Number Placeholder 4"/>
          <p:cNvSpPr>
            <a:spLocks noGrp="1"/>
          </p:cNvSpPr>
          <p:nvPr>
            <p:ph type="sldNum" sz="quarter" idx="4"/>
          </p:nvPr>
        </p:nvSpPr>
        <p:spPr>
          <a:xfrm>
            <a:off x="7010400" y="6477000"/>
            <a:ext cx="2133600" cy="365125"/>
          </a:xfrm>
          <a:prstGeom prst="rect">
            <a:avLst/>
          </a:prstGeom>
        </p:spPr>
        <p:txBody>
          <a:bodyPr vert="horz" lIns="91440" tIns="45720" rIns="91440" bIns="45720" rtlCol="0" anchor="ctr"/>
          <a:lstStyle>
            <a:lvl1pPr algn="r">
              <a:defRPr sz="1200">
                <a:solidFill>
                  <a:srgbClr val="FFFFFF"/>
                </a:solidFill>
              </a:defRPr>
            </a:lvl1pPr>
          </a:lstStyle>
          <a:p>
            <a:fld id="{33CD8F25-6884-ED49-801E-7634C0F1EA11}" type="slidenum">
              <a:rPr lang="en-US" smtClean="0"/>
              <a:pPr/>
              <a:t>‹#›</a:t>
            </a:fld>
            <a:endParaRPr lang="en-US" dirty="0"/>
          </a:p>
        </p:txBody>
      </p:sp>
    </p:spTree>
    <p:extLst>
      <p:ext uri="{BB962C8B-B14F-4D97-AF65-F5344CB8AC3E}">
        <p14:creationId xmlns:p14="http://schemas.microsoft.com/office/powerpoint/2010/main" val="815611196"/>
      </p:ext>
    </p:extLst>
  </p:cSld>
  <p:clrMap bg1="lt1" tx1="dk1" bg2="lt2" tx2="dk2" accent1="accent1" accent2="accent2" accent3="accent3" accent4="accent4" accent5="accent5" accent6="accent6" hlink="hlink" folHlink="folHlink"/>
  <p:sldLayoutIdLst>
    <p:sldLayoutId id="2147483662" r:id="rId1"/>
    <p:sldLayoutId id="2147483663" r:id="rId2"/>
  </p:sldLayoutIdLst>
  <p:hf hdr="0" ftr="0" dt="0"/>
  <p:txStyles>
    <p:titleStyle>
      <a:lvl1pPr algn="l" defTabSz="914400" rtl="0" eaLnBrk="1" latinLnBrk="0" hangingPunct="1">
        <a:spcBef>
          <a:spcPct val="0"/>
        </a:spcBef>
        <a:buNone/>
        <a:defRPr sz="24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s://www.gloucestershire.gov.uk/media/uxvcfrsp/equality-profile-2023.pdf"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D11D90-B685-74E7-EBAB-EEC463ED7018}"/>
              </a:ext>
            </a:extLst>
          </p:cNvPr>
          <p:cNvSpPr txBox="1"/>
          <p:nvPr/>
        </p:nvSpPr>
        <p:spPr>
          <a:xfrm>
            <a:off x="1619672" y="1988840"/>
            <a:ext cx="5976664" cy="1877437"/>
          </a:xfrm>
          <a:prstGeom prst="rect">
            <a:avLst/>
          </a:prstGeom>
          <a:noFill/>
        </p:spPr>
        <p:txBody>
          <a:bodyPr wrap="square" rtlCol="0">
            <a:spAutoFit/>
          </a:bodyPr>
          <a:lstStyle/>
          <a:p>
            <a:pPr algn="ctr"/>
            <a:r>
              <a:rPr lang="en-GB" sz="3200" b="1" dirty="0">
                <a:solidFill>
                  <a:schemeClr val="bg1"/>
                </a:solidFill>
              </a:rPr>
              <a:t>Workforce Disability Equality Standard (WDES)</a:t>
            </a:r>
          </a:p>
          <a:p>
            <a:pPr algn="ctr"/>
            <a:r>
              <a:rPr lang="en-GB" sz="3200" b="1" dirty="0">
                <a:solidFill>
                  <a:schemeClr val="bg1"/>
                </a:solidFill>
              </a:rPr>
              <a:t>2023 data and three year trend</a:t>
            </a:r>
          </a:p>
          <a:p>
            <a:pPr algn="ctr"/>
            <a:endParaRPr lang="en-GB" sz="20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D8F25-6884-ED49-801E-7634C0F1EA11}"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TextBox 4">
            <a:extLst>
              <a:ext uri="{FF2B5EF4-FFF2-40B4-BE49-F238E27FC236}">
                <a16:creationId xmlns:a16="http://schemas.microsoft.com/office/drawing/2014/main" id="{D600C3E0-EFE8-6752-E831-1F5BF65D2C59}"/>
              </a:ext>
            </a:extLst>
          </p:cNvPr>
          <p:cNvSpPr txBox="1"/>
          <p:nvPr/>
        </p:nvSpPr>
        <p:spPr>
          <a:xfrm>
            <a:off x="164986" y="1004813"/>
            <a:ext cx="8727493" cy="5127814"/>
          </a:xfrm>
          <a:prstGeom prst="rect">
            <a:avLst/>
          </a:prstGeom>
          <a:noFill/>
        </p:spPr>
        <p:txBody>
          <a:bodyPr wrap="square" rtlCol="0">
            <a:spAutoFit/>
          </a:bodyPr>
          <a:lstStyle/>
          <a:p>
            <a:pPr marL="285750" indent="-285750" algn="just">
              <a:lnSpc>
                <a:spcPct val="107000"/>
              </a:lnSpc>
              <a:spcAft>
                <a:spcPts val="800"/>
              </a:spcAft>
              <a:buFont typeface="Wingdings" panose="05000000000000000000" pitchFamily="2" charset="2"/>
              <a:buChar char="Ø"/>
            </a:pPr>
            <a:r>
              <a:rPr lang="en-GB" dirty="0">
                <a:latin typeface="Arial" panose="020B0604020202020204" pitchFamily="34" charset="0"/>
                <a:cs typeface="Arial" panose="020B0604020202020204" pitchFamily="34" charset="0"/>
              </a:rPr>
              <a:t>Programme of ED&amp;I training all staff including at induction with a dedicated programme on </a:t>
            </a:r>
            <a:r>
              <a:rPr lang="en-GB" sz="1200" b="1" dirty="0">
                <a:effectLst/>
                <a:latin typeface="Arial" panose="020B0604020202020204" pitchFamily="34" charset="0"/>
                <a:ea typeface="Calibri" panose="020F0502020204030204" pitchFamily="34" charset="0"/>
                <a:cs typeface="Times New Roman" panose="02020603050405020304" pitchFamily="18" charset="0"/>
              </a:rPr>
              <a:t>Building a Culture of Conscious Inclusion programme kicked off in February 2023 to run for nine months with: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gn="just">
              <a:lnSpc>
                <a:spcPct val="107000"/>
              </a:lnSpc>
              <a:buFont typeface="Wingdings" panose="05000000000000000000" pitchFamily="2" charset="2"/>
              <a:buChar char="Ø"/>
            </a:pPr>
            <a:r>
              <a:rPr lang="en-GB" sz="1200" dirty="0">
                <a:effectLst/>
                <a:latin typeface="Arial" panose="020B0604020202020204" pitchFamily="34" charset="0"/>
                <a:ea typeface="Calibri" panose="020F0502020204030204" pitchFamily="34" charset="0"/>
                <a:cs typeface="Times New Roman" panose="02020603050405020304" pitchFamily="18" charset="0"/>
              </a:rPr>
              <a:t>6 in person sessions (F-2-F) x half day for 140 leadership (Band 8+ and Board)</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gn="just">
              <a:lnSpc>
                <a:spcPct val="107000"/>
              </a:lnSpc>
              <a:buFont typeface="Wingdings" panose="05000000000000000000" pitchFamily="2" charset="2"/>
              <a:buChar char="Ø"/>
            </a:pPr>
            <a:r>
              <a:rPr lang="en-GB" sz="1200" dirty="0">
                <a:effectLst/>
                <a:latin typeface="Arial" panose="020B0604020202020204" pitchFamily="34" charset="0"/>
                <a:ea typeface="Calibri" panose="020F0502020204030204" pitchFamily="34" charset="0"/>
                <a:cs typeface="Times New Roman" panose="02020603050405020304" pitchFamily="18" charset="0"/>
              </a:rPr>
              <a:t>10 Module 1 virtual sessions x 1 ½ hr sessions for 200 (Band 2-7), with a month gap in between for reflection.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628650" lvl="1" indent="-171450">
              <a:lnSpc>
                <a:spcPct val="107000"/>
              </a:lnSpc>
              <a:spcAft>
                <a:spcPts val="800"/>
              </a:spcAft>
              <a:buFont typeface="Wingdings" panose="05000000000000000000" pitchFamily="2" charset="2"/>
              <a:buChar char="Ø"/>
            </a:pPr>
            <a:r>
              <a:rPr lang="en-GB" sz="1200" dirty="0">
                <a:effectLst/>
                <a:latin typeface="Arial" panose="020B0604020202020204" pitchFamily="34" charset="0"/>
                <a:ea typeface="Calibri" panose="020F0502020204030204" pitchFamily="34" charset="0"/>
                <a:cs typeface="Times New Roman" panose="02020603050405020304" pitchFamily="18" charset="0"/>
              </a:rPr>
              <a:t>10 Module 2 virtual sessions x 1 ½ hr sessions for 200 (Band 2-7)</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New Appraisal Paperwork and training including an ED&amp;I objective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Managers training on health and wellbeing being delivered by Susan Doran each month, raising awareness of long term health conditions and supporting employees within the workplace including women’s health, MSK conditions etc</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Continue to promote flexible working options and work life balance including the Other Leave policy and include Disability Leave in the Reasonable Adjustments policy</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Produced the Health Passport and Guidance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Produce the Reasonable Adjustments Policy including Disability Leave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Produce the Policy on Zero Tolerance to Abuse to NHS staff – set up a reporting system and confidential mailbox</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Produce Freedom to Speak Up Policy and ensure programme of education and publicity around FTSU increase capacity in FTSU</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Continue to participate in the range of ICS ED&amp;I programmes including Reciprocal Mentoring, Allyship Programme and Flourish Scheme</a:t>
            </a:r>
          </a:p>
        </p:txBody>
      </p:sp>
      <p:pic>
        <p:nvPicPr>
          <p:cNvPr id="7" name="Picture 6">
            <a:extLst>
              <a:ext uri="{FF2B5EF4-FFF2-40B4-BE49-F238E27FC236}">
                <a16:creationId xmlns:a16="http://schemas.microsoft.com/office/drawing/2014/main" id="{F83BF4AC-986D-1087-9C37-629540FE6E45}"/>
              </a:ext>
            </a:extLst>
          </p:cNvPr>
          <p:cNvPicPr>
            <a:picLocks noChangeAspect="1"/>
          </p:cNvPicPr>
          <p:nvPr/>
        </p:nvPicPr>
        <p:blipFill>
          <a:blip r:embed="rId2"/>
          <a:stretch>
            <a:fillRect/>
          </a:stretch>
        </p:blipFill>
        <p:spPr>
          <a:xfrm>
            <a:off x="18148" y="23046"/>
            <a:ext cx="9144000" cy="1006841"/>
          </a:xfrm>
          <a:prstGeom prst="rect">
            <a:avLst/>
          </a:prstGeom>
        </p:spPr>
      </p:pic>
      <p:sp>
        <p:nvSpPr>
          <p:cNvPr id="2" name="TextBox 1">
            <a:extLst>
              <a:ext uri="{FF2B5EF4-FFF2-40B4-BE49-F238E27FC236}">
                <a16:creationId xmlns:a16="http://schemas.microsoft.com/office/drawing/2014/main" id="{3AF2FC54-D9A4-B7C0-6FE6-B164E4A8B33B}"/>
              </a:ext>
            </a:extLst>
          </p:cNvPr>
          <p:cNvSpPr txBox="1"/>
          <p:nvPr/>
        </p:nvSpPr>
        <p:spPr>
          <a:xfrm>
            <a:off x="457200" y="332656"/>
            <a:ext cx="6203032" cy="523220"/>
          </a:xfrm>
          <a:prstGeom prst="rect">
            <a:avLst/>
          </a:prstGeom>
          <a:noFill/>
        </p:spPr>
        <p:txBody>
          <a:bodyPr wrap="square" rtlCol="0">
            <a:spAutoFit/>
          </a:bodyPr>
          <a:lstStyle/>
          <a:p>
            <a:r>
              <a:rPr lang="en-GB" sz="2800" b="1" dirty="0">
                <a:solidFill>
                  <a:schemeClr val="bg1"/>
                </a:solidFill>
                <a:latin typeface="Arial" panose="020B0604020202020204" pitchFamily="34" charset="0"/>
                <a:cs typeface="Arial" panose="020B0604020202020204" pitchFamily="34" charset="0"/>
              </a:rPr>
              <a:t>Key Actions in 2023</a:t>
            </a:r>
          </a:p>
        </p:txBody>
      </p:sp>
    </p:spTree>
    <p:extLst>
      <p:ext uri="{BB962C8B-B14F-4D97-AF65-F5344CB8AC3E}">
        <p14:creationId xmlns:p14="http://schemas.microsoft.com/office/powerpoint/2010/main" val="180821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D8F25-6884-ED49-801E-7634C0F1EA11}"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TextBox 4">
            <a:extLst>
              <a:ext uri="{FF2B5EF4-FFF2-40B4-BE49-F238E27FC236}">
                <a16:creationId xmlns:a16="http://schemas.microsoft.com/office/drawing/2014/main" id="{D600C3E0-EFE8-6752-E831-1F5BF65D2C59}"/>
              </a:ext>
            </a:extLst>
          </p:cNvPr>
          <p:cNvSpPr txBox="1"/>
          <p:nvPr/>
        </p:nvSpPr>
        <p:spPr>
          <a:xfrm>
            <a:off x="179512" y="1029888"/>
            <a:ext cx="8471284" cy="646330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WDES is a combination of data derived from workforce systems i.e. ESR (staff self-disclosure) and the National Staff Survey for the year. The following data is obtained from the ICB workforce system as follows: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Percentage  of disabled staff employed</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Relative likelihood of disabled compared to non-disabled staff member being appointed into an ICB job</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Percentage of disabled staff in each of the Agenda for Change pay bands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Relative likelihood of disabled compared to non-disabled staff member entering a capability process</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Percentage of board members (ICB Board) who are disabled</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There are a range of questions that were responded to in the 2022 National Staff Survey reported in March 2023 (slides 4 – 8)  such as the % of disabled staff who have experienced bullying and harassment from patients / service users and families / colleagues / managers as well as questions. The percentage of staff who believe the organisation provides equal opportunities, values their work, made reasonable adjustments to their work. </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F83BF4AC-986D-1087-9C37-629540FE6E45}"/>
              </a:ext>
            </a:extLst>
          </p:cNvPr>
          <p:cNvPicPr>
            <a:picLocks noChangeAspect="1"/>
          </p:cNvPicPr>
          <p:nvPr/>
        </p:nvPicPr>
        <p:blipFill>
          <a:blip r:embed="rId2"/>
          <a:stretch>
            <a:fillRect/>
          </a:stretch>
        </p:blipFill>
        <p:spPr>
          <a:xfrm>
            <a:off x="18148" y="23047"/>
            <a:ext cx="9144000" cy="841248"/>
          </a:xfrm>
          <a:prstGeom prst="rect">
            <a:avLst/>
          </a:prstGeom>
        </p:spPr>
      </p:pic>
      <p:pic>
        <p:nvPicPr>
          <p:cNvPr id="8" name="Picture 7">
            <a:extLst>
              <a:ext uri="{FF2B5EF4-FFF2-40B4-BE49-F238E27FC236}">
                <a16:creationId xmlns:a16="http://schemas.microsoft.com/office/drawing/2014/main" id="{4E4F9B89-986E-51E7-4F50-CDDB1FFC887C}"/>
              </a:ext>
            </a:extLst>
          </p:cNvPr>
          <p:cNvPicPr>
            <a:picLocks noChangeAspect="1"/>
          </p:cNvPicPr>
          <p:nvPr/>
        </p:nvPicPr>
        <p:blipFill>
          <a:blip r:embed="rId3"/>
          <a:stretch>
            <a:fillRect/>
          </a:stretch>
        </p:blipFill>
        <p:spPr>
          <a:xfrm>
            <a:off x="72762" y="188640"/>
            <a:ext cx="8998476" cy="74987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A1B8-F763-398B-A177-5B9CB14F1FFE}"/>
              </a:ext>
            </a:extLst>
          </p:cNvPr>
          <p:cNvSpPr>
            <a:spLocks noGrp="1"/>
          </p:cNvSpPr>
          <p:nvPr>
            <p:ph type="title"/>
          </p:nvPr>
        </p:nvSpPr>
        <p:spPr/>
        <p:txBody>
          <a:bodyPr/>
          <a:lstStyle/>
          <a:p>
            <a:r>
              <a:rPr lang="en-GB" dirty="0"/>
              <a:t>How to read the infographic</a:t>
            </a:r>
          </a:p>
        </p:txBody>
      </p:sp>
      <p:sp>
        <p:nvSpPr>
          <p:cNvPr id="3" name="Content Placeholder 2">
            <a:extLst>
              <a:ext uri="{FF2B5EF4-FFF2-40B4-BE49-F238E27FC236}">
                <a16:creationId xmlns:a16="http://schemas.microsoft.com/office/drawing/2014/main" id="{D86E145E-1D1B-A70C-D487-A785CF0C7FFF}"/>
              </a:ext>
            </a:extLst>
          </p:cNvPr>
          <p:cNvSpPr>
            <a:spLocks noGrp="1"/>
          </p:cNvSpPr>
          <p:nvPr>
            <p:ph idx="1"/>
          </p:nvPr>
        </p:nvSpPr>
        <p:spPr>
          <a:xfrm>
            <a:off x="107504" y="764704"/>
            <a:ext cx="8857284" cy="4968552"/>
          </a:xfrm>
        </p:spPr>
        <p:txBody>
          <a:bodyPr>
            <a:normAutofit lnSpcReduction="10000"/>
          </a:bodyPr>
          <a:lstStyle/>
          <a:p>
            <a:pPr marL="0" indent="0"/>
            <a:r>
              <a:rPr lang="en-GB" sz="1400" dirty="0"/>
              <a:t>To note: according to the 2021 Census 16.8% of Gloucestershire residents reported having a long-term limiting health problem or disability </a:t>
            </a:r>
            <a:r>
              <a:rPr lang="en-GB" sz="1200" dirty="0">
                <a:hlinkClick r:id="rId2"/>
              </a:rPr>
              <a:t>https://www.gloucestershire.gov.uk/media/uxvcfrsp/equality-profile-2023.pdf</a:t>
            </a:r>
            <a:endParaRPr lang="en-GB" sz="1200" dirty="0"/>
          </a:p>
          <a:p>
            <a:pPr>
              <a:buFont typeface="Arial" panose="020B0604020202020204" pitchFamily="34" charset="0"/>
              <a:buChar char="•"/>
            </a:pPr>
            <a:r>
              <a:rPr lang="en-GB" sz="1500" dirty="0"/>
              <a:t>Over the last three years the ICB has on average employed 3.35% of disabled staff </a:t>
            </a:r>
          </a:p>
          <a:p>
            <a:pPr>
              <a:buFont typeface="Arial" panose="020B0604020202020204" pitchFamily="34" charset="0"/>
              <a:buChar char="•"/>
            </a:pPr>
            <a:r>
              <a:rPr lang="en-GB" sz="1500" dirty="0"/>
              <a:t>The data shows the % of staff in clinical and non-clinical roles who are disabled compared to those who do not have a disability in the following pay bands</a:t>
            </a:r>
          </a:p>
          <a:p>
            <a:pPr lvl="1">
              <a:buFont typeface="Arial" panose="020B0604020202020204" pitchFamily="34" charset="0"/>
              <a:buChar char="•"/>
            </a:pPr>
            <a:r>
              <a:rPr lang="en-GB" sz="1500" dirty="0"/>
              <a:t>Pay band 4 and below </a:t>
            </a:r>
          </a:p>
          <a:p>
            <a:pPr lvl="1">
              <a:buFont typeface="Arial" panose="020B0604020202020204" pitchFamily="34" charset="0"/>
              <a:buChar char="•"/>
            </a:pPr>
            <a:r>
              <a:rPr lang="en-GB" sz="1400" dirty="0"/>
              <a:t>Pay bands 5 -7</a:t>
            </a:r>
          </a:p>
          <a:p>
            <a:pPr lvl="1">
              <a:buFont typeface="Arial" panose="020B0604020202020204" pitchFamily="34" charset="0"/>
              <a:buChar char="•"/>
            </a:pPr>
            <a:r>
              <a:rPr lang="en-GB" sz="1400" dirty="0"/>
              <a:t>Pay bands 8a to 8b</a:t>
            </a:r>
          </a:p>
          <a:p>
            <a:pPr lvl="1">
              <a:buFont typeface="Arial" panose="020B0604020202020204" pitchFamily="34" charset="0"/>
              <a:buChar char="•"/>
            </a:pPr>
            <a:r>
              <a:rPr lang="en-GB" sz="1400" dirty="0"/>
              <a:t>Pay bands 8c + and VSM</a:t>
            </a:r>
          </a:p>
          <a:p>
            <a:pPr marL="0" indent="0"/>
            <a:r>
              <a:rPr lang="en-GB" sz="1500" dirty="0"/>
              <a:t>For 2023 non-clinical roles - the majority of disabled staff were employed in pay bands 4 and below and there were 0 in pay bands 8c+ and VSM</a:t>
            </a:r>
          </a:p>
          <a:p>
            <a:pPr marL="0" indent="0"/>
            <a:r>
              <a:rPr lang="en-GB" sz="1500" dirty="0"/>
              <a:t>For 2023 clinical roles – the majority of disabled staff were employed in pay bands  5-7 and 0 for the other pay bands</a:t>
            </a:r>
          </a:p>
          <a:p>
            <a:pPr marL="0" indent="0"/>
            <a:r>
              <a:rPr lang="en-GB" sz="1500" dirty="0"/>
              <a:t>In 2023 the ICB does not employ any disabled board members compared to previous years</a:t>
            </a:r>
          </a:p>
          <a:p>
            <a:pPr marL="0" indent="0"/>
            <a:r>
              <a:rPr lang="en-GB" sz="1500" dirty="0"/>
              <a:t>For the last three years on average those candidates without a disability were more likely to be appointed for a job within the ICB than disabled candidates</a:t>
            </a:r>
          </a:p>
          <a:p>
            <a:pPr marL="0" indent="0"/>
            <a:r>
              <a:rPr lang="en-GB" sz="1500" dirty="0"/>
              <a:t>For the last three years disabled staff were more likely to enter the formal capability process compared to staff without a disability.</a:t>
            </a:r>
          </a:p>
          <a:p>
            <a:pPr marL="0" indent="0" algn="ctr"/>
            <a:r>
              <a:rPr lang="en-GB" sz="1500" b="1" i="1" dirty="0"/>
              <a:t>NB. The information on equalities is obtained from the ICB’s staff records system called ESR and is based on staff disclosure. Not all staff choose to disclose and it is highly likely the % of disabled staff the organisation employs is under-reported.</a:t>
            </a:r>
          </a:p>
          <a:p>
            <a:pPr marL="0" indent="0"/>
            <a:endParaRPr lang="en-GB" sz="1900" i="1" dirty="0"/>
          </a:p>
          <a:p>
            <a:pPr marL="0" indent="0"/>
            <a:endParaRPr lang="en-GB" sz="1900" dirty="0"/>
          </a:p>
          <a:p>
            <a:pPr>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1872BCCA-F3A4-6776-BB3E-BE9133BFA339}"/>
              </a:ext>
            </a:extLst>
          </p:cNvPr>
          <p:cNvSpPr>
            <a:spLocks noGrp="1"/>
          </p:cNvSpPr>
          <p:nvPr>
            <p:ph type="sldNum" sz="quarter" idx="10"/>
          </p:nvPr>
        </p:nvSpPr>
        <p:spPr/>
        <p:txBody>
          <a:bodyPr/>
          <a:lstStyle/>
          <a:p>
            <a:fld id="{33CD8F25-6884-ED49-801E-7634C0F1EA11}" type="slidenum">
              <a:rPr lang="en-US" smtClean="0"/>
              <a:pPr/>
              <a:t>3</a:t>
            </a:fld>
            <a:endParaRPr lang="en-US" dirty="0"/>
          </a:p>
        </p:txBody>
      </p:sp>
    </p:spTree>
    <p:extLst>
      <p:ext uri="{BB962C8B-B14F-4D97-AF65-F5344CB8AC3E}">
        <p14:creationId xmlns:p14="http://schemas.microsoft.com/office/powerpoint/2010/main" val="327637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CD8F25-6884-ED49-801E-7634C0F1EA11}" type="slidenum">
              <a:rPr kumimoji="0" lang="en-US" sz="12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2" name="Picture 1" descr="A chart of disability and disability&#10;&#10;Description automatically generated with medium confidence">
            <a:extLst>
              <a:ext uri="{FF2B5EF4-FFF2-40B4-BE49-F238E27FC236}">
                <a16:creationId xmlns:a16="http://schemas.microsoft.com/office/drawing/2014/main" id="{937DECE3-B358-17AD-3186-56980D917A83}"/>
              </a:ext>
            </a:extLst>
          </p:cNvPr>
          <p:cNvPicPr>
            <a:picLocks noChangeAspect="1"/>
          </p:cNvPicPr>
          <p:nvPr/>
        </p:nvPicPr>
        <p:blipFill rotWithShape="1">
          <a:blip r:embed="rId2">
            <a:extLst>
              <a:ext uri="{28A0092B-C50C-407E-A947-70E740481C1C}">
                <a14:useLocalDpi xmlns:a14="http://schemas.microsoft.com/office/drawing/2010/main" val="0"/>
              </a:ext>
            </a:extLst>
          </a:blip>
          <a:srcRect b="29000"/>
          <a:stretch/>
        </p:blipFill>
        <p:spPr>
          <a:xfrm>
            <a:off x="1223628" y="50966"/>
            <a:ext cx="6696744" cy="61341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able&#10;&#10;Description automatically generated with medium confidence">
            <a:extLst>
              <a:ext uri="{FF2B5EF4-FFF2-40B4-BE49-F238E27FC236}">
                <a16:creationId xmlns:a16="http://schemas.microsoft.com/office/drawing/2014/main" id="{44283DFD-3B6F-465B-839B-CADED93EE9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377" y="1716251"/>
            <a:ext cx="2798447" cy="1786243"/>
          </a:xfrm>
          <a:prstGeom prst="rect">
            <a:avLst/>
          </a:prstGeom>
        </p:spPr>
      </p:pic>
      <p:sp>
        <p:nvSpPr>
          <p:cNvPr id="90" name="Rectangle 89">
            <a:extLst>
              <a:ext uri="{FF2B5EF4-FFF2-40B4-BE49-F238E27FC236}">
                <a16:creationId xmlns:a16="http://schemas.microsoft.com/office/drawing/2014/main" id="{B22EBFD7-1091-44AF-8776-01AC0F582B5F}"/>
              </a:ext>
            </a:extLst>
          </p:cNvPr>
          <p:cNvSpPr/>
          <p:nvPr/>
        </p:nvSpPr>
        <p:spPr>
          <a:xfrm>
            <a:off x="6983603" y="62031"/>
            <a:ext cx="2141529" cy="1062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1" name="Rectangle 90">
            <a:extLst>
              <a:ext uri="{FF2B5EF4-FFF2-40B4-BE49-F238E27FC236}">
                <a16:creationId xmlns:a16="http://schemas.microsoft.com/office/drawing/2014/main" id="{08A16466-817B-417D-8887-EC46B229E4A4}"/>
              </a:ext>
            </a:extLst>
          </p:cNvPr>
          <p:cNvSpPr/>
          <p:nvPr/>
        </p:nvSpPr>
        <p:spPr>
          <a:xfrm>
            <a:off x="0" y="0"/>
            <a:ext cx="9144000" cy="841698"/>
          </a:xfrm>
          <a:prstGeom prst="rect">
            <a:avLst/>
          </a:prstGeom>
          <a:solidFill>
            <a:srgbClr val="007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6E90816-21B6-40CC-A977-28DA6B025A72}"/>
              </a:ext>
            </a:extLst>
          </p:cNvPr>
          <p:cNvSpPr txBox="1"/>
          <p:nvPr/>
        </p:nvSpPr>
        <p:spPr>
          <a:xfrm>
            <a:off x="72042" y="122337"/>
            <a:ext cx="8999915" cy="523220"/>
          </a:xfrm>
          <a:prstGeom prst="rect">
            <a:avLst/>
          </a:prstGeom>
          <a:noFill/>
        </p:spPr>
        <p:txBody>
          <a:bodyPr wrap="square" rtlCol="0">
            <a:spAutoFit/>
          </a:bodyPr>
          <a:lstStyle/>
          <a:p>
            <a:pPr algn="ctr"/>
            <a:r>
              <a:rPr lang="en-GB" sz="2800" b="1" dirty="0">
                <a:solidFill>
                  <a:schemeClr val="bg1"/>
                </a:solidFill>
                <a:latin typeface="Arial" panose="020B0604020202020204" pitchFamily="34" charset="0"/>
                <a:cs typeface="Arial" panose="020B0604020202020204" pitchFamily="34" charset="0"/>
              </a:rPr>
              <a:t>Workforce Disability Equality Standard</a:t>
            </a:r>
            <a:endParaRPr lang="en-GB" sz="2800" dirty="0">
              <a:solidFill>
                <a:schemeClr val="bg1"/>
              </a:solidFill>
              <a:latin typeface="Frutiger" panose="020B0500000000000000" pitchFamily="34" charset="0"/>
            </a:endParaRPr>
          </a:p>
        </p:txBody>
      </p:sp>
      <p:sp>
        <p:nvSpPr>
          <p:cNvPr id="5" name="Rectangle 4">
            <a:extLst>
              <a:ext uri="{FF2B5EF4-FFF2-40B4-BE49-F238E27FC236}">
                <a16:creationId xmlns:a16="http://schemas.microsoft.com/office/drawing/2014/main" id="{2E2A4581-0FFD-403F-9380-73A7855E058C}"/>
              </a:ext>
            </a:extLst>
          </p:cNvPr>
          <p:cNvSpPr/>
          <p:nvPr/>
        </p:nvSpPr>
        <p:spPr>
          <a:xfrm>
            <a:off x="72042" y="903729"/>
            <a:ext cx="8892446" cy="892552"/>
          </a:xfrm>
          <a:prstGeom prst="rect">
            <a:avLst/>
          </a:prstGeom>
        </p:spPr>
        <p:txBody>
          <a:bodyPr wrap="square">
            <a:spAutoFit/>
          </a:bodyPr>
          <a:lstStyle/>
          <a:p>
            <a:r>
              <a:rPr lang="en-GB" sz="1600" b="1" dirty="0">
                <a:solidFill>
                  <a:srgbClr val="000000"/>
                </a:solidFill>
                <a:latin typeface="Frutiger LT Std"/>
              </a:rPr>
              <a:t>1. </a:t>
            </a:r>
            <a:r>
              <a:rPr lang="en-GB" sz="1600" b="1" dirty="0"/>
              <a:t>Percentage of staff experiencing harassment, bullying or abuse from patients/service users, relatives, or the public in the last 12 months:</a:t>
            </a:r>
            <a:r>
              <a:rPr lang="en-GB" dirty="0"/>
              <a:t>	</a:t>
            </a:r>
          </a:p>
          <a:p>
            <a:r>
              <a:rPr lang="en-GB" sz="1600" b="1" dirty="0">
                <a:solidFill>
                  <a:srgbClr val="000000"/>
                </a:solidFill>
                <a:latin typeface="Frutiger LT Std"/>
              </a:rPr>
              <a:t> </a:t>
            </a:r>
            <a:endParaRPr lang="en-GB" sz="1600" dirty="0">
              <a:solidFill>
                <a:srgbClr val="000000"/>
              </a:solidFill>
              <a:latin typeface="Frutiger LT Std"/>
            </a:endParaRPr>
          </a:p>
        </p:txBody>
      </p:sp>
      <p:sp>
        <p:nvSpPr>
          <p:cNvPr id="11" name="Rectangle 10">
            <a:extLst>
              <a:ext uri="{FF2B5EF4-FFF2-40B4-BE49-F238E27FC236}">
                <a16:creationId xmlns:a16="http://schemas.microsoft.com/office/drawing/2014/main" id="{C71FB0F6-BE37-4825-B84E-778FB47C8B3B}"/>
              </a:ext>
            </a:extLst>
          </p:cNvPr>
          <p:cNvSpPr/>
          <p:nvPr/>
        </p:nvSpPr>
        <p:spPr>
          <a:xfrm>
            <a:off x="72042" y="3573016"/>
            <a:ext cx="8999914" cy="584775"/>
          </a:xfrm>
          <a:prstGeom prst="rect">
            <a:avLst/>
          </a:prstGeom>
        </p:spPr>
        <p:txBody>
          <a:bodyPr wrap="square">
            <a:spAutoFit/>
          </a:bodyPr>
          <a:lstStyle/>
          <a:p>
            <a:r>
              <a:rPr lang="en-GB" sz="1600" b="1" dirty="0">
                <a:solidFill>
                  <a:srgbClr val="000000"/>
                </a:solidFill>
                <a:latin typeface="Frutiger LT Std"/>
              </a:rPr>
              <a:t>2. </a:t>
            </a:r>
            <a:r>
              <a:rPr lang="en-GB" sz="1600" b="1" dirty="0"/>
              <a:t>Percentage of staff experiencing harassment, bullying, or abuse from managers in the last 12 months:</a:t>
            </a:r>
            <a:endParaRPr lang="en-GB" sz="1600" dirty="0"/>
          </a:p>
          <a:p>
            <a:r>
              <a:rPr lang="en-GB" sz="1600" b="1" dirty="0">
                <a:solidFill>
                  <a:srgbClr val="000000"/>
                </a:solidFill>
                <a:latin typeface="Frutiger LT Std"/>
              </a:rPr>
              <a:t> </a:t>
            </a:r>
            <a:endParaRPr lang="en-GB" sz="1600" dirty="0">
              <a:solidFill>
                <a:srgbClr val="000000"/>
              </a:solidFill>
              <a:latin typeface="Frutiger LT Std"/>
            </a:endParaRPr>
          </a:p>
        </p:txBody>
      </p:sp>
      <p:graphicFrame>
        <p:nvGraphicFramePr>
          <p:cNvPr id="15" name="Table 12">
            <a:extLst>
              <a:ext uri="{FF2B5EF4-FFF2-40B4-BE49-F238E27FC236}">
                <a16:creationId xmlns:a16="http://schemas.microsoft.com/office/drawing/2014/main" id="{9C234906-9656-4F5F-A201-8353EA12700E}"/>
              </a:ext>
            </a:extLst>
          </p:cNvPr>
          <p:cNvGraphicFramePr>
            <a:graphicFrameLocks noGrp="1"/>
          </p:cNvGraphicFramePr>
          <p:nvPr/>
        </p:nvGraphicFramePr>
        <p:xfrm>
          <a:off x="2987823" y="1525823"/>
          <a:ext cx="5572095" cy="1935834"/>
        </p:xfrm>
        <a:graphic>
          <a:graphicData uri="http://schemas.openxmlformats.org/drawingml/2006/table">
            <a:tbl>
              <a:tblPr firstRow="1" bandRow="1">
                <a:tableStyleId>{5C22544A-7EE6-4342-B048-85BDC9FD1C3A}</a:tableStyleId>
              </a:tblPr>
              <a:tblGrid>
                <a:gridCol w="1857365">
                  <a:extLst>
                    <a:ext uri="{9D8B030D-6E8A-4147-A177-3AD203B41FA5}">
                      <a16:colId xmlns:a16="http://schemas.microsoft.com/office/drawing/2014/main" val="777002789"/>
                    </a:ext>
                  </a:extLst>
                </a:gridCol>
                <a:gridCol w="1857365">
                  <a:extLst>
                    <a:ext uri="{9D8B030D-6E8A-4147-A177-3AD203B41FA5}">
                      <a16:colId xmlns:a16="http://schemas.microsoft.com/office/drawing/2014/main" val="411363989"/>
                    </a:ext>
                  </a:extLst>
                </a:gridCol>
                <a:gridCol w="1857365">
                  <a:extLst>
                    <a:ext uri="{9D8B030D-6E8A-4147-A177-3AD203B41FA5}">
                      <a16:colId xmlns:a16="http://schemas.microsoft.com/office/drawing/2014/main" val="3038127488"/>
                    </a:ext>
                  </a:extLst>
                </a:gridCol>
              </a:tblGrid>
              <a:tr h="276919">
                <a:tc>
                  <a:txBody>
                    <a:bodyPr/>
                    <a:lstStyle/>
                    <a:p>
                      <a:pPr algn="ctr"/>
                      <a:r>
                        <a:rPr lang="en-GB" sz="1200" b="1" dirty="0">
                          <a:latin typeface="Arial" panose="020B0604020202020204" pitchFamily="34" charset="0"/>
                          <a:cs typeface="Arial" panose="020B0604020202020204" pitchFamily="34" charset="0"/>
                        </a:rPr>
                        <a:t>2020</a:t>
                      </a:r>
                    </a:p>
                  </a:txBody>
                  <a:tcPr/>
                </a:tc>
                <a:tc>
                  <a:txBody>
                    <a:bodyPr/>
                    <a:lstStyle/>
                    <a:p>
                      <a:pPr algn="ctr"/>
                      <a:r>
                        <a:rPr lang="en-GB" sz="1200" b="1" dirty="0">
                          <a:latin typeface="Arial" panose="020B0604020202020204" pitchFamily="34" charset="0"/>
                          <a:cs typeface="Arial" panose="020B0604020202020204" pitchFamily="34" charset="0"/>
                        </a:rPr>
                        <a:t>2021</a:t>
                      </a:r>
                    </a:p>
                  </a:txBody>
                  <a:tcPr/>
                </a:tc>
                <a:tc>
                  <a:txBody>
                    <a:bodyPr/>
                    <a:lstStyle/>
                    <a:p>
                      <a:pPr algn="ctr"/>
                      <a:r>
                        <a:rPr lang="en-GB" sz="1200" b="1" dirty="0">
                          <a:latin typeface="Arial" panose="020B0604020202020204" pitchFamily="34" charset="0"/>
                          <a:cs typeface="Arial" panose="020B0604020202020204" pitchFamily="34" charset="0"/>
                        </a:rPr>
                        <a:t>2022</a:t>
                      </a:r>
                    </a:p>
                  </a:txBody>
                  <a:tcPr/>
                </a:tc>
                <a:extLst>
                  <a:ext uri="{0D108BD9-81ED-4DB2-BD59-A6C34878D82A}">
                    <a16:rowId xmlns:a16="http://schemas.microsoft.com/office/drawing/2014/main" val="222451829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17.1%</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17.4%</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11.7%</a:t>
                      </a:r>
                    </a:p>
                  </a:txBody>
                  <a:tcPr/>
                </a:tc>
                <a:extLst>
                  <a:ext uri="{0D108BD9-81ED-4DB2-BD59-A6C34878D82A}">
                    <a16:rowId xmlns:a16="http://schemas.microsoft.com/office/drawing/2014/main" val="231993092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12.8%</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10.1%</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7.8%</a:t>
                      </a:r>
                    </a:p>
                  </a:txBody>
                  <a:tcPr/>
                </a:tc>
                <a:extLst>
                  <a:ext uri="{0D108BD9-81ED-4DB2-BD59-A6C34878D82A}">
                    <a16:rowId xmlns:a16="http://schemas.microsoft.com/office/drawing/2014/main" val="334192210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11.4%</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12.0%</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10.7%</a:t>
                      </a:r>
                    </a:p>
                  </a:txBody>
                  <a:tcPr/>
                </a:tc>
                <a:extLst>
                  <a:ext uri="{0D108BD9-81ED-4DB2-BD59-A6C34878D82A}">
                    <a16:rowId xmlns:a16="http://schemas.microsoft.com/office/drawing/2014/main" val="2289423189"/>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8.7%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8.0%</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7.3%</a:t>
                      </a:r>
                    </a:p>
                  </a:txBody>
                  <a:tcPr/>
                </a:tc>
                <a:extLst>
                  <a:ext uri="{0D108BD9-81ED-4DB2-BD59-A6C34878D82A}">
                    <a16:rowId xmlns:a16="http://schemas.microsoft.com/office/drawing/2014/main" val="1783793031"/>
                  </a:ext>
                </a:extLst>
              </a:tr>
              <a:tr h="158682">
                <a:tc>
                  <a:txBody>
                    <a:bodyPr/>
                    <a:lstStyle/>
                    <a:p>
                      <a:pPr algn="ctr"/>
                      <a:r>
                        <a:rPr lang="en-GB" sz="1200" b="1" dirty="0">
                          <a:solidFill>
                            <a:srgbClr val="2574B4"/>
                          </a:solidFill>
                          <a:latin typeface="Arial" panose="020B0604020202020204" pitchFamily="34" charset="0"/>
                          <a:cs typeface="Arial" panose="020B0604020202020204" pitchFamily="34" charset="0"/>
                        </a:rPr>
                        <a:t>41</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46</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60</a:t>
                      </a:r>
                    </a:p>
                  </a:txBody>
                  <a:tcPr/>
                </a:tc>
                <a:extLst>
                  <a:ext uri="{0D108BD9-81ED-4DB2-BD59-A6C34878D82A}">
                    <a16:rowId xmlns:a16="http://schemas.microsoft.com/office/drawing/2014/main" val="312892267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180</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189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217</a:t>
                      </a:r>
                    </a:p>
                  </a:txBody>
                  <a:tcPr/>
                </a:tc>
                <a:extLst>
                  <a:ext uri="{0D108BD9-81ED-4DB2-BD59-A6C34878D82A}">
                    <a16:rowId xmlns:a16="http://schemas.microsoft.com/office/drawing/2014/main" val="4217833989"/>
                  </a:ext>
                </a:extLst>
              </a:tr>
            </a:tbl>
          </a:graphicData>
        </a:graphic>
      </p:graphicFrame>
      <p:pic>
        <p:nvPicPr>
          <p:cNvPr id="23" name="Picture 22" descr="Table&#10;&#10;Description automatically generated with medium confidence">
            <a:extLst>
              <a:ext uri="{FF2B5EF4-FFF2-40B4-BE49-F238E27FC236}">
                <a16:creationId xmlns:a16="http://schemas.microsoft.com/office/drawing/2014/main" id="{A2B613C1-5689-402E-90CB-B58CAA0EE2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187" y="4111539"/>
            <a:ext cx="2798447" cy="1786243"/>
          </a:xfrm>
          <a:prstGeom prst="rect">
            <a:avLst/>
          </a:prstGeom>
        </p:spPr>
      </p:pic>
      <p:graphicFrame>
        <p:nvGraphicFramePr>
          <p:cNvPr id="24" name="Table 12">
            <a:extLst>
              <a:ext uri="{FF2B5EF4-FFF2-40B4-BE49-F238E27FC236}">
                <a16:creationId xmlns:a16="http://schemas.microsoft.com/office/drawing/2014/main" id="{F0134157-92F8-42B3-9FB8-9327C2FFBB33}"/>
              </a:ext>
            </a:extLst>
          </p:cNvPr>
          <p:cNvGraphicFramePr>
            <a:graphicFrameLocks noGrp="1"/>
          </p:cNvGraphicFramePr>
          <p:nvPr/>
        </p:nvGraphicFramePr>
        <p:xfrm>
          <a:off x="2980633" y="3921111"/>
          <a:ext cx="5572095" cy="1935834"/>
        </p:xfrm>
        <a:graphic>
          <a:graphicData uri="http://schemas.openxmlformats.org/drawingml/2006/table">
            <a:tbl>
              <a:tblPr firstRow="1" bandRow="1">
                <a:tableStyleId>{5C22544A-7EE6-4342-B048-85BDC9FD1C3A}</a:tableStyleId>
              </a:tblPr>
              <a:tblGrid>
                <a:gridCol w="1857365">
                  <a:extLst>
                    <a:ext uri="{9D8B030D-6E8A-4147-A177-3AD203B41FA5}">
                      <a16:colId xmlns:a16="http://schemas.microsoft.com/office/drawing/2014/main" val="777002789"/>
                    </a:ext>
                  </a:extLst>
                </a:gridCol>
                <a:gridCol w="1857365">
                  <a:extLst>
                    <a:ext uri="{9D8B030D-6E8A-4147-A177-3AD203B41FA5}">
                      <a16:colId xmlns:a16="http://schemas.microsoft.com/office/drawing/2014/main" val="411363989"/>
                    </a:ext>
                  </a:extLst>
                </a:gridCol>
                <a:gridCol w="1857365">
                  <a:extLst>
                    <a:ext uri="{9D8B030D-6E8A-4147-A177-3AD203B41FA5}">
                      <a16:colId xmlns:a16="http://schemas.microsoft.com/office/drawing/2014/main" val="3038127488"/>
                    </a:ext>
                  </a:extLst>
                </a:gridCol>
              </a:tblGrid>
              <a:tr h="276919">
                <a:tc>
                  <a:txBody>
                    <a:bodyPr/>
                    <a:lstStyle/>
                    <a:p>
                      <a:pPr algn="ctr"/>
                      <a:r>
                        <a:rPr lang="en-GB" sz="1200" b="1" dirty="0">
                          <a:latin typeface="Arial" panose="020B0604020202020204" pitchFamily="34" charset="0"/>
                          <a:cs typeface="Arial" panose="020B0604020202020204" pitchFamily="34" charset="0"/>
                        </a:rPr>
                        <a:t>2020</a:t>
                      </a:r>
                    </a:p>
                  </a:txBody>
                  <a:tcPr/>
                </a:tc>
                <a:tc>
                  <a:txBody>
                    <a:bodyPr/>
                    <a:lstStyle/>
                    <a:p>
                      <a:pPr algn="ctr"/>
                      <a:r>
                        <a:rPr lang="en-GB" sz="1200" b="1" dirty="0">
                          <a:latin typeface="Arial" panose="020B0604020202020204" pitchFamily="34" charset="0"/>
                          <a:cs typeface="Arial" panose="020B0604020202020204" pitchFamily="34" charset="0"/>
                        </a:rPr>
                        <a:t>2021</a:t>
                      </a:r>
                    </a:p>
                  </a:txBody>
                  <a:tcPr/>
                </a:tc>
                <a:tc>
                  <a:txBody>
                    <a:bodyPr/>
                    <a:lstStyle/>
                    <a:p>
                      <a:pPr algn="ctr"/>
                      <a:r>
                        <a:rPr lang="en-GB" sz="1200" b="1" dirty="0">
                          <a:latin typeface="Arial" panose="020B0604020202020204" pitchFamily="34" charset="0"/>
                          <a:cs typeface="Arial" panose="020B0604020202020204" pitchFamily="34" charset="0"/>
                        </a:rPr>
                        <a:t>2022</a:t>
                      </a:r>
                    </a:p>
                  </a:txBody>
                  <a:tcPr/>
                </a:tc>
                <a:extLst>
                  <a:ext uri="{0D108BD9-81ED-4DB2-BD59-A6C34878D82A}">
                    <a16:rowId xmlns:a16="http://schemas.microsoft.com/office/drawing/2014/main" val="222451829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24.4%</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17.4%</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8.3%</a:t>
                      </a:r>
                    </a:p>
                  </a:txBody>
                  <a:tcPr/>
                </a:tc>
                <a:extLst>
                  <a:ext uri="{0D108BD9-81ED-4DB2-BD59-A6C34878D82A}">
                    <a16:rowId xmlns:a16="http://schemas.microsoft.com/office/drawing/2014/main" val="231993092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7.7%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3.7%</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5.6%</a:t>
                      </a:r>
                    </a:p>
                  </a:txBody>
                  <a:tcPr/>
                </a:tc>
                <a:extLst>
                  <a:ext uri="{0D108BD9-81ED-4DB2-BD59-A6C34878D82A}">
                    <a16:rowId xmlns:a16="http://schemas.microsoft.com/office/drawing/2014/main" val="334192210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16.9%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12.7%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15.2%</a:t>
                      </a:r>
                    </a:p>
                  </a:txBody>
                  <a:tcPr/>
                </a:tc>
                <a:extLst>
                  <a:ext uri="{0D108BD9-81ED-4DB2-BD59-A6C34878D82A}">
                    <a16:rowId xmlns:a16="http://schemas.microsoft.com/office/drawing/2014/main" val="2289423189"/>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8.7%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7.2%</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7.6%</a:t>
                      </a:r>
                    </a:p>
                  </a:txBody>
                  <a:tcPr/>
                </a:tc>
                <a:extLst>
                  <a:ext uri="{0D108BD9-81ED-4DB2-BD59-A6C34878D82A}">
                    <a16:rowId xmlns:a16="http://schemas.microsoft.com/office/drawing/2014/main" val="1783793031"/>
                  </a:ext>
                </a:extLst>
              </a:tr>
              <a:tr h="239904">
                <a:tc>
                  <a:txBody>
                    <a:bodyPr/>
                    <a:lstStyle/>
                    <a:p>
                      <a:pPr algn="ctr"/>
                      <a:r>
                        <a:rPr lang="en-GB" sz="1200" b="1" dirty="0">
                          <a:solidFill>
                            <a:srgbClr val="2574B4"/>
                          </a:solidFill>
                          <a:latin typeface="Arial" panose="020B0604020202020204" pitchFamily="34" charset="0"/>
                          <a:cs typeface="Arial" panose="020B0604020202020204" pitchFamily="34" charset="0"/>
                        </a:rPr>
                        <a:t>41</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46</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60</a:t>
                      </a:r>
                    </a:p>
                  </a:txBody>
                  <a:tcPr/>
                </a:tc>
                <a:extLst>
                  <a:ext uri="{0D108BD9-81ED-4DB2-BD59-A6C34878D82A}">
                    <a16:rowId xmlns:a16="http://schemas.microsoft.com/office/drawing/2014/main" val="312892267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181</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189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216</a:t>
                      </a:r>
                    </a:p>
                  </a:txBody>
                  <a:tcPr/>
                </a:tc>
                <a:extLst>
                  <a:ext uri="{0D108BD9-81ED-4DB2-BD59-A6C34878D82A}">
                    <a16:rowId xmlns:a16="http://schemas.microsoft.com/office/drawing/2014/main" val="4217833989"/>
                  </a:ext>
                </a:extLst>
              </a:tr>
            </a:tbl>
          </a:graphicData>
        </a:graphic>
      </p:graphicFrame>
    </p:spTree>
    <p:extLst>
      <p:ext uri="{BB962C8B-B14F-4D97-AF65-F5344CB8AC3E}">
        <p14:creationId xmlns:p14="http://schemas.microsoft.com/office/powerpoint/2010/main" val="1454668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B22EBFD7-1091-44AF-8776-01AC0F582B5F}"/>
              </a:ext>
            </a:extLst>
          </p:cNvPr>
          <p:cNvSpPr/>
          <p:nvPr/>
        </p:nvSpPr>
        <p:spPr>
          <a:xfrm>
            <a:off x="6983603" y="62031"/>
            <a:ext cx="2141529" cy="1062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1" name="Rectangle 90">
            <a:extLst>
              <a:ext uri="{FF2B5EF4-FFF2-40B4-BE49-F238E27FC236}">
                <a16:creationId xmlns:a16="http://schemas.microsoft.com/office/drawing/2014/main" id="{08A16466-817B-417D-8887-EC46B229E4A4}"/>
              </a:ext>
            </a:extLst>
          </p:cNvPr>
          <p:cNvSpPr/>
          <p:nvPr/>
        </p:nvSpPr>
        <p:spPr>
          <a:xfrm>
            <a:off x="0" y="0"/>
            <a:ext cx="9144000" cy="841698"/>
          </a:xfrm>
          <a:prstGeom prst="rect">
            <a:avLst/>
          </a:prstGeom>
          <a:solidFill>
            <a:srgbClr val="007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6E90816-21B6-40CC-A977-28DA6B025A72}"/>
              </a:ext>
            </a:extLst>
          </p:cNvPr>
          <p:cNvSpPr txBox="1"/>
          <p:nvPr/>
        </p:nvSpPr>
        <p:spPr>
          <a:xfrm>
            <a:off x="72042" y="173708"/>
            <a:ext cx="8999915" cy="523220"/>
          </a:xfrm>
          <a:prstGeom prst="rect">
            <a:avLst/>
          </a:prstGeom>
          <a:noFill/>
        </p:spPr>
        <p:txBody>
          <a:bodyPr wrap="square" rtlCol="0">
            <a:spAutoFit/>
          </a:bodyPr>
          <a:lstStyle/>
          <a:p>
            <a:pPr algn="ctr"/>
            <a:r>
              <a:rPr lang="en-GB" sz="2800" b="1" dirty="0">
                <a:solidFill>
                  <a:schemeClr val="bg1"/>
                </a:solidFill>
                <a:latin typeface="Arial" panose="020B0604020202020204" pitchFamily="34" charset="0"/>
                <a:cs typeface="Arial" panose="020B0604020202020204" pitchFamily="34" charset="0"/>
              </a:rPr>
              <a:t>Workforce Disability Equality Standard</a:t>
            </a:r>
            <a:endParaRPr lang="en-GB" sz="2800" dirty="0">
              <a:solidFill>
                <a:schemeClr val="bg1"/>
              </a:solidFill>
              <a:latin typeface="Frutiger" panose="020B0500000000000000" pitchFamily="34" charset="0"/>
            </a:endParaRPr>
          </a:p>
        </p:txBody>
      </p:sp>
      <p:sp>
        <p:nvSpPr>
          <p:cNvPr id="5" name="Rectangle 4">
            <a:extLst>
              <a:ext uri="{FF2B5EF4-FFF2-40B4-BE49-F238E27FC236}">
                <a16:creationId xmlns:a16="http://schemas.microsoft.com/office/drawing/2014/main" id="{2E2A4581-0FFD-403F-9380-73A7855E058C}"/>
              </a:ext>
            </a:extLst>
          </p:cNvPr>
          <p:cNvSpPr/>
          <p:nvPr/>
        </p:nvSpPr>
        <p:spPr>
          <a:xfrm>
            <a:off x="72041" y="908720"/>
            <a:ext cx="8999915" cy="584775"/>
          </a:xfrm>
          <a:prstGeom prst="rect">
            <a:avLst/>
          </a:prstGeom>
        </p:spPr>
        <p:txBody>
          <a:bodyPr wrap="square">
            <a:spAutoFit/>
          </a:bodyPr>
          <a:lstStyle/>
          <a:p>
            <a:r>
              <a:rPr lang="en-GB" sz="1600" b="1" dirty="0">
                <a:solidFill>
                  <a:srgbClr val="000000"/>
                </a:solidFill>
                <a:latin typeface="Frutiger LT Std"/>
              </a:rPr>
              <a:t>3. </a:t>
            </a:r>
            <a:r>
              <a:rPr lang="en-GB" sz="1600" b="1" dirty="0"/>
              <a:t>Percentage of staff experiencing harassment, bullying or abuse from other colleagues in the last 12 months:</a:t>
            </a:r>
            <a:r>
              <a:rPr lang="en-GB" sz="1600" b="1" dirty="0">
                <a:solidFill>
                  <a:srgbClr val="000000"/>
                </a:solidFill>
                <a:latin typeface="Frutiger LT Std"/>
              </a:rPr>
              <a:t> </a:t>
            </a:r>
            <a:endParaRPr lang="en-GB" sz="1600" dirty="0">
              <a:solidFill>
                <a:srgbClr val="000000"/>
              </a:solidFill>
              <a:latin typeface="Frutiger LT Std"/>
            </a:endParaRPr>
          </a:p>
        </p:txBody>
      </p:sp>
      <p:sp>
        <p:nvSpPr>
          <p:cNvPr id="11" name="Rectangle 10">
            <a:extLst>
              <a:ext uri="{FF2B5EF4-FFF2-40B4-BE49-F238E27FC236}">
                <a16:creationId xmlns:a16="http://schemas.microsoft.com/office/drawing/2014/main" id="{C71FB0F6-BE37-4825-B84E-778FB47C8B3B}"/>
              </a:ext>
            </a:extLst>
          </p:cNvPr>
          <p:cNvSpPr/>
          <p:nvPr/>
        </p:nvSpPr>
        <p:spPr>
          <a:xfrm>
            <a:off x="72042" y="3293695"/>
            <a:ext cx="8892446" cy="584775"/>
          </a:xfrm>
          <a:prstGeom prst="rect">
            <a:avLst/>
          </a:prstGeom>
        </p:spPr>
        <p:txBody>
          <a:bodyPr wrap="square">
            <a:spAutoFit/>
          </a:bodyPr>
          <a:lstStyle/>
          <a:p>
            <a:r>
              <a:rPr lang="en-GB" sz="1600" b="1" dirty="0">
                <a:solidFill>
                  <a:srgbClr val="000000"/>
                </a:solidFill>
                <a:latin typeface="Frutiger LT Std"/>
              </a:rPr>
              <a:t>4. </a:t>
            </a:r>
            <a:r>
              <a:rPr lang="en-GB" sz="1600" b="1" dirty="0"/>
              <a:t>Percentage of staff saying that the last time they experienced harassment, bullying, or abuse at work, they or a colleague reported it:</a:t>
            </a:r>
            <a:endParaRPr lang="en-GB" sz="1600" dirty="0"/>
          </a:p>
        </p:txBody>
      </p:sp>
      <p:pic>
        <p:nvPicPr>
          <p:cNvPr id="25" name="Picture 24" descr="Table&#10;&#10;Description automatically generated with medium confidence">
            <a:extLst>
              <a:ext uri="{FF2B5EF4-FFF2-40B4-BE49-F238E27FC236}">
                <a16:creationId xmlns:a16="http://schemas.microsoft.com/office/drawing/2014/main" id="{DC9F984C-B46A-496D-B658-932AD8F61C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386" y="1535928"/>
            <a:ext cx="2798447" cy="1786243"/>
          </a:xfrm>
          <a:prstGeom prst="rect">
            <a:avLst/>
          </a:prstGeom>
        </p:spPr>
      </p:pic>
      <p:graphicFrame>
        <p:nvGraphicFramePr>
          <p:cNvPr id="26" name="Table 12">
            <a:extLst>
              <a:ext uri="{FF2B5EF4-FFF2-40B4-BE49-F238E27FC236}">
                <a16:creationId xmlns:a16="http://schemas.microsoft.com/office/drawing/2014/main" id="{6D9EF453-096A-4273-A05F-237555538EC7}"/>
              </a:ext>
            </a:extLst>
          </p:cNvPr>
          <p:cNvGraphicFramePr>
            <a:graphicFrameLocks noGrp="1"/>
          </p:cNvGraphicFramePr>
          <p:nvPr/>
        </p:nvGraphicFramePr>
        <p:xfrm>
          <a:off x="3059832" y="1322567"/>
          <a:ext cx="5572095" cy="1935834"/>
        </p:xfrm>
        <a:graphic>
          <a:graphicData uri="http://schemas.openxmlformats.org/drawingml/2006/table">
            <a:tbl>
              <a:tblPr firstRow="1" bandRow="1">
                <a:tableStyleId>{5C22544A-7EE6-4342-B048-85BDC9FD1C3A}</a:tableStyleId>
              </a:tblPr>
              <a:tblGrid>
                <a:gridCol w="1857365">
                  <a:extLst>
                    <a:ext uri="{9D8B030D-6E8A-4147-A177-3AD203B41FA5}">
                      <a16:colId xmlns:a16="http://schemas.microsoft.com/office/drawing/2014/main" val="777002789"/>
                    </a:ext>
                  </a:extLst>
                </a:gridCol>
                <a:gridCol w="1857365">
                  <a:extLst>
                    <a:ext uri="{9D8B030D-6E8A-4147-A177-3AD203B41FA5}">
                      <a16:colId xmlns:a16="http://schemas.microsoft.com/office/drawing/2014/main" val="411363989"/>
                    </a:ext>
                  </a:extLst>
                </a:gridCol>
                <a:gridCol w="1857365">
                  <a:extLst>
                    <a:ext uri="{9D8B030D-6E8A-4147-A177-3AD203B41FA5}">
                      <a16:colId xmlns:a16="http://schemas.microsoft.com/office/drawing/2014/main" val="3038127488"/>
                    </a:ext>
                  </a:extLst>
                </a:gridCol>
              </a:tblGrid>
              <a:tr h="276919">
                <a:tc>
                  <a:txBody>
                    <a:bodyPr/>
                    <a:lstStyle/>
                    <a:p>
                      <a:pPr algn="ctr"/>
                      <a:r>
                        <a:rPr lang="en-GB" sz="1200" b="1" dirty="0">
                          <a:latin typeface="Arial" panose="020B0604020202020204" pitchFamily="34" charset="0"/>
                          <a:cs typeface="Arial" panose="020B0604020202020204" pitchFamily="34" charset="0"/>
                        </a:rPr>
                        <a:t>2020</a:t>
                      </a:r>
                    </a:p>
                  </a:txBody>
                  <a:tcPr/>
                </a:tc>
                <a:tc>
                  <a:txBody>
                    <a:bodyPr/>
                    <a:lstStyle/>
                    <a:p>
                      <a:pPr algn="ctr"/>
                      <a:r>
                        <a:rPr lang="en-GB" sz="1200" b="1" dirty="0">
                          <a:latin typeface="Arial" panose="020B0604020202020204" pitchFamily="34" charset="0"/>
                          <a:cs typeface="Arial" panose="020B0604020202020204" pitchFamily="34" charset="0"/>
                        </a:rPr>
                        <a:t>2021</a:t>
                      </a:r>
                    </a:p>
                  </a:txBody>
                  <a:tcPr/>
                </a:tc>
                <a:tc>
                  <a:txBody>
                    <a:bodyPr/>
                    <a:lstStyle/>
                    <a:p>
                      <a:pPr algn="ctr"/>
                      <a:r>
                        <a:rPr lang="en-GB" sz="1200" b="1" dirty="0">
                          <a:latin typeface="Arial" panose="020B0604020202020204" pitchFamily="34" charset="0"/>
                          <a:cs typeface="Arial" panose="020B0604020202020204" pitchFamily="34" charset="0"/>
                        </a:rPr>
                        <a:t>2022</a:t>
                      </a:r>
                    </a:p>
                  </a:txBody>
                  <a:tcPr/>
                </a:tc>
                <a:extLst>
                  <a:ext uri="{0D108BD9-81ED-4DB2-BD59-A6C34878D82A}">
                    <a16:rowId xmlns:a16="http://schemas.microsoft.com/office/drawing/2014/main" val="222451829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19.5%</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13.3%</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15.0%</a:t>
                      </a:r>
                    </a:p>
                  </a:txBody>
                  <a:tcPr/>
                </a:tc>
                <a:extLst>
                  <a:ext uri="{0D108BD9-81ED-4DB2-BD59-A6C34878D82A}">
                    <a16:rowId xmlns:a16="http://schemas.microsoft.com/office/drawing/2014/main" val="231993092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8.3%</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5.3%</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5.1%</a:t>
                      </a:r>
                    </a:p>
                  </a:txBody>
                  <a:tcPr/>
                </a:tc>
                <a:extLst>
                  <a:ext uri="{0D108BD9-81ED-4DB2-BD59-A6C34878D82A}">
                    <a16:rowId xmlns:a16="http://schemas.microsoft.com/office/drawing/2014/main" val="334192210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18.0%</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15.6%</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15.5%</a:t>
                      </a:r>
                    </a:p>
                  </a:txBody>
                  <a:tcPr/>
                </a:tc>
                <a:extLst>
                  <a:ext uri="{0D108BD9-81ED-4DB2-BD59-A6C34878D82A}">
                    <a16:rowId xmlns:a16="http://schemas.microsoft.com/office/drawing/2014/main" val="2289423189"/>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9.1%</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8.1%</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8.7%</a:t>
                      </a:r>
                    </a:p>
                  </a:txBody>
                  <a:tcPr/>
                </a:tc>
                <a:extLst>
                  <a:ext uri="{0D108BD9-81ED-4DB2-BD59-A6C34878D82A}">
                    <a16:rowId xmlns:a16="http://schemas.microsoft.com/office/drawing/2014/main" val="1783793031"/>
                  </a:ext>
                </a:extLst>
              </a:tr>
              <a:tr h="158682">
                <a:tc>
                  <a:txBody>
                    <a:bodyPr/>
                    <a:lstStyle/>
                    <a:p>
                      <a:pPr algn="ctr"/>
                      <a:r>
                        <a:rPr lang="en-GB" sz="1200" b="1" dirty="0">
                          <a:solidFill>
                            <a:srgbClr val="2574B4"/>
                          </a:solidFill>
                          <a:latin typeface="Arial" panose="020B0604020202020204" pitchFamily="34" charset="0"/>
                          <a:cs typeface="Arial" panose="020B0604020202020204" pitchFamily="34" charset="0"/>
                        </a:rPr>
                        <a:t>41</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45</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60</a:t>
                      </a:r>
                    </a:p>
                  </a:txBody>
                  <a:tcPr/>
                </a:tc>
                <a:extLst>
                  <a:ext uri="{0D108BD9-81ED-4DB2-BD59-A6C34878D82A}">
                    <a16:rowId xmlns:a16="http://schemas.microsoft.com/office/drawing/2014/main" val="312892267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181</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188</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216</a:t>
                      </a:r>
                    </a:p>
                  </a:txBody>
                  <a:tcPr/>
                </a:tc>
                <a:extLst>
                  <a:ext uri="{0D108BD9-81ED-4DB2-BD59-A6C34878D82A}">
                    <a16:rowId xmlns:a16="http://schemas.microsoft.com/office/drawing/2014/main" val="4217833989"/>
                  </a:ext>
                </a:extLst>
              </a:tr>
            </a:tbl>
          </a:graphicData>
        </a:graphic>
      </p:graphicFrame>
      <p:pic>
        <p:nvPicPr>
          <p:cNvPr id="27" name="Picture 26" descr="Table&#10;&#10;Description automatically generated with medium confidence">
            <a:extLst>
              <a:ext uri="{FF2B5EF4-FFF2-40B4-BE49-F238E27FC236}">
                <a16:creationId xmlns:a16="http://schemas.microsoft.com/office/drawing/2014/main" id="{9DD6F863-F63B-458D-8740-B6208F10F8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386" y="4104101"/>
            <a:ext cx="2798447" cy="1786243"/>
          </a:xfrm>
          <a:prstGeom prst="rect">
            <a:avLst/>
          </a:prstGeom>
        </p:spPr>
      </p:pic>
      <p:graphicFrame>
        <p:nvGraphicFramePr>
          <p:cNvPr id="28" name="Table 12">
            <a:extLst>
              <a:ext uri="{FF2B5EF4-FFF2-40B4-BE49-F238E27FC236}">
                <a16:creationId xmlns:a16="http://schemas.microsoft.com/office/drawing/2014/main" id="{019068FE-7D6D-4E15-BE28-88BBD205108F}"/>
              </a:ext>
            </a:extLst>
          </p:cNvPr>
          <p:cNvGraphicFramePr>
            <a:graphicFrameLocks noGrp="1"/>
          </p:cNvGraphicFramePr>
          <p:nvPr/>
        </p:nvGraphicFramePr>
        <p:xfrm>
          <a:off x="3059832" y="3878470"/>
          <a:ext cx="5572095" cy="1935834"/>
        </p:xfrm>
        <a:graphic>
          <a:graphicData uri="http://schemas.openxmlformats.org/drawingml/2006/table">
            <a:tbl>
              <a:tblPr firstRow="1" bandRow="1">
                <a:tableStyleId>{5C22544A-7EE6-4342-B048-85BDC9FD1C3A}</a:tableStyleId>
              </a:tblPr>
              <a:tblGrid>
                <a:gridCol w="1857365">
                  <a:extLst>
                    <a:ext uri="{9D8B030D-6E8A-4147-A177-3AD203B41FA5}">
                      <a16:colId xmlns:a16="http://schemas.microsoft.com/office/drawing/2014/main" val="777002789"/>
                    </a:ext>
                  </a:extLst>
                </a:gridCol>
                <a:gridCol w="1857365">
                  <a:extLst>
                    <a:ext uri="{9D8B030D-6E8A-4147-A177-3AD203B41FA5}">
                      <a16:colId xmlns:a16="http://schemas.microsoft.com/office/drawing/2014/main" val="411363989"/>
                    </a:ext>
                  </a:extLst>
                </a:gridCol>
                <a:gridCol w="1857365">
                  <a:extLst>
                    <a:ext uri="{9D8B030D-6E8A-4147-A177-3AD203B41FA5}">
                      <a16:colId xmlns:a16="http://schemas.microsoft.com/office/drawing/2014/main" val="3038127488"/>
                    </a:ext>
                  </a:extLst>
                </a:gridCol>
              </a:tblGrid>
              <a:tr h="276919">
                <a:tc>
                  <a:txBody>
                    <a:bodyPr/>
                    <a:lstStyle/>
                    <a:p>
                      <a:pPr algn="ctr"/>
                      <a:r>
                        <a:rPr lang="en-GB" sz="1200" b="1" dirty="0">
                          <a:latin typeface="Arial" panose="020B0604020202020204" pitchFamily="34" charset="0"/>
                          <a:cs typeface="Arial" panose="020B0604020202020204" pitchFamily="34" charset="0"/>
                        </a:rPr>
                        <a:t>2020</a:t>
                      </a:r>
                    </a:p>
                  </a:txBody>
                  <a:tcPr/>
                </a:tc>
                <a:tc>
                  <a:txBody>
                    <a:bodyPr/>
                    <a:lstStyle/>
                    <a:p>
                      <a:pPr algn="ctr"/>
                      <a:r>
                        <a:rPr lang="en-GB" sz="1200" b="1" dirty="0">
                          <a:latin typeface="Arial" panose="020B0604020202020204" pitchFamily="34" charset="0"/>
                          <a:cs typeface="Arial" panose="020B0604020202020204" pitchFamily="34" charset="0"/>
                        </a:rPr>
                        <a:t>2021</a:t>
                      </a:r>
                    </a:p>
                  </a:txBody>
                  <a:tcPr/>
                </a:tc>
                <a:tc>
                  <a:txBody>
                    <a:bodyPr/>
                    <a:lstStyle/>
                    <a:p>
                      <a:pPr algn="ctr"/>
                      <a:r>
                        <a:rPr lang="en-GB" sz="1200" b="1" dirty="0">
                          <a:latin typeface="Arial" panose="020B0604020202020204" pitchFamily="34" charset="0"/>
                          <a:cs typeface="Arial" panose="020B0604020202020204" pitchFamily="34" charset="0"/>
                        </a:rPr>
                        <a:t>2022</a:t>
                      </a:r>
                    </a:p>
                  </a:txBody>
                  <a:tcPr/>
                </a:tc>
                <a:extLst>
                  <a:ext uri="{0D108BD9-81ED-4DB2-BD59-A6C34878D82A}">
                    <a16:rowId xmlns:a16="http://schemas.microsoft.com/office/drawing/2014/main" val="222451829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35.3%</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18.8%</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53.3%</a:t>
                      </a:r>
                    </a:p>
                  </a:txBody>
                  <a:tcPr/>
                </a:tc>
                <a:extLst>
                  <a:ext uri="{0D108BD9-81ED-4DB2-BD59-A6C34878D82A}">
                    <a16:rowId xmlns:a16="http://schemas.microsoft.com/office/drawing/2014/main" val="231993092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62.2%</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65.3%</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64.7%</a:t>
                      </a:r>
                    </a:p>
                  </a:txBody>
                  <a:tcPr/>
                </a:tc>
                <a:extLst>
                  <a:ext uri="{0D108BD9-81ED-4DB2-BD59-A6C34878D82A}">
                    <a16:rowId xmlns:a16="http://schemas.microsoft.com/office/drawing/2014/main" val="334192210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55.5%</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46.2%</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40.9%</a:t>
                      </a:r>
                    </a:p>
                  </a:txBody>
                  <a:tcPr/>
                </a:tc>
                <a:extLst>
                  <a:ext uri="{0D108BD9-81ED-4DB2-BD59-A6C34878D82A}">
                    <a16:rowId xmlns:a16="http://schemas.microsoft.com/office/drawing/2014/main" val="2289423189"/>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43.2%</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46.4%</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42.2%</a:t>
                      </a:r>
                    </a:p>
                  </a:txBody>
                  <a:tcPr/>
                </a:tc>
                <a:extLst>
                  <a:ext uri="{0D108BD9-81ED-4DB2-BD59-A6C34878D82A}">
                    <a16:rowId xmlns:a16="http://schemas.microsoft.com/office/drawing/2014/main" val="1783793031"/>
                  </a:ext>
                </a:extLst>
              </a:tr>
              <a:tr h="158682">
                <a:tc>
                  <a:txBody>
                    <a:bodyPr/>
                    <a:lstStyle/>
                    <a:p>
                      <a:pPr algn="ctr"/>
                      <a:r>
                        <a:rPr lang="en-GB" sz="1200" b="1" dirty="0">
                          <a:solidFill>
                            <a:srgbClr val="2574B4"/>
                          </a:solidFill>
                          <a:latin typeface="Arial" panose="020B0604020202020204" pitchFamily="34" charset="0"/>
                          <a:cs typeface="Arial" panose="020B0604020202020204" pitchFamily="34" charset="0"/>
                        </a:rPr>
                        <a:t>17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16</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312892267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37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27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27</a:t>
                      </a:r>
                    </a:p>
                  </a:txBody>
                  <a:tcPr/>
                </a:tc>
                <a:extLst>
                  <a:ext uri="{0D108BD9-81ED-4DB2-BD59-A6C34878D82A}">
                    <a16:rowId xmlns:a16="http://schemas.microsoft.com/office/drawing/2014/main" val="4217833989"/>
                  </a:ext>
                </a:extLst>
              </a:tr>
            </a:tbl>
          </a:graphicData>
        </a:graphic>
      </p:graphicFrame>
    </p:spTree>
    <p:extLst>
      <p:ext uri="{BB962C8B-B14F-4D97-AF65-F5344CB8AC3E}">
        <p14:creationId xmlns:p14="http://schemas.microsoft.com/office/powerpoint/2010/main" val="301559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B22EBFD7-1091-44AF-8776-01AC0F582B5F}"/>
              </a:ext>
            </a:extLst>
          </p:cNvPr>
          <p:cNvSpPr/>
          <p:nvPr/>
        </p:nvSpPr>
        <p:spPr>
          <a:xfrm>
            <a:off x="6983603" y="62031"/>
            <a:ext cx="2141529" cy="1062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1" name="Rectangle 90">
            <a:extLst>
              <a:ext uri="{FF2B5EF4-FFF2-40B4-BE49-F238E27FC236}">
                <a16:creationId xmlns:a16="http://schemas.microsoft.com/office/drawing/2014/main" id="{08A16466-817B-417D-8887-EC46B229E4A4}"/>
              </a:ext>
            </a:extLst>
          </p:cNvPr>
          <p:cNvSpPr/>
          <p:nvPr/>
        </p:nvSpPr>
        <p:spPr>
          <a:xfrm>
            <a:off x="0" y="0"/>
            <a:ext cx="9144000" cy="841698"/>
          </a:xfrm>
          <a:prstGeom prst="rect">
            <a:avLst/>
          </a:prstGeom>
          <a:solidFill>
            <a:srgbClr val="007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6E90816-21B6-40CC-A977-28DA6B025A72}"/>
              </a:ext>
            </a:extLst>
          </p:cNvPr>
          <p:cNvSpPr txBox="1"/>
          <p:nvPr/>
        </p:nvSpPr>
        <p:spPr>
          <a:xfrm>
            <a:off x="72042" y="173708"/>
            <a:ext cx="8999915" cy="523220"/>
          </a:xfrm>
          <a:prstGeom prst="rect">
            <a:avLst/>
          </a:prstGeom>
          <a:noFill/>
        </p:spPr>
        <p:txBody>
          <a:bodyPr wrap="square" rtlCol="0">
            <a:spAutoFit/>
          </a:bodyPr>
          <a:lstStyle/>
          <a:p>
            <a:pPr algn="ctr"/>
            <a:r>
              <a:rPr lang="en-GB" sz="2800" b="1" dirty="0">
                <a:solidFill>
                  <a:schemeClr val="bg1"/>
                </a:solidFill>
                <a:latin typeface="Arial" panose="020B0604020202020204" pitchFamily="34" charset="0"/>
                <a:cs typeface="Arial" panose="020B0604020202020204" pitchFamily="34" charset="0"/>
              </a:rPr>
              <a:t>Workforce Disability Equality Standard</a:t>
            </a:r>
            <a:endParaRPr lang="en-GB" sz="2800" dirty="0">
              <a:solidFill>
                <a:schemeClr val="bg1"/>
              </a:solidFill>
              <a:latin typeface="Frutiger" panose="020B0500000000000000" pitchFamily="34" charset="0"/>
            </a:endParaRPr>
          </a:p>
        </p:txBody>
      </p:sp>
      <p:sp>
        <p:nvSpPr>
          <p:cNvPr id="5" name="Rectangle 4">
            <a:extLst>
              <a:ext uri="{FF2B5EF4-FFF2-40B4-BE49-F238E27FC236}">
                <a16:creationId xmlns:a16="http://schemas.microsoft.com/office/drawing/2014/main" id="{2E2A4581-0FFD-403F-9380-73A7855E058C}"/>
              </a:ext>
            </a:extLst>
          </p:cNvPr>
          <p:cNvSpPr/>
          <p:nvPr/>
        </p:nvSpPr>
        <p:spPr>
          <a:xfrm>
            <a:off x="57234" y="854933"/>
            <a:ext cx="8892446" cy="584775"/>
          </a:xfrm>
          <a:prstGeom prst="rect">
            <a:avLst/>
          </a:prstGeom>
        </p:spPr>
        <p:txBody>
          <a:bodyPr wrap="square">
            <a:spAutoFit/>
          </a:bodyPr>
          <a:lstStyle/>
          <a:p>
            <a:r>
              <a:rPr lang="en-GB" sz="1600" b="1" dirty="0">
                <a:solidFill>
                  <a:srgbClr val="000000"/>
                </a:solidFill>
                <a:latin typeface="Frutiger LT Std"/>
              </a:rPr>
              <a:t>5. </a:t>
            </a:r>
            <a:r>
              <a:rPr lang="en-GB" sz="1600" b="1" dirty="0"/>
              <a:t>Percentage of staff who believe that their organisation provides equal opportunities for career progression or promotion:</a:t>
            </a:r>
            <a:r>
              <a:rPr lang="en-GB" sz="1600" b="1" dirty="0">
                <a:solidFill>
                  <a:srgbClr val="000000"/>
                </a:solidFill>
                <a:latin typeface="Frutiger LT Std"/>
              </a:rPr>
              <a:t> </a:t>
            </a:r>
            <a:endParaRPr lang="en-GB" sz="1600" dirty="0">
              <a:solidFill>
                <a:srgbClr val="000000"/>
              </a:solidFill>
              <a:latin typeface="Frutiger LT Std"/>
            </a:endParaRPr>
          </a:p>
        </p:txBody>
      </p:sp>
      <p:sp>
        <p:nvSpPr>
          <p:cNvPr id="11" name="Rectangle 10">
            <a:extLst>
              <a:ext uri="{FF2B5EF4-FFF2-40B4-BE49-F238E27FC236}">
                <a16:creationId xmlns:a16="http://schemas.microsoft.com/office/drawing/2014/main" id="{C71FB0F6-BE37-4825-B84E-778FB47C8B3B}"/>
              </a:ext>
            </a:extLst>
          </p:cNvPr>
          <p:cNvSpPr/>
          <p:nvPr/>
        </p:nvSpPr>
        <p:spPr>
          <a:xfrm>
            <a:off x="78081" y="3325252"/>
            <a:ext cx="8871599" cy="892552"/>
          </a:xfrm>
          <a:prstGeom prst="rect">
            <a:avLst/>
          </a:prstGeom>
        </p:spPr>
        <p:txBody>
          <a:bodyPr wrap="square">
            <a:spAutoFit/>
          </a:bodyPr>
          <a:lstStyle/>
          <a:p>
            <a:r>
              <a:rPr lang="en-GB" sz="1600" b="1" dirty="0">
                <a:solidFill>
                  <a:srgbClr val="000000"/>
                </a:solidFill>
                <a:latin typeface="Frutiger LT Std"/>
              </a:rPr>
              <a:t>6. </a:t>
            </a:r>
            <a:r>
              <a:rPr lang="en-GB" sz="1600" b="1" dirty="0"/>
              <a:t>Percentage of staff who have felt pressure from their manager to come to work, despite not feeling well enough to perform their duties:</a:t>
            </a:r>
            <a:r>
              <a:rPr lang="en-GB" dirty="0"/>
              <a:t>	</a:t>
            </a:r>
          </a:p>
          <a:p>
            <a:endParaRPr lang="en-GB" sz="1600" dirty="0">
              <a:solidFill>
                <a:srgbClr val="000000"/>
              </a:solidFill>
              <a:latin typeface="Frutiger LT Std"/>
            </a:endParaRPr>
          </a:p>
        </p:txBody>
      </p:sp>
      <p:pic>
        <p:nvPicPr>
          <p:cNvPr id="25" name="Picture 24" descr="Table&#10;&#10;Description automatically generated with medium confidence">
            <a:extLst>
              <a:ext uri="{FF2B5EF4-FFF2-40B4-BE49-F238E27FC236}">
                <a16:creationId xmlns:a16="http://schemas.microsoft.com/office/drawing/2014/main" id="{87AAE7B5-7FA1-4798-BFCA-FD48BEC119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394" y="1509777"/>
            <a:ext cx="2798447" cy="1786243"/>
          </a:xfrm>
          <a:prstGeom prst="rect">
            <a:avLst/>
          </a:prstGeom>
        </p:spPr>
      </p:pic>
      <p:graphicFrame>
        <p:nvGraphicFramePr>
          <p:cNvPr id="26" name="Table 12">
            <a:extLst>
              <a:ext uri="{FF2B5EF4-FFF2-40B4-BE49-F238E27FC236}">
                <a16:creationId xmlns:a16="http://schemas.microsoft.com/office/drawing/2014/main" id="{8D309C99-0CB7-4571-A641-7F9A74AC1C4C}"/>
              </a:ext>
            </a:extLst>
          </p:cNvPr>
          <p:cNvGraphicFramePr>
            <a:graphicFrameLocks noGrp="1"/>
          </p:cNvGraphicFramePr>
          <p:nvPr/>
        </p:nvGraphicFramePr>
        <p:xfrm>
          <a:off x="3131840" y="1319349"/>
          <a:ext cx="5572095" cy="1935834"/>
        </p:xfrm>
        <a:graphic>
          <a:graphicData uri="http://schemas.openxmlformats.org/drawingml/2006/table">
            <a:tbl>
              <a:tblPr firstRow="1" bandRow="1">
                <a:tableStyleId>{5C22544A-7EE6-4342-B048-85BDC9FD1C3A}</a:tableStyleId>
              </a:tblPr>
              <a:tblGrid>
                <a:gridCol w="1857365">
                  <a:extLst>
                    <a:ext uri="{9D8B030D-6E8A-4147-A177-3AD203B41FA5}">
                      <a16:colId xmlns:a16="http://schemas.microsoft.com/office/drawing/2014/main" val="777002789"/>
                    </a:ext>
                  </a:extLst>
                </a:gridCol>
                <a:gridCol w="1857365">
                  <a:extLst>
                    <a:ext uri="{9D8B030D-6E8A-4147-A177-3AD203B41FA5}">
                      <a16:colId xmlns:a16="http://schemas.microsoft.com/office/drawing/2014/main" val="411363989"/>
                    </a:ext>
                  </a:extLst>
                </a:gridCol>
                <a:gridCol w="1857365">
                  <a:extLst>
                    <a:ext uri="{9D8B030D-6E8A-4147-A177-3AD203B41FA5}">
                      <a16:colId xmlns:a16="http://schemas.microsoft.com/office/drawing/2014/main" val="3038127488"/>
                    </a:ext>
                  </a:extLst>
                </a:gridCol>
              </a:tblGrid>
              <a:tr h="276919">
                <a:tc>
                  <a:txBody>
                    <a:bodyPr/>
                    <a:lstStyle/>
                    <a:p>
                      <a:pPr algn="ctr"/>
                      <a:r>
                        <a:rPr lang="en-GB" sz="1200" b="1" dirty="0">
                          <a:latin typeface="Arial" panose="020B0604020202020204" pitchFamily="34" charset="0"/>
                          <a:cs typeface="Arial" panose="020B0604020202020204" pitchFamily="34" charset="0"/>
                        </a:rPr>
                        <a:t>2020</a:t>
                      </a:r>
                    </a:p>
                  </a:txBody>
                  <a:tcPr/>
                </a:tc>
                <a:tc>
                  <a:txBody>
                    <a:bodyPr/>
                    <a:lstStyle/>
                    <a:p>
                      <a:pPr algn="ctr"/>
                      <a:r>
                        <a:rPr lang="en-GB" sz="1200" b="1" dirty="0">
                          <a:latin typeface="Arial" panose="020B0604020202020204" pitchFamily="34" charset="0"/>
                          <a:cs typeface="Arial" panose="020B0604020202020204" pitchFamily="34" charset="0"/>
                        </a:rPr>
                        <a:t>2021</a:t>
                      </a:r>
                    </a:p>
                  </a:txBody>
                  <a:tcPr/>
                </a:tc>
                <a:tc>
                  <a:txBody>
                    <a:bodyPr/>
                    <a:lstStyle/>
                    <a:p>
                      <a:pPr algn="ctr"/>
                      <a:r>
                        <a:rPr lang="en-GB" sz="1200" b="1" dirty="0">
                          <a:latin typeface="Arial" panose="020B0604020202020204" pitchFamily="34" charset="0"/>
                          <a:cs typeface="Arial" panose="020B0604020202020204" pitchFamily="34" charset="0"/>
                        </a:rPr>
                        <a:t>2022</a:t>
                      </a:r>
                    </a:p>
                  </a:txBody>
                  <a:tcPr/>
                </a:tc>
                <a:extLst>
                  <a:ext uri="{0D108BD9-81ED-4DB2-BD59-A6C34878D82A}">
                    <a16:rowId xmlns:a16="http://schemas.microsoft.com/office/drawing/2014/main" val="222451829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51.2%</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61.7%</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53.3%</a:t>
                      </a:r>
                    </a:p>
                  </a:txBody>
                  <a:tcPr/>
                </a:tc>
                <a:extLst>
                  <a:ext uri="{0D108BD9-81ED-4DB2-BD59-A6C34878D82A}">
                    <a16:rowId xmlns:a16="http://schemas.microsoft.com/office/drawing/2014/main" val="231993092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62.2%</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65.3%</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64.7%</a:t>
                      </a:r>
                    </a:p>
                  </a:txBody>
                  <a:tcPr/>
                </a:tc>
                <a:extLst>
                  <a:ext uri="{0D108BD9-81ED-4DB2-BD59-A6C34878D82A}">
                    <a16:rowId xmlns:a16="http://schemas.microsoft.com/office/drawing/2014/main" val="334192210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55.5%</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56.5%</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50.0%</a:t>
                      </a:r>
                    </a:p>
                  </a:txBody>
                  <a:tcPr/>
                </a:tc>
                <a:extLst>
                  <a:ext uri="{0D108BD9-81ED-4DB2-BD59-A6C34878D82A}">
                    <a16:rowId xmlns:a16="http://schemas.microsoft.com/office/drawing/2014/main" val="2289423189"/>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61.5%</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63.0%</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57.6%</a:t>
                      </a:r>
                    </a:p>
                  </a:txBody>
                  <a:tcPr/>
                </a:tc>
                <a:extLst>
                  <a:ext uri="{0D108BD9-81ED-4DB2-BD59-A6C34878D82A}">
                    <a16:rowId xmlns:a16="http://schemas.microsoft.com/office/drawing/2014/main" val="1783793031"/>
                  </a:ext>
                </a:extLst>
              </a:tr>
              <a:tr h="158682">
                <a:tc>
                  <a:txBody>
                    <a:bodyPr/>
                    <a:lstStyle/>
                    <a:p>
                      <a:pPr algn="ctr"/>
                      <a:r>
                        <a:rPr lang="en-GB" sz="1200" b="1" dirty="0">
                          <a:solidFill>
                            <a:srgbClr val="2574B4"/>
                          </a:solidFill>
                          <a:latin typeface="Arial" panose="020B0604020202020204" pitchFamily="34" charset="0"/>
                          <a:cs typeface="Arial" panose="020B0604020202020204" pitchFamily="34" charset="0"/>
                        </a:rPr>
                        <a:t>43</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60</a:t>
                      </a:r>
                    </a:p>
                  </a:txBody>
                  <a:tcPr/>
                </a:tc>
                <a:extLst>
                  <a:ext uri="{0D108BD9-81ED-4DB2-BD59-A6C34878D82A}">
                    <a16:rowId xmlns:a16="http://schemas.microsoft.com/office/drawing/2014/main" val="312892267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188</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190</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215</a:t>
                      </a:r>
                    </a:p>
                  </a:txBody>
                  <a:tcPr/>
                </a:tc>
                <a:extLst>
                  <a:ext uri="{0D108BD9-81ED-4DB2-BD59-A6C34878D82A}">
                    <a16:rowId xmlns:a16="http://schemas.microsoft.com/office/drawing/2014/main" val="4217833989"/>
                  </a:ext>
                </a:extLst>
              </a:tr>
            </a:tbl>
          </a:graphicData>
        </a:graphic>
      </p:graphicFrame>
      <p:pic>
        <p:nvPicPr>
          <p:cNvPr id="27" name="Picture 26" descr="Table&#10;&#10;Description automatically generated with medium confidence">
            <a:extLst>
              <a:ext uri="{FF2B5EF4-FFF2-40B4-BE49-F238E27FC236}">
                <a16:creationId xmlns:a16="http://schemas.microsoft.com/office/drawing/2014/main" id="{564E8E7B-A59F-49AE-97A7-07FF714FA0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490" y="4119838"/>
            <a:ext cx="2798447" cy="1786243"/>
          </a:xfrm>
          <a:prstGeom prst="rect">
            <a:avLst/>
          </a:prstGeom>
        </p:spPr>
      </p:pic>
      <p:graphicFrame>
        <p:nvGraphicFramePr>
          <p:cNvPr id="28" name="Table 12">
            <a:extLst>
              <a:ext uri="{FF2B5EF4-FFF2-40B4-BE49-F238E27FC236}">
                <a16:creationId xmlns:a16="http://schemas.microsoft.com/office/drawing/2014/main" id="{4A92E4AD-E2CE-449F-B45D-8D9C097E1466}"/>
              </a:ext>
            </a:extLst>
          </p:cNvPr>
          <p:cNvGraphicFramePr>
            <a:graphicFrameLocks noGrp="1"/>
          </p:cNvGraphicFramePr>
          <p:nvPr/>
        </p:nvGraphicFramePr>
        <p:xfrm>
          <a:off x="3160936" y="3888661"/>
          <a:ext cx="5572095" cy="1935834"/>
        </p:xfrm>
        <a:graphic>
          <a:graphicData uri="http://schemas.openxmlformats.org/drawingml/2006/table">
            <a:tbl>
              <a:tblPr firstRow="1" bandRow="1">
                <a:tableStyleId>{5C22544A-7EE6-4342-B048-85BDC9FD1C3A}</a:tableStyleId>
              </a:tblPr>
              <a:tblGrid>
                <a:gridCol w="1857365">
                  <a:extLst>
                    <a:ext uri="{9D8B030D-6E8A-4147-A177-3AD203B41FA5}">
                      <a16:colId xmlns:a16="http://schemas.microsoft.com/office/drawing/2014/main" val="777002789"/>
                    </a:ext>
                  </a:extLst>
                </a:gridCol>
                <a:gridCol w="1857365">
                  <a:extLst>
                    <a:ext uri="{9D8B030D-6E8A-4147-A177-3AD203B41FA5}">
                      <a16:colId xmlns:a16="http://schemas.microsoft.com/office/drawing/2014/main" val="411363989"/>
                    </a:ext>
                  </a:extLst>
                </a:gridCol>
                <a:gridCol w="1857365">
                  <a:extLst>
                    <a:ext uri="{9D8B030D-6E8A-4147-A177-3AD203B41FA5}">
                      <a16:colId xmlns:a16="http://schemas.microsoft.com/office/drawing/2014/main" val="3038127488"/>
                    </a:ext>
                  </a:extLst>
                </a:gridCol>
              </a:tblGrid>
              <a:tr h="276919">
                <a:tc>
                  <a:txBody>
                    <a:bodyPr/>
                    <a:lstStyle/>
                    <a:p>
                      <a:pPr algn="ctr"/>
                      <a:r>
                        <a:rPr lang="en-GB" sz="1200" b="1" dirty="0">
                          <a:latin typeface="Arial" panose="020B0604020202020204" pitchFamily="34" charset="0"/>
                          <a:cs typeface="Arial" panose="020B0604020202020204" pitchFamily="34" charset="0"/>
                        </a:rPr>
                        <a:t>2020</a:t>
                      </a:r>
                    </a:p>
                  </a:txBody>
                  <a:tcPr/>
                </a:tc>
                <a:tc>
                  <a:txBody>
                    <a:bodyPr/>
                    <a:lstStyle/>
                    <a:p>
                      <a:pPr algn="ctr"/>
                      <a:r>
                        <a:rPr lang="en-GB" sz="1200" b="1" dirty="0">
                          <a:latin typeface="Arial" panose="020B0604020202020204" pitchFamily="34" charset="0"/>
                          <a:cs typeface="Arial" panose="020B0604020202020204" pitchFamily="34" charset="0"/>
                        </a:rPr>
                        <a:t>2021</a:t>
                      </a:r>
                    </a:p>
                  </a:txBody>
                  <a:tcPr/>
                </a:tc>
                <a:tc>
                  <a:txBody>
                    <a:bodyPr/>
                    <a:lstStyle/>
                    <a:p>
                      <a:pPr algn="ctr"/>
                      <a:r>
                        <a:rPr lang="en-GB" sz="1200" b="1" dirty="0">
                          <a:latin typeface="Arial" panose="020B0604020202020204" pitchFamily="34" charset="0"/>
                          <a:cs typeface="Arial" panose="020B0604020202020204" pitchFamily="34" charset="0"/>
                        </a:rPr>
                        <a:t>2022</a:t>
                      </a:r>
                    </a:p>
                  </a:txBody>
                  <a:tcPr/>
                </a:tc>
                <a:extLst>
                  <a:ext uri="{0D108BD9-81ED-4DB2-BD59-A6C34878D82A}">
                    <a16:rowId xmlns:a16="http://schemas.microsoft.com/office/drawing/2014/main" val="222451829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29.2%</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25.0%</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18.9%</a:t>
                      </a:r>
                    </a:p>
                  </a:txBody>
                  <a:tcPr/>
                </a:tc>
                <a:extLst>
                  <a:ext uri="{0D108BD9-81ED-4DB2-BD59-A6C34878D82A}">
                    <a16:rowId xmlns:a16="http://schemas.microsoft.com/office/drawing/2014/main" val="231993092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11.9%</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5.6%</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11.0%</a:t>
                      </a:r>
                    </a:p>
                  </a:txBody>
                  <a:tcPr/>
                </a:tc>
                <a:extLst>
                  <a:ext uri="{0D108BD9-81ED-4DB2-BD59-A6C34878D82A}">
                    <a16:rowId xmlns:a16="http://schemas.microsoft.com/office/drawing/2014/main" val="334192210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19.8%</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15.0%</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15.6%</a:t>
                      </a:r>
                    </a:p>
                  </a:txBody>
                  <a:tcPr/>
                </a:tc>
                <a:extLst>
                  <a:ext uri="{0D108BD9-81ED-4DB2-BD59-A6C34878D82A}">
                    <a16:rowId xmlns:a16="http://schemas.microsoft.com/office/drawing/2014/main" val="2289423189"/>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12.7%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11.2%</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11.0%</a:t>
                      </a:r>
                    </a:p>
                  </a:txBody>
                  <a:tcPr/>
                </a:tc>
                <a:extLst>
                  <a:ext uri="{0D108BD9-81ED-4DB2-BD59-A6C34878D82A}">
                    <a16:rowId xmlns:a16="http://schemas.microsoft.com/office/drawing/2014/main" val="1783793031"/>
                  </a:ext>
                </a:extLst>
              </a:tr>
              <a:tr h="158682">
                <a:tc>
                  <a:txBody>
                    <a:bodyPr/>
                    <a:lstStyle/>
                    <a:p>
                      <a:pPr algn="ctr"/>
                      <a:r>
                        <a:rPr lang="en-GB" sz="1200" b="1" dirty="0">
                          <a:solidFill>
                            <a:srgbClr val="2574B4"/>
                          </a:solidFill>
                          <a:latin typeface="Arial" panose="020B0604020202020204" pitchFamily="34" charset="0"/>
                          <a:cs typeface="Arial" panose="020B0604020202020204" pitchFamily="34" charset="0"/>
                        </a:rPr>
                        <a:t>24</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28</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37</a:t>
                      </a:r>
                    </a:p>
                  </a:txBody>
                  <a:tcPr/>
                </a:tc>
                <a:extLst>
                  <a:ext uri="{0D108BD9-81ED-4DB2-BD59-A6C34878D82A}">
                    <a16:rowId xmlns:a16="http://schemas.microsoft.com/office/drawing/2014/main" val="312892267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59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54</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82</a:t>
                      </a:r>
                    </a:p>
                  </a:txBody>
                  <a:tcPr/>
                </a:tc>
                <a:extLst>
                  <a:ext uri="{0D108BD9-81ED-4DB2-BD59-A6C34878D82A}">
                    <a16:rowId xmlns:a16="http://schemas.microsoft.com/office/drawing/2014/main" val="4217833989"/>
                  </a:ext>
                </a:extLst>
              </a:tr>
            </a:tbl>
          </a:graphicData>
        </a:graphic>
      </p:graphicFrame>
    </p:spTree>
    <p:extLst>
      <p:ext uri="{BB962C8B-B14F-4D97-AF65-F5344CB8AC3E}">
        <p14:creationId xmlns:p14="http://schemas.microsoft.com/office/powerpoint/2010/main" val="2057631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descr="Table&#10;&#10;Description automatically generated with medium confidence">
            <a:extLst>
              <a:ext uri="{FF2B5EF4-FFF2-40B4-BE49-F238E27FC236}">
                <a16:creationId xmlns:a16="http://schemas.microsoft.com/office/drawing/2014/main" id="{B0FE215B-5104-4D1A-B9BD-E8C3764AB239}"/>
              </a:ext>
            </a:extLst>
          </p:cNvPr>
          <p:cNvPicPr>
            <a:picLocks noChangeAspect="1"/>
          </p:cNvPicPr>
          <p:nvPr/>
        </p:nvPicPr>
        <p:blipFill rotWithShape="1">
          <a:blip r:embed="rId3">
            <a:extLst>
              <a:ext uri="{28A0092B-C50C-407E-A947-70E740481C1C}">
                <a14:useLocalDpi xmlns:a14="http://schemas.microsoft.com/office/drawing/2010/main" val="0"/>
              </a:ext>
            </a:extLst>
          </a:blip>
          <a:srcRect l="88" t="35020" r="-88" b="50448"/>
          <a:stretch/>
        </p:blipFill>
        <p:spPr>
          <a:xfrm>
            <a:off x="189377" y="5032319"/>
            <a:ext cx="2798447" cy="259576"/>
          </a:xfrm>
          <a:prstGeom prst="rect">
            <a:avLst/>
          </a:prstGeom>
        </p:spPr>
      </p:pic>
      <p:sp>
        <p:nvSpPr>
          <p:cNvPr id="90" name="Rectangle 89">
            <a:extLst>
              <a:ext uri="{FF2B5EF4-FFF2-40B4-BE49-F238E27FC236}">
                <a16:creationId xmlns:a16="http://schemas.microsoft.com/office/drawing/2014/main" id="{B22EBFD7-1091-44AF-8776-01AC0F582B5F}"/>
              </a:ext>
            </a:extLst>
          </p:cNvPr>
          <p:cNvSpPr/>
          <p:nvPr/>
        </p:nvSpPr>
        <p:spPr>
          <a:xfrm>
            <a:off x="6983603" y="62031"/>
            <a:ext cx="2141529" cy="1062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1" name="Rectangle 90">
            <a:extLst>
              <a:ext uri="{FF2B5EF4-FFF2-40B4-BE49-F238E27FC236}">
                <a16:creationId xmlns:a16="http://schemas.microsoft.com/office/drawing/2014/main" id="{08A16466-817B-417D-8887-EC46B229E4A4}"/>
              </a:ext>
            </a:extLst>
          </p:cNvPr>
          <p:cNvSpPr/>
          <p:nvPr/>
        </p:nvSpPr>
        <p:spPr>
          <a:xfrm>
            <a:off x="0" y="0"/>
            <a:ext cx="9144000" cy="841698"/>
          </a:xfrm>
          <a:prstGeom prst="rect">
            <a:avLst/>
          </a:prstGeom>
          <a:solidFill>
            <a:srgbClr val="007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6E90816-21B6-40CC-A977-28DA6B025A72}"/>
              </a:ext>
            </a:extLst>
          </p:cNvPr>
          <p:cNvSpPr txBox="1"/>
          <p:nvPr/>
        </p:nvSpPr>
        <p:spPr>
          <a:xfrm>
            <a:off x="72042" y="173708"/>
            <a:ext cx="8999915" cy="523220"/>
          </a:xfrm>
          <a:prstGeom prst="rect">
            <a:avLst/>
          </a:prstGeom>
          <a:noFill/>
        </p:spPr>
        <p:txBody>
          <a:bodyPr wrap="square" rtlCol="0">
            <a:spAutoFit/>
          </a:bodyPr>
          <a:lstStyle/>
          <a:p>
            <a:pPr algn="ctr"/>
            <a:r>
              <a:rPr lang="en-GB" sz="2800" b="1" dirty="0">
                <a:solidFill>
                  <a:schemeClr val="bg1"/>
                </a:solidFill>
                <a:latin typeface="Arial" panose="020B0604020202020204" pitchFamily="34" charset="0"/>
                <a:cs typeface="Arial" panose="020B0604020202020204" pitchFamily="34" charset="0"/>
              </a:rPr>
              <a:t>Workforce Disability Equality Standard</a:t>
            </a:r>
            <a:endParaRPr lang="en-GB" sz="2800" dirty="0">
              <a:solidFill>
                <a:schemeClr val="bg1"/>
              </a:solidFill>
              <a:latin typeface="Frutiger" panose="020B0500000000000000" pitchFamily="34" charset="0"/>
            </a:endParaRPr>
          </a:p>
        </p:txBody>
      </p:sp>
      <p:sp>
        <p:nvSpPr>
          <p:cNvPr id="5" name="Rectangle 4">
            <a:extLst>
              <a:ext uri="{FF2B5EF4-FFF2-40B4-BE49-F238E27FC236}">
                <a16:creationId xmlns:a16="http://schemas.microsoft.com/office/drawing/2014/main" id="{2E2A4581-0FFD-403F-9380-73A7855E058C}"/>
              </a:ext>
            </a:extLst>
          </p:cNvPr>
          <p:cNvSpPr/>
          <p:nvPr/>
        </p:nvSpPr>
        <p:spPr>
          <a:xfrm>
            <a:off x="111276" y="1050094"/>
            <a:ext cx="8892446" cy="338554"/>
          </a:xfrm>
          <a:prstGeom prst="rect">
            <a:avLst/>
          </a:prstGeom>
        </p:spPr>
        <p:txBody>
          <a:bodyPr wrap="square">
            <a:spAutoFit/>
          </a:bodyPr>
          <a:lstStyle/>
          <a:p>
            <a:r>
              <a:rPr lang="en-GB" sz="1600" b="1" dirty="0">
                <a:solidFill>
                  <a:srgbClr val="000000"/>
                </a:solidFill>
                <a:latin typeface="Frutiger LT Std"/>
              </a:rPr>
              <a:t>7. </a:t>
            </a:r>
            <a:r>
              <a:rPr lang="en-GB" sz="1600" b="1" dirty="0"/>
              <a:t>Percentage of staff satisfied with the extent to which their organisation values their work:</a:t>
            </a:r>
            <a:endParaRPr lang="en-GB" sz="1600" dirty="0"/>
          </a:p>
        </p:txBody>
      </p:sp>
      <p:sp>
        <p:nvSpPr>
          <p:cNvPr id="11" name="Rectangle 10">
            <a:extLst>
              <a:ext uri="{FF2B5EF4-FFF2-40B4-BE49-F238E27FC236}">
                <a16:creationId xmlns:a16="http://schemas.microsoft.com/office/drawing/2014/main" id="{C71FB0F6-BE37-4825-B84E-778FB47C8B3B}"/>
              </a:ext>
            </a:extLst>
          </p:cNvPr>
          <p:cNvSpPr/>
          <p:nvPr/>
        </p:nvSpPr>
        <p:spPr>
          <a:xfrm>
            <a:off x="111276" y="3754817"/>
            <a:ext cx="8884826" cy="892552"/>
          </a:xfrm>
          <a:prstGeom prst="rect">
            <a:avLst/>
          </a:prstGeom>
        </p:spPr>
        <p:txBody>
          <a:bodyPr wrap="square">
            <a:spAutoFit/>
          </a:bodyPr>
          <a:lstStyle/>
          <a:p>
            <a:r>
              <a:rPr lang="en-GB" sz="1600" b="1" dirty="0">
                <a:solidFill>
                  <a:srgbClr val="000000"/>
                </a:solidFill>
                <a:latin typeface="Frutiger LT Std"/>
              </a:rPr>
              <a:t>8. </a:t>
            </a:r>
            <a:r>
              <a:rPr lang="en-GB" sz="1600" b="1" dirty="0"/>
              <a:t>Percentage of staff with a long-lasting health condition or illness saying their employer has made an adequate adjustment(s) to enable them to carry out their work:</a:t>
            </a:r>
            <a:r>
              <a:rPr lang="en-GB" dirty="0"/>
              <a:t>	</a:t>
            </a:r>
          </a:p>
          <a:p>
            <a:r>
              <a:rPr lang="en-GB" sz="1600" b="1" dirty="0">
                <a:solidFill>
                  <a:srgbClr val="000000"/>
                </a:solidFill>
                <a:latin typeface="Frutiger LT Std"/>
              </a:rPr>
              <a:t> </a:t>
            </a:r>
            <a:endParaRPr lang="en-GB" sz="1600" dirty="0">
              <a:solidFill>
                <a:srgbClr val="000000"/>
              </a:solidFill>
              <a:latin typeface="Frutiger LT Std"/>
            </a:endParaRPr>
          </a:p>
        </p:txBody>
      </p:sp>
      <p:pic>
        <p:nvPicPr>
          <p:cNvPr id="26" name="Picture 25" descr="Table&#10;&#10;Description automatically generated with medium confidence">
            <a:extLst>
              <a:ext uri="{FF2B5EF4-FFF2-40B4-BE49-F238E27FC236}">
                <a16:creationId xmlns:a16="http://schemas.microsoft.com/office/drawing/2014/main" id="{D7D477FC-73C2-4315-9C47-D4ACEA8FB4E9}"/>
              </a:ext>
            </a:extLst>
          </p:cNvPr>
          <p:cNvPicPr>
            <a:picLocks noChangeAspect="1"/>
          </p:cNvPicPr>
          <p:nvPr/>
        </p:nvPicPr>
        <p:blipFill rotWithShape="1">
          <a:blip r:embed="rId3">
            <a:extLst>
              <a:ext uri="{28A0092B-C50C-407E-A947-70E740481C1C}">
                <a14:useLocalDpi xmlns:a14="http://schemas.microsoft.com/office/drawing/2010/main" val="0"/>
              </a:ext>
            </a:extLst>
          </a:blip>
          <a:srcRect b="80631"/>
          <a:stretch/>
        </p:blipFill>
        <p:spPr>
          <a:xfrm>
            <a:off x="186358" y="4686356"/>
            <a:ext cx="2798447" cy="345964"/>
          </a:xfrm>
          <a:prstGeom prst="rect">
            <a:avLst/>
          </a:prstGeom>
        </p:spPr>
      </p:pic>
      <p:graphicFrame>
        <p:nvGraphicFramePr>
          <p:cNvPr id="27" name="Table 12">
            <a:extLst>
              <a:ext uri="{FF2B5EF4-FFF2-40B4-BE49-F238E27FC236}">
                <a16:creationId xmlns:a16="http://schemas.microsoft.com/office/drawing/2014/main" id="{F17604C7-0177-4517-90E5-7B73D3B6E544}"/>
              </a:ext>
            </a:extLst>
          </p:cNvPr>
          <p:cNvGraphicFramePr>
            <a:graphicFrameLocks noGrp="1"/>
          </p:cNvGraphicFramePr>
          <p:nvPr/>
        </p:nvGraphicFramePr>
        <p:xfrm>
          <a:off x="2984804" y="4455178"/>
          <a:ext cx="5572095" cy="1107676"/>
        </p:xfrm>
        <a:graphic>
          <a:graphicData uri="http://schemas.openxmlformats.org/drawingml/2006/table">
            <a:tbl>
              <a:tblPr firstRow="1" bandRow="1">
                <a:tableStyleId>{5C22544A-7EE6-4342-B048-85BDC9FD1C3A}</a:tableStyleId>
              </a:tblPr>
              <a:tblGrid>
                <a:gridCol w="5572095">
                  <a:extLst>
                    <a:ext uri="{9D8B030D-6E8A-4147-A177-3AD203B41FA5}">
                      <a16:colId xmlns:a16="http://schemas.microsoft.com/office/drawing/2014/main" val="3038127488"/>
                    </a:ext>
                  </a:extLst>
                </a:gridCol>
              </a:tblGrid>
              <a:tr h="276919">
                <a:tc>
                  <a:txBody>
                    <a:bodyPr/>
                    <a:lstStyle/>
                    <a:p>
                      <a:pPr algn="ctr"/>
                      <a:r>
                        <a:rPr lang="en-GB" sz="1200" b="1" dirty="0">
                          <a:latin typeface="Arial" panose="020B0604020202020204" pitchFamily="34" charset="0"/>
                          <a:cs typeface="Arial" panose="020B0604020202020204" pitchFamily="34" charset="0"/>
                        </a:rPr>
                        <a:t>2022</a:t>
                      </a:r>
                    </a:p>
                  </a:txBody>
                  <a:tcPr/>
                </a:tc>
                <a:extLst>
                  <a:ext uri="{0D108BD9-81ED-4DB2-BD59-A6C34878D82A}">
                    <a16:rowId xmlns:a16="http://schemas.microsoft.com/office/drawing/2014/main" val="2224518296"/>
                  </a:ext>
                </a:extLst>
              </a:tr>
              <a:tr h="276919">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92.3%</a:t>
                      </a:r>
                    </a:p>
                  </a:txBody>
                  <a:tcPr/>
                </a:tc>
                <a:extLst>
                  <a:ext uri="{0D108BD9-81ED-4DB2-BD59-A6C34878D82A}">
                    <a16:rowId xmlns:a16="http://schemas.microsoft.com/office/drawing/2014/main" val="2319930920"/>
                  </a:ext>
                </a:extLst>
              </a:tr>
              <a:tr h="276919">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80.4%</a:t>
                      </a:r>
                    </a:p>
                  </a:txBody>
                  <a:tcPr/>
                </a:tc>
                <a:extLst>
                  <a:ext uri="{0D108BD9-81ED-4DB2-BD59-A6C34878D82A}">
                    <a16:rowId xmlns:a16="http://schemas.microsoft.com/office/drawing/2014/main" val="334192210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26</a:t>
                      </a:r>
                    </a:p>
                  </a:txBody>
                  <a:tcPr/>
                </a:tc>
                <a:extLst>
                  <a:ext uri="{0D108BD9-81ED-4DB2-BD59-A6C34878D82A}">
                    <a16:rowId xmlns:a16="http://schemas.microsoft.com/office/drawing/2014/main" val="2289423189"/>
                  </a:ext>
                </a:extLst>
              </a:tr>
            </a:tbl>
          </a:graphicData>
        </a:graphic>
      </p:graphicFrame>
      <p:pic>
        <p:nvPicPr>
          <p:cNvPr id="28" name="Picture 27" descr="Table&#10;&#10;Description automatically generated with medium confidence">
            <a:extLst>
              <a:ext uri="{FF2B5EF4-FFF2-40B4-BE49-F238E27FC236}">
                <a16:creationId xmlns:a16="http://schemas.microsoft.com/office/drawing/2014/main" id="{46ECF257-9D8F-4255-AC71-EEA597054B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358" y="1689872"/>
            <a:ext cx="2798447" cy="1735064"/>
          </a:xfrm>
          <a:prstGeom prst="rect">
            <a:avLst/>
          </a:prstGeom>
        </p:spPr>
      </p:pic>
      <p:graphicFrame>
        <p:nvGraphicFramePr>
          <p:cNvPr id="29" name="Table 12">
            <a:extLst>
              <a:ext uri="{FF2B5EF4-FFF2-40B4-BE49-F238E27FC236}">
                <a16:creationId xmlns:a16="http://schemas.microsoft.com/office/drawing/2014/main" id="{E7EB74C5-A5F7-4E48-B1BE-E644502F46D7}"/>
              </a:ext>
            </a:extLst>
          </p:cNvPr>
          <p:cNvGraphicFramePr>
            <a:graphicFrameLocks noGrp="1"/>
          </p:cNvGraphicFramePr>
          <p:nvPr/>
        </p:nvGraphicFramePr>
        <p:xfrm>
          <a:off x="2984804" y="1458694"/>
          <a:ext cx="5572095" cy="1935834"/>
        </p:xfrm>
        <a:graphic>
          <a:graphicData uri="http://schemas.openxmlformats.org/drawingml/2006/table">
            <a:tbl>
              <a:tblPr firstRow="1" bandRow="1">
                <a:tableStyleId>{5C22544A-7EE6-4342-B048-85BDC9FD1C3A}</a:tableStyleId>
              </a:tblPr>
              <a:tblGrid>
                <a:gridCol w="1857365">
                  <a:extLst>
                    <a:ext uri="{9D8B030D-6E8A-4147-A177-3AD203B41FA5}">
                      <a16:colId xmlns:a16="http://schemas.microsoft.com/office/drawing/2014/main" val="777002789"/>
                    </a:ext>
                  </a:extLst>
                </a:gridCol>
                <a:gridCol w="1857365">
                  <a:extLst>
                    <a:ext uri="{9D8B030D-6E8A-4147-A177-3AD203B41FA5}">
                      <a16:colId xmlns:a16="http://schemas.microsoft.com/office/drawing/2014/main" val="411363989"/>
                    </a:ext>
                  </a:extLst>
                </a:gridCol>
                <a:gridCol w="1857365">
                  <a:extLst>
                    <a:ext uri="{9D8B030D-6E8A-4147-A177-3AD203B41FA5}">
                      <a16:colId xmlns:a16="http://schemas.microsoft.com/office/drawing/2014/main" val="3038127488"/>
                    </a:ext>
                  </a:extLst>
                </a:gridCol>
              </a:tblGrid>
              <a:tr h="276919">
                <a:tc>
                  <a:txBody>
                    <a:bodyPr/>
                    <a:lstStyle/>
                    <a:p>
                      <a:pPr algn="ctr"/>
                      <a:r>
                        <a:rPr lang="en-GB" sz="1200" b="1" dirty="0">
                          <a:latin typeface="Arial" panose="020B0604020202020204" pitchFamily="34" charset="0"/>
                          <a:cs typeface="Arial" panose="020B0604020202020204" pitchFamily="34" charset="0"/>
                        </a:rPr>
                        <a:t>2020</a:t>
                      </a:r>
                    </a:p>
                  </a:txBody>
                  <a:tcPr/>
                </a:tc>
                <a:tc>
                  <a:txBody>
                    <a:bodyPr/>
                    <a:lstStyle/>
                    <a:p>
                      <a:pPr algn="ctr"/>
                      <a:r>
                        <a:rPr lang="en-GB" sz="1200" b="1" dirty="0">
                          <a:latin typeface="Arial" panose="020B0604020202020204" pitchFamily="34" charset="0"/>
                          <a:cs typeface="Arial" panose="020B0604020202020204" pitchFamily="34" charset="0"/>
                        </a:rPr>
                        <a:t>2021</a:t>
                      </a:r>
                    </a:p>
                  </a:txBody>
                  <a:tcPr/>
                </a:tc>
                <a:tc>
                  <a:txBody>
                    <a:bodyPr/>
                    <a:lstStyle/>
                    <a:p>
                      <a:pPr algn="ctr"/>
                      <a:r>
                        <a:rPr lang="en-GB" sz="1200" b="1" dirty="0">
                          <a:latin typeface="Arial" panose="020B0604020202020204" pitchFamily="34" charset="0"/>
                          <a:cs typeface="Arial" panose="020B0604020202020204" pitchFamily="34" charset="0"/>
                        </a:rPr>
                        <a:t>2022</a:t>
                      </a:r>
                    </a:p>
                  </a:txBody>
                  <a:tcPr/>
                </a:tc>
                <a:extLst>
                  <a:ext uri="{0D108BD9-81ED-4DB2-BD59-A6C34878D82A}">
                    <a16:rowId xmlns:a16="http://schemas.microsoft.com/office/drawing/2014/main" val="222451829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48.8%</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46.8%</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43.3%</a:t>
                      </a:r>
                    </a:p>
                  </a:txBody>
                  <a:tcPr/>
                </a:tc>
                <a:extLst>
                  <a:ext uri="{0D108BD9-81ED-4DB2-BD59-A6C34878D82A}">
                    <a16:rowId xmlns:a16="http://schemas.microsoft.com/office/drawing/2014/main" val="231993092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51.7%</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66.8%</a:t>
                      </a:r>
                    </a:p>
                  </a:txBody>
                  <a:tcPr/>
                </a:tc>
                <a:tc>
                  <a:txBody>
                    <a:bodyPr/>
                    <a:lstStyle/>
                    <a:p>
                      <a:pPr algn="ctr"/>
                      <a:r>
                        <a:rPr lang="en-GB" sz="1200" b="1" dirty="0">
                          <a:solidFill>
                            <a:srgbClr val="2574B4"/>
                          </a:solidFill>
                          <a:highlight>
                            <a:srgbClr val="FFFF00"/>
                          </a:highlight>
                          <a:latin typeface="Arial" panose="020B0604020202020204" pitchFamily="34" charset="0"/>
                          <a:cs typeface="Arial" panose="020B0604020202020204" pitchFamily="34" charset="0"/>
                        </a:rPr>
                        <a:t>65.9%</a:t>
                      </a:r>
                    </a:p>
                  </a:txBody>
                  <a:tcPr/>
                </a:tc>
                <a:extLst>
                  <a:ext uri="{0D108BD9-81ED-4DB2-BD59-A6C34878D82A}">
                    <a16:rowId xmlns:a16="http://schemas.microsoft.com/office/drawing/2014/main" val="334192210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49.4%</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51.1%</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45.6%</a:t>
                      </a:r>
                    </a:p>
                  </a:txBody>
                  <a:tcPr/>
                </a:tc>
                <a:extLst>
                  <a:ext uri="{0D108BD9-81ED-4DB2-BD59-A6C34878D82A}">
                    <a16:rowId xmlns:a16="http://schemas.microsoft.com/office/drawing/2014/main" val="2289423189"/>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59.8%</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58.9%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52.8%</a:t>
                      </a:r>
                    </a:p>
                  </a:txBody>
                  <a:tcPr/>
                </a:tc>
                <a:extLst>
                  <a:ext uri="{0D108BD9-81ED-4DB2-BD59-A6C34878D82A}">
                    <a16:rowId xmlns:a16="http://schemas.microsoft.com/office/drawing/2014/main" val="1783793031"/>
                  </a:ext>
                </a:extLst>
              </a:tr>
              <a:tr h="158682">
                <a:tc>
                  <a:txBody>
                    <a:bodyPr/>
                    <a:lstStyle/>
                    <a:p>
                      <a:pPr algn="ctr"/>
                      <a:r>
                        <a:rPr lang="en-GB" sz="1200" b="1" dirty="0">
                          <a:solidFill>
                            <a:srgbClr val="2574B4"/>
                          </a:solidFill>
                          <a:latin typeface="Arial" panose="020B0604020202020204" pitchFamily="34" charset="0"/>
                          <a:cs typeface="Arial" panose="020B0604020202020204" pitchFamily="34" charset="0"/>
                        </a:rPr>
                        <a:t>43</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60</a:t>
                      </a:r>
                    </a:p>
                  </a:txBody>
                  <a:tcPr/>
                </a:tc>
                <a:extLst>
                  <a:ext uri="{0D108BD9-81ED-4DB2-BD59-A6C34878D82A}">
                    <a16:rowId xmlns:a16="http://schemas.microsoft.com/office/drawing/2014/main" val="312892267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189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190</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217</a:t>
                      </a:r>
                    </a:p>
                  </a:txBody>
                  <a:tcPr/>
                </a:tc>
                <a:extLst>
                  <a:ext uri="{0D108BD9-81ED-4DB2-BD59-A6C34878D82A}">
                    <a16:rowId xmlns:a16="http://schemas.microsoft.com/office/drawing/2014/main" val="4217833989"/>
                  </a:ext>
                </a:extLst>
              </a:tr>
            </a:tbl>
          </a:graphicData>
        </a:graphic>
      </p:graphicFrame>
      <p:pic>
        <p:nvPicPr>
          <p:cNvPr id="31" name="Picture 30" descr="Table&#10;&#10;Description automatically generated with medium confidence">
            <a:extLst>
              <a:ext uri="{FF2B5EF4-FFF2-40B4-BE49-F238E27FC236}">
                <a16:creationId xmlns:a16="http://schemas.microsoft.com/office/drawing/2014/main" id="{BD31ED53-AFA8-4682-BD0F-5357D75B47CF}"/>
              </a:ext>
            </a:extLst>
          </p:cNvPr>
          <p:cNvPicPr>
            <a:picLocks noChangeAspect="1"/>
          </p:cNvPicPr>
          <p:nvPr/>
        </p:nvPicPr>
        <p:blipFill rotWithShape="1">
          <a:blip r:embed="rId3">
            <a:extLst>
              <a:ext uri="{28A0092B-C50C-407E-A947-70E740481C1C}">
                <a14:useLocalDpi xmlns:a14="http://schemas.microsoft.com/office/drawing/2010/main" val="0"/>
              </a:ext>
            </a:extLst>
          </a:blip>
          <a:srcRect t="67817" b="17651"/>
          <a:stretch/>
        </p:blipFill>
        <p:spPr>
          <a:xfrm>
            <a:off x="186358" y="5322302"/>
            <a:ext cx="2798447" cy="259576"/>
          </a:xfrm>
          <a:prstGeom prst="rect">
            <a:avLst/>
          </a:prstGeom>
        </p:spPr>
      </p:pic>
    </p:spTree>
    <p:extLst>
      <p:ext uri="{BB962C8B-B14F-4D97-AF65-F5344CB8AC3E}">
        <p14:creationId xmlns:p14="http://schemas.microsoft.com/office/powerpoint/2010/main" val="984912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a:extLst>
              <a:ext uri="{FF2B5EF4-FFF2-40B4-BE49-F238E27FC236}">
                <a16:creationId xmlns:a16="http://schemas.microsoft.com/office/drawing/2014/main" id="{B22EBFD7-1091-44AF-8776-01AC0F582B5F}"/>
              </a:ext>
            </a:extLst>
          </p:cNvPr>
          <p:cNvSpPr/>
          <p:nvPr/>
        </p:nvSpPr>
        <p:spPr>
          <a:xfrm>
            <a:off x="6983603" y="62031"/>
            <a:ext cx="2141529" cy="1062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91" name="Rectangle 90">
            <a:extLst>
              <a:ext uri="{FF2B5EF4-FFF2-40B4-BE49-F238E27FC236}">
                <a16:creationId xmlns:a16="http://schemas.microsoft.com/office/drawing/2014/main" id="{08A16466-817B-417D-8887-EC46B229E4A4}"/>
              </a:ext>
            </a:extLst>
          </p:cNvPr>
          <p:cNvSpPr/>
          <p:nvPr/>
        </p:nvSpPr>
        <p:spPr>
          <a:xfrm>
            <a:off x="0" y="0"/>
            <a:ext cx="9144000" cy="841698"/>
          </a:xfrm>
          <a:prstGeom prst="rect">
            <a:avLst/>
          </a:prstGeom>
          <a:solidFill>
            <a:srgbClr val="007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6E90816-21B6-40CC-A977-28DA6B025A72}"/>
              </a:ext>
            </a:extLst>
          </p:cNvPr>
          <p:cNvSpPr txBox="1"/>
          <p:nvPr/>
        </p:nvSpPr>
        <p:spPr>
          <a:xfrm>
            <a:off x="72042" y="173708"/>
            <a:ext cx="8999915" cy="523220"/>
          </a:xfrm>
          <a:prstGeom prst="rect">
            <a:avLst/>
          </a:prstGeom>
          <a:noFill/>
        </p:spPr>
        <p:txBody>
          <a:bodyPr wrap="square" rtlCol="0">
            <a:spAutoFit/>
          </a:bodyPr>
          <a:lstStyle/>
          <a:p>
            <a:pPr algn="ctr"/>
            <a:r>
              <a:rPr lang="en-GB" sz="2800" b="1" dirty="0">
                <a:solidFill>
                  <a:schemeClr val="bg1"/>
                </a:solidFill>
                <a:latin typeface="Arial" panose="020B0604020202020204" pitchFamily="34" charset="0"/>
                <a:cs typeface="Arial" panose="020B0604020202020204" pitchFamily="34" charset="0"/>
              </a:rPr>
              <a:t>Workforce Disability Equality Standard</a:t>
            </a:r>
            <a:endParaRPr lang="en-GB" sz="2800" dirty="0">
              <a:solidFill>
                <a:schemeClr val="bg1"/>
              </a:solidFill>
              <a:latin typeface="Frutiger" panose="020B0500000000000000" pitchFamily="34" charset="0"/>
            </a:endParaRPr>
          </a:p>
        </p:txBody>
      </p:sp>
      <p:sp>
        <p:nvSpPr>
          <p:cNvPr id="5" name="Rectangle 4">
            <a:extLst>
              <a:ext uri="{FF2B5EF4-FFF2-40B4-BE49-F238E27FC236}">
                <a16:creationId xmlns:a16="http://schemas.microsoft.com/office/drawing/2014/main" id="{2E2A4581-0FFD-403F-9380-73A7855E058C}"/>
              </a:ext>
            </a:extLst>
          </p:cNvPr>
          <p:cNvSpPr/>
          <p:nvPr/>
        </p:nvSpPr>
        <p:spPr>
          <a:xfrm>
            <a:off x="72042" y="1047051"/>
            <a:ext cx="8892446" cy="338554"/>
          </a:xfrm>
          <a:prstGeom prst="rect">
            <a:avLst/>
          </a:prstGeom>
        </p:spPr>
        <p:txBody>
          <a:bodyPr wrap="square">
            <a:spAutoFit/>
          </a:bodyPr>
          <a:lstStyle/>
          <a:p>
            <a:r>
              <a:rPr lang="en-GB" sz="1600" b="1" dirty="0">
                <a:solidFill>
                  <a:srgbClr val="000000"/>
                </a:solidFill>
                <a:latin typeface="Frutiger LT Std"/>
              </a:rPr>
              <a:t>9. </a:t>
            </a:r>
            <a:r>
              <a:rPr lang="en-GB" sz="1600" b="1" dirty="0"/>
              <a:t>Staff engagement score (0-10):</a:t>
            </a:r>
            <a:endParaRPr lang="en-GB" sz="1600" dirty="0"/>
          </a:p>
        </p:txBody>
      </p:sp>
      <p:graphicFrame>
        <p:nvGraphicFramePr>
          <p:cNvPr id="14" name="Table 12">
            <a:extLst>
              <a:ext uri="{FF2B5EF4-FFF2-40B4-BE49-F238E27FC236}">
                <a16:creationId xmlns:a16="http://schemas.microsoft.com/office/drawing/2014/main" id="{D76852AC-1751-43BA-81B2-2874A8FC466F}"/>
              </a:ext>
            </a:extLst>
          </p:cNvPr>
          <p:cNvGraphicFramePr>
            <a:graphicFrameLocks noGrp="1"/>
          </p:cNvGraphicFramePr>
          <p:nvPr/>
        </p:nvGraphicFramePr>
        <p:xfrm>
          <a:off x="2987824" y="1412776"/>
          <a:ext cx="5572095" cy="2212753"/>
        </p:xfrm>
        <a:graphic>
          <a:graphicData uri="http://schemas.openxmlformats.org/drawingml/2006/table">
            <a:tbl>
              <a:tblPr firstRow="1" bandRow="1">
                <a:tableStyleId>{5C22544A-7EE6-4342-B048-85BDC9FD1C3A}</a:tableStyleId>
              </a:tblPr>
              <a:tblGrid>
                <a:gridCol w="1857365">
                  <a:extLst>
                    <a:ext uri="{9D8B030D-6E8A-4147-A177-3AD203B41FA5}">
                      <a16:colId xmlns:a16="http://schemas.microsoft.com/office/drawing/2014/main" val="777002789"/>
                    </a:ext>
                  </a:extLst>
                </a:gridCol>
                <a:gridCol w="1857365">
                  <a:extLst>
                    <a:ext uri="{9D8B030D-6E8A-4147-A177-3AD203B41FA5}">
                      <a16:colId xmlns:a16="http://schemas.microsoft.com/office/drawing/2014/main" val="411363989"/>
                    </a:ext>
                  </a:extLst>
                </a:gridCol>
                <a:gridCol w="1857365">
                  <a:extLst>
                    <a:ext uri="{9D8B030D-6E8A-4147-A177-3AD203B41FA5}">
                      <a16:colId xmlns:a16="http://schemas.microsoft.com/office/drawing/2014/main" val="3038127488"/>
                    </a:ext>
                  </a:extLst>
                </a:gridCol>
              </a:tblGrid>
              <a:tr h="276919">
                <a:tc>
                  <a:txBody>
                    <a:bodyPr/>
                    <a:lstStyle/>
                    <a:p>
                      <a:pPr algn="ctr"/>
                      <a:r>
                        <a:rPr lang="en-GB" sz="1200" b="1" dirty="0">
                          <a:latin typeface="Arial" panose="020B0604020202020204" pitchFamily="34" charset="0"/>
                          <a:cs typeface="Arial" panose="020B0604020202020204" pitchFamily="34" charset="0"/>
                        </a:rPr>
                        <a:t>2020</a:t>
                      </a:r>
                    </a:p>
                  </a:txBody>
                  <a:tcPr/>
                </a:tc>
                <a:tc>
                  <a:txBody>
                    <a:bodyPr/>
                    <a:lstStyle/>
                    <a:p>
                      <a:pPr algn="ctr"/>
                      <a:r>
                        <a:rPr lang="en-GB" sz="1200" b="1" dirty="0">
                          <a:latin typeface="Arial" panose="020B0604020202020204" pitchFamily="34" charset="0"/>
                          <a:cs typeface="Arial" panose="020B0604020202020204" pitchFamily="34" charset="0"/>
                        </a:rPr>
                        <a:t>2021</a:t>
                      </a:r>
                    </a:p>
                  </a:txBody>
                  <a:tcPr/>
                </a:tc>
                <a:tc>
                  <a:txBody>
                    <a:bodyPr/>
                    <a:lstStyle/>
                    <a:p>
                      <a:pPr algn="ctr"/>
                      <a:r>
                        <a:rPr lang="en-GB" sz="1200" b="1" dirty="0">
                          <a:latin typeface="Arial" panose="020B0604020202020204" pitchFamily="34" charset="0"/>
                          <a:cs typeface="Arial" panose="020B0604020202020204" pitchFamily="34" charset="0"/>
                        </a:rPr>
                        <a:t>2022</a:t>
                      </a:r>
                    </a:p>
                  </a:txBody>
                  <a:tcPr/>
                </a:tc>
                <a:extLst>
                  <a:ext uri="{0D108BD9-81ED-4DB2-BD59-A6C34878D82A}">
                    <a16:rowId xmlns:a16="http://schemas.microsoft.com/office/drawing/2014/main" val="222451829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7.2</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7.3</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7.3</a:t>
                      </a:r>
                    </a:p>
                  </a:txBody>
                  <a:tcPr/>
                </a:tc>
                <a:extLst>
                  <a:ext uri="{0D108BD9-81ED-4DB2-BD59-A6C34878D82A}">
                    <a16:rowId xmlns:a16="http://schemas.microsoft.com/office/drawing/2014/main" val="231993092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6.9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6.9</a:t>
                      </a:r>
                    </a:p>
                  </a:txBody>
                  <a:tcPr/>
                </a:tc>
                <a:extLst>
                  <a:ext uri="{0D108BD9-81ED-4DB2-BD59-A6C34878D82A}">
                    <a16:rowId xmlns:a16="http://schemas.microsoft.com/office/drawing/2014/main" val="3341922100"/>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7.3</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7.5</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7.4</a:t>
                      </a:r>
                    </a:p>
                  </a:txBody>
                  <a:tcPr/>
                </a:tc>
                <a:extLst>
                  <a:ext uri="{0D108BD9-81ED-4DB2-BD59-A6C34878D82A}">
                    <a16:rowId xmlns:a16="http://schemas.microsoft.com/office/drawing/2014/main" val="2289423189"/>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6.9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6.6</a:t>
                      </a:r>
                    </a:p>
                  </a:txBody>
                  <a:tcPr/>
                </a:tc>
                <a:extLst>
                  <a:ext uri="{0D108BD9-81ED-4DB2-BD59-A6C34878D82A}">
                    <a16:rowId xmlns:a16="http://schemas.microsoft.com/office/drawing/2014/main" val="1783793031"/>
                  </a:ext>
                </a:extLst>
              </a:tr>
              <a:tr h="158682">
                <a:tc>
                  <a:txBody>
                    <a:bodyPr/>
                    <a:lstStyle/>
                    <a:p>
                      <a:pPr algn="ctr"/>
                      <a:r>
                        <a:rPr lang="en-GB" sz="1200" b="1" dirty="0">
                          <a:solidFill>
                            <a:srgbClr val="2574B4"/>
                          </a:solidFill>
                          <a:latin typeface="Arial" panose="020B0604020202020204" pitchFamily="34" charset="0"/>
                          <a:cs typeface="Arial" panose="020B0604020202020204" pitchFamily="34" charset="0"/>
                        </a:rPr>
                        <a:t>7.3</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7.2</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7.0</a:t>
                      </a:r>
                    </a:p>
                  </a:txBody>
                  <a:tcPr/>
                </a:tc>
                <a:extLst>
                  <a:ext uri="{0D108BD9-81ED-4DB2-BD59-A6C34878D82A}">
                    <a16:rowId xmlns:a16="http://schemas.microsoft.com/office/drawing/2014/main" val="3128922676"/>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43</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47</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60</a:t>
                      </a:r>
                    </a:p>
                  </a:txBody>
                  <a:tcPr/>
                </a:tc>
                <a:extLst>
                  <a:ext uri="{0D108BD9-81ED-4DB2-BD59-A6C34878D82A}">
                    <a16:rowId xmlns:a16="http://schemas.microsoft.com/office/drawing/2014/main" val="4217833989"/>
                  </a:ext>
                </a:extLst>
              </a:tr>
              <a:tr h="276919">
                <a:tc>
                  <a:txBody>
                    <a:bodyPr/>
                    <a:lstStyle/>
                    <a:p>
                      <a:pPr algn="ctr"/>
                      <a:r>
                        <a:rPr lang="en-GB" sz="1200" b="1" dirty="0">
                          <a:solidFill>
                            <a:srgbClr val="2574B4"/>
                          </a:solidFill>
                          <a:latin typeface="Arial" panose="020B0604020202020204" pitchFamily="34" charset="0"/>
                          <a:cs typeface="Arial" panose="020B0604020202020204" pitchFamily="34" charset="0"/>
                        </a:rPr>
                        <a:t>189</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190</a:t>
                      </a:r>
                    </a:p>
                  </a:txBody>
                  <a:tcPr/>
                </a:tc>
                <a:tc>
                  <a:txBody>
                    <a:bodyPr/>
                    <a:lstStyle/>
                    <a:p>
                      <a:pPr algn="ctr"/>
                      <a:r>
                        <a:rPr lang="en-GB" sz="1200" b="1" dirty="0">
                          <a:solidFill>
                            <a:srgbClr val="2574B4"/>
                          </a:solidFill>
                          <a:latin typeface="Arial" panose="020B0604020202020204" pitchFamily="34" charset="0"/>
                          <a:cs typeface="Arial" panose="020B0604020202020204" pitchFamily="34" charset="0"/>
                        </a:rPr>
                        <a:t>217</a:t>
                      </a:r>
                    </a:p>
                  </a:txBody>
                  <a:tcPr/>
                </a:tc>
                <a:extLst>
                  <a:ext uri="{0D108BD9-81ED-4DB2-BD59-A6C34878D82A}">
                    <a16:rowId xmlns:a16="http://schemas.microsoft.com/office/drawing/2014/main" val="4140652141"/>
                  </a:ext>
                </a:extLst>
              </a:tr>
            </a:tbl>
          </a:graphicData>
        </a:graphic>
      </p:graphicFrame>
      <p:pic>
        <p:nvPicPr>
          <p:cNvPr id="21" name="Picture 20" descr="Table&#10;&#10;Description automatically generated">
            <a:extLst>
              <a:ext uri="{FF2B5EF4-FFF2-40B4-BE49-F238E27FC236}">
                <a16:creationId xmlns:a16="http://schemas.microsoft.com/office/drawing/2014/main" id="{7A671A0B-8C76-438D-B8DA-1E160D55E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346" y="1628801"/>
            <a:ext cx="2886478" cy="2016224"/>
          </a:xfrm>
          <a:prstGeom prst="rect">
            <a:avLst/>
          </a:prstGeom>
        </p:spPr>
      </p:pic>
    </p:spTree>
    <p:extLst>
      <p:ext uri="{BB962C8B-B14F-4D97-AF65-F5344CB8AC3E}">
        <p14:creationId xmlns:p14="http://schemas.microsoft.com/office/powerpoint/2010/main" val="2939983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1A9D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14375</TotalTime>
  <Words>1200</Words>
  <Application>Microsoft Office PowerPoint</Application>
  <PresentationFormat>On-screen Show (4:3)</PresentationFormat>
  <Paragraphs>243</Paragraphs>
  <Slides>10</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Frutiger</vt:lpstr>
      <vt:lpstr>Frutiger LT Std</vt:lpstr>
      <vt:lpstr>Wingdings</vt:lpstr>
      <vt:lpstr>Office Theme</vt:lpstr>
      <vt:lpstr>1_Office Theme</vt:lpstr>
      <vt:lpstr>PowerPoint Presentation</vt:lpstr>
      <vt:lpstr>PowerPoint Presentation</vt:lpstr>
      <vt:lpstr>How to read the infographic</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Gloucestershire NHS Trusts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ITC-JG</dc:creator>
  <cp:lastModifiedBy>DAVIS, Nikita (NHS GLOUCESTERSHIRE ICB - 11M)</cp:lastModifiedBy>
  <cp:revision>394</cp:revision>
  <cp:lastPrinted>2017-10-06T12:44:25Z</cp:lastPrinted>
  <dcterms:created xsi:type="dcterms:W3CDTF">2017-03-28T09:54:54Z</dcterms:created>
  <dcterms:modified xsi:type="dcterms:W3CDTF">2024-03-22T09:16:59Z</dcterms:modified>
</cp:coreProperties>
</file>