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9"/>
  </p:notesMasterIdLst>
  <p:handoutMasterIdLst>
    <p:handoutMasterId r:id="rId10"/>
  </p:handoutMasterIdLst>
  <p:sldIdLst>
    <p:sldId id="258" r:id="rId2"/>
    <p:sldId id="2145708082" r:id="rId3"/>
    <p:sldId id="2145708088" r:id="rId4"/>
    <p:sldId id="2145708087" r:id="rId5"/>
    <p:sldId id="364" r:id="rId6"/>
    <p:sldId id="351" r:id="rId7"/>
    <p:sldId id="2145708086" r:id="rId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3A28"/>
    <a:srgbClr val="C00000"/>
    <a:srgbClr val="FFFFFF"/>
    <a:srgbClr val="05973C"/>
    <a:srgbClr val="0B9546"/>
    <a:srgbClr val="DEA70C"/>
    <a:srgbClr val="E1DFDB"/>
    <a:srgbClr val="F6D238"/>
    <a:srgbClr val="F1B50D"/>
    <a:srgbClr val="D6D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4660"/>
  </p:normalViewPr>
  <p:slideViewPr>
    <p:cSldViewPr>
      <p:cViewPr varScale="1">
        <p:scale>
          <a:sx n="59" d="100"/>
          <a:sy n="59" d="100"/>
        </p:scale>
        <p:origin x="1448" y="60"/>
      </p:cViewPr>
      <p:guideLst>
        <p:guide orient="horz" pos="2160"/>
        <p:guide pos="2880"/>
      </p:guideLst>
    </p:cSldViewPr>
  </p:slideViewPr>
  <p:notesTextViewPr>
    <p:cViewPr>
      <p:scale>
        <a:sx n="1" d="1"/>
        <a:sy n="1" d="1"/>
      </p:scale>
      <p:origin x="0" y="0"/>
    </p:cViewPr>
  </p:notesTextViewPr>
  <p:sorterViewPr>
    <p:cViewPr>
      <p:scale>
        <a:sx n="100" d="100"/>
        <a:sy n="100" d="100"/>
      </p:scale>
      <p:origin x="0" y="1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42D453C-C86C-44DB-A46D-807204BA95C1}" type="datetimeFigureOut">
              <a:rPr lang="en-GB" smtClean="0"/>
              <a:t>22/03/2024</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58034C31-EA30-4F2F-913E-00DCB17A17D6}" type="slidenum">
              <a:rPr lang="en-GB" smtClean="0"/>
              <a:t>‹#›</a:t>
            </a:fld>
            <a:endParaRPr lang="en-GB"/>
          </a:p>
        </p:txBody>
      </p:sp>
    </p:spTree>
    <p:extLst>
      <p:ext uri="{BB962C8B-B14F-4D97-AF65-F5344CB8AC3E}">
        <p14:creationId xmlns:p14="http://schemas.microsoft.com/office/powerpoint/2010/main" val="3999428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CB6005B-D451-491E-84A9-D6FE385539F1}" type="datetimeFigureOut">
              <a:rPr lang="en-GB" smtClean="0"/>
              <a:t>22/03/2024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EA2B1EE-E209-4198-9ECA-4C16A6BFC323}" type="slidenum">
              <a:rPr lang="en-GB" smtClean="0"/>
              <a:t>‹#›</a:t>
            </a:fld>
            <a:endParaRPr lang="en-GB"/>
          </a:p>
        </p:txBody>
      </p:sp>
    </p:spTree>
    <p:extLst>
      <p:ext uri="{BB962C8B-B14F-4D97-AF65-F5344CB8AC3E}">
        <p14:creationId xmlns:p14="http://schemas.microsoft.com/office/powerpoint/2010/main" val="3700153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A2B1EE-E209-4198-9ECA-4C16A6BFC323}" type="slidenum">
              <a:rPr lang="en-GB" smtClean="0"/>
              <a:t>5</a:t>
            </a:fld>
            <a:endParaRPr lang="en-GB"/>
          </a:p>
        </p:txBody>
      </p:sp>
    </p:spTree>
    <p:extLst>
      <p:ext uri="{BB962C8B-B14F-4D97-AF65-F5344CB8AC3E}">
        <p14:creationId xmlns:p14="http://schemas.microsoft.com/office/powerpoint/2010/main" val="3044812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A2B1EE-E209-4198-9ECA-4C16A6BFC323}" type="slidenum">
              <a:rPr lang="en-GB" smtClean="0"/>
              <a:t>6</a:t>
            </a:fld>
            <a:endParaRPr lang="en-GB"/>
          </a:p>
        </p:txBody>
      </p:sp>
    </p:spTree>
    <p:extLst>
      <p:ext uri="{BB962C8B-B14F-4D97-AF65-F5344CB8AC3E}">
        <p14:creationId xmlns:p14="http://schemas.microsoft.com/office/powerpoint/2010/main" val="18985352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1"/>
          <p:cNvSpPr>
            <a:spLocks noGrp="1"/>
          </p:cNvSpPr>
          <p:nvPr>
            <p:ph type="ctrTitle" hasCustomPrompt="1"/>
          </p:nvPr>
        </p:nvSpPr>
        <p:spPr>
          <a:xfrm>
            <a:off x="685800" y="2130425"/>
            <a:ext cx="7772400" cy="1470025"/>
          </a:xfrm>
        </p:spPr>
        <p:txBody>
          <a:bodyPr>
            <a:normAutofit/>
          </a:bodyPr>
          <a:lstStyle>
            <a:lvl1pPr algn="ctr">
              <a:defRPr sz="3200">
                <a:solidFill>
                  <a:schemeClr val="bg1"/>
                </a:solidFill>
              </a:defRPr>
            </a:lvl1pPr>
          </a:lstStyle>
          <a:p>
            <a:r>
              <a:rPr lang="en-GB" dirty="0"/>
              <a:t>PRESENTATION TITLE</a:t>
            </a:r>
          </a:p>
        </p:txBody>
      </p:sp>
      <p:sp>
        <p:nvSpPr>
          <p:cNvPr id="3" name="Subtitle 2"/>
          <p:cNvSpPr>
            <a:spLocks noGrp="1"/>
          </p:cNvSpPr>
          <p:nvPr>
            <p:ph type="subTitle" idx="1" hasCustomPrompt="1"/>
          </p:nvPr>
        </p:nvSpPr>
        <p:spPr>
          <a:xfrm>
            <a:off x="1371600" y="3429000"/>
            <a:ext cx="6400800" cy="5334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Your name/title</a:t>
            </a:r>
          </a:p>
        </p:txBody>
      </p:sp>
      <p:sp>
        <p:nvSpPr>
          <p:cNvPr id="7" name="Text Placeholder 6"/>
          <p:cNvSpPr>
            <a:spLocks noGrp="1"/>
          </p:cNvSpPr>
          <p:nvPr>
            <p:ph type="body" sz="quarter" idx="10" hasCustomPrompt="1"/>
          </p:nvPr>
        </p:nvSpPr>
        <p:spPr>
          <a:xfrm>
            <a:off x="1371600" y="3886200"/>
            <a:ext cx="6400800" cy="533400"/>
          </a:xfrm>
        </p:spPr>
        <p:txBody>
          <a:bodyPr/>
          <a:lstStyle>
            <a:lvl1pPr algn="ctr">
              <a:buNone/>
              <a:defRPr>
                <a:solidFill>
                  <a:schemeClr val="bg1"/>
                </a:solidFill>
              </a:defRPr>
            </a:lvl1pPr>
          </a:lstStyle>
          <a:p>
            <a:pPr lvl="0"/>
            <a:r>
              <a:rPr lang="en-US" dirty="0"/>
              <a:t>Date</a:t>
            </a:r>
          </a:p>
        </p:txBody>
      </p:sp>
    </p:spTree>
    <p:extLst>
      <p:ext uri="{BB962C8B-B14F-4D97-AF65-F5344CB8AC3E}">
        <p14:creationId xmlns:p14="http://schemas.microsoft.com/office/powerpoint/2010/main" val="3224881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1"/>
          <p:cNvSpPr>
            <a:spLocks noGrp="1"/>
          </p:cNvSpPr>
          <p:nvPr>
            <p:ph type="title" hasCustomPrompt="1"/>
          </p:nvPr>
        </p:nvSpPr>
        <p:spPr>
          <a:xfrm>
            <a:off x="107504" y="-719"/>
            <a:ext cx="8805664" cy="1143000"/>
          </a:xfrm>
        </p:spPr>
        <p:txBody>
          <a:bodyPr>
            <a:normAutofit/>
          </a:bodyPr>
          <a:lstStyle>
            <a:lvl1pPr algn="l">
              <a:defRPr sz="2800" b="1" baseline="0">
                <a:solidFill>
                  <a:srgbClr val="0070C0"/>
                </a:solidFill>
                <a:latin typeface="Arial" panose="020B0604020202020204" pitchFamily="34" charset="0"/>
                <a:cs typeface="Arial" panose="020B0604020202020204" pitchFamily="34" charset="0"/>
              </a:defRPr>
            </a:lvl1pPr>
          </a:lstStyle>
          <a:p>
            <a:r>
              <a:rPr lang="en-US" dirty="0"/>
              <a:t>Click to edit slide title</a:t>
            </a:r>
            <a:endParaRPr lang="en-GB" dirty="0"/>
          </a:p>
        </p:txBody>
      </p:sp>
      <p:sp>
        <p:nvSpPr>
          <p:cNvPr id="3" name="Content Placeholder 2"/>
          <p:cNvSpPr>
            <a:spLocks noGrp="1"/>
          </p:cNvSpPr>
          <p:nvPr>
            <p:ph idx="1" hasCustomPrompt="1"/>
          </p:nvPr>
        </p:nvSpPr>
        <p:spPr>
          <a:xfrm>
            <a:off x="107504" y="1340768"/>
            <a:ext cx="8856984" cy="4752528"/>
          </a:xfrm>
        </p:spPr>
        <p:txBody>
          <a:bodyPr/>
          <a:lstStyle>
            <a:lvl1pPr>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0"/>
          </p:nvPr>
        </p:nvSpPr>
        <p:spPr/>
        <p:txBody>
          <a:bodyPr/>
          <a:lstStyle/>
          <a:p>
            <a:fld id="{33CD8F25-6884-ED49-801E-7634C0F1EA11}" type="slidenum">
              <a:rPr lang="en-US" smtClean="0"/>
              <a:pPr/>
              <a:t>‹#›</a:t>
            </a:fld>
            <a:endParaRPr lang="en-US" dirty="0"/>
          </a:p>
        </p:txBody>
      </p:sp>
    </p:spTree>
    <p:extLst>
      <p:ext uri="{BB962C8B-B14F-4D97-AF65-F5344CB8AC3E}">
        <p14:creationId xmlns:p14="http://schemas.microsoft.com/office/powerpoint/2010/main" val="9655893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7504" y="-4727"/>
            <a:ext cx="8928992"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107504" y="1600201"/>
            <a:ext cx="8928992" cy="43490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Box 5"/>
          <p:cNvSpPr txBox="1"/>
          <p:nvPr userDrawn="1"/>
        </p:nvSpPr>
        <p:spPr>
          <a:xfrm>
            <a:off x="6876256" y="6433591"/>
            <a:ext cx="2088232" cy="307777"/>
          </a:xfrm>
          <a:prstGeom prst="rect">
            <a:avLst/>
          </a:prstGeom>
          <a:noFill/>
        </p:spPr>
        <p:txBody>
          <a:bodyPr wrap="square" rtlCol="0">
            <a:spAutoFit/>
          </a:bodyPr>
          <a:lstStyle/>
          <a:p>
            <a:pPr algn="r"/>
            <a:fld id="{C5484094-8486-4ADB-9297-87EA727E9842}" type="slidenum">
              <a:rPr lang="en-GB" sz="1400" smtClean="0">
                <a:solidFill>
                  <a:srgbClr val="4BACC6">
                    <a:lumMod val="40000"/>
                    <a:lumOff val="60000"/>
                  </a:srgbClr>
                </a:solidFill>
              </a:rPr>
              <a:pPr algn="r"/>
              <a:t>‹#›</a:t>
            </a:fld>
            <a:endParaRPr lang="en-GB" sz="1400" dirty="0">
              <a:solidFill>
                <a:srgbClr val="4BACC6">
                  <a:lumMod val="40000"/>
                  <a:lumOff val="60000"/>
                </a:srgbClr>
              </a:solidFill>
            </a:endParaRPr>
          </a:p>
        </p:txBody>
      </p:sp>
      <p:sp>
        <p:nvSpPr>
          <p:cNvPr id="5" name="Slide Number Placeholder 4"/>
          <p:cNvSpPr>
            <a:spLocks noGrp="1"/>
          </p:cNvSpPr>
          <p:nvPr>
            <p:ph type="sldNum" sz="quarter" idx="4"/>
          </p:nvPr>
        </p:nvSpPr>
        <p:spPr>
          <a:xfrm>
            <a:off x="7010400" y="6477000"/>
            <a:ext cx="2133600" cy="365125"/>
          </a:xfrm>
          <a:prstGeom prst="rect">
            <a:avLst/>
          </a:prstGeom>
        </p:spPr>
        <p:txBody>
          <a:bodyPr vert="horz" lIns="91440" tIns="45720" rIns="91440" bIns="45720" rtlCol="0" anchor="ctr"/>
          <a:lstStyle>
            <a:lvl1pPr algn="r">
              <a:defRPr sz="1200">
                <a:solidFill>
                  <a:srgbClr val="FFFFFF"/>
                </a:solidFill>
              </a:defRPr>
            </a:lvl1pPr>
          </a:lstStyle>
          <a:p>
            <a:fld id="{33CD8F25-6884-ED49-801E-7634C0F1EA11}" type="slidenum">
              <a:rPr lang="en-US" smtClean="0"/>
              <a:pPr/>
              <a:t>‹#›</a:t>
            </a:fld>
            <a:endParaRPr lang="en-US" dirty="0"/>
          </a:p>
        </p:txBody>
      </p:sp>
    </p:spTree>
    <p:extLst>
      <p:ext uri="{BB962C8B-B14F-4D97-AF65-F5344CB8AC3E}">
        <p14:creationId xmlns:p14="http://schemas.microsoft.com/office/powerpoint/2010/main" val="815611196"/>
      </p:ext>
    </p:extLst>
  </p:cSld>
  <p:clrMap bg1="lt1" tx1="dk1" bg2="lt2" tx2="dk2" accent1="accent1" accent2="accent2" accent3="accent3" accent4="accent4" accent5="accent5" accent6="accent6" hlink="hlink" folHlink="folHlink"/>
  <p:sldLayoutIdLst>
    <p:sldLayoutId id="2147483662" r:id="rId1"/>
    <p:sldLayoutId id="2147483663" r:id="rId2"/>
  </p:sldLayoutIdLst>
  <p:hf hdr="0" ftr="0" dt="0"/>
  <p:txStyles>
    <p:titleStyle>
      <a:lvl1pPr algn="l" defTabSz="914400" rtl="0" eaLnBrk="1" latinLnBrk="0" hangingPunct="1">
        <a:spcBef>
          <a:spcPct val="0"/>
        </a:spcBef>
        <a:buNone/>
        <a:defRPr sz="2400" b="1" kern="1200">
          <a:solidFill>
            <a:srgbClr val="0070C0"/>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ghc.nhs.uk/wp-content/uploads/WDES-and-WRES-2021-22-Action-Plan.pdf" TargetMode="External"/><Relationship Id="rId2" Type="http://schemas.openxmlformats.org/officeDocument/2006/relationships/hyperlink" Target="https://www.ghc.nhs.uk/who-we-are/policies-procedures/"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hyperlink" Target="https://www.gloucestershire.gov.uk/media/uxvcfrsp/equality-profile-2023.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D11D90-B685-74E7-EBAB-EEC463ED7018}"/>
              </a:ext>
            </a:extLst>
          </p:cNvPr>
          <p:cNvSpPr txBox="1"/>
          <p:nvPr/>
        </p:nvSpPr>
        <p:spPr>
          <a:xfrm>
            <a:off x="1619672" y="1988840"/>
            <a:ext cx="5976664" cy="1877437"/>
          </a:xfrm>
          <a:prstGeom prst="rect">
            <a:avLst/>
          </a:prstGeom>
          <a:noFill/>
        </p:spPr>
        <p:txBody>
          <a:bodyPr wrap="square" rtlCol="0">
            <a:spAutoFit/>
          </a:bodyPr>
          <a:lstStyle/>
          <a:p>
            <a:pPr algn="ctr"/>
            <a:r>
              <a:rPr lang="en-GB" sz="3200" b="1" dirty="0">
                <a:solidFill>
                  <a:schemeClr val="bg1"/>
                </a:solidFill>
              </a:rPr>
              <a:t>Workforce Race Equality Standard (WRES)</a:t>
            </a:r>
          </a:p>
          <a:p>
            <a:pPr algn="ctr"/>
            <a:r>
              <a:rPr lang="en-GB" sz="3200" b="1" dirty="0">
                <a:solidFill>
                  <a:schemeClr val="bg1"/>
                </a:solidFill>
              </a:rPr>
              <a:t>2023 and two year trend data</a:t>
            </a:r>
          </a:p>
          <a:p>
            <a:pPr algn="ctr"/>
            <a:endParaRPr lang="en-GB" sz="2000" b="1"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66" y="368336"/>
            <a:ext cx="8805664" cy="635807"/>
          </a:xfrm>
        </p:spPr>
        <p:txBody>
          <a:bodyPr/>
          <a:lstStyle/>
          <a:p>
            <a:r>
              <a:rPr lang="en-GB" sz="2100" dirty="0"/>
              <a:t>Workforce Race Equality Standard (WRES) </a:t>
            </a:r>
            <a:endParaRPr lang="en-US" dirty="0"/>
          </a:p>
        </p:txBody>
      </p:sp>
      <p:sp>
        <p:nvSpPr>
          <p:cNvPr id="3" name="Content Placeholder 2"/>
          <p:cNvSpPr>
            <a:spLocks noGrp="1"/>
          </p:cNvSpPr>
          <p:nvPr>
            <p:ph idx="1"/>
          </p:nvPr>
        </p:nvSpPr>
        <p:spPr>
          <a:xfrm>
            <a:off x="107505" y="1004144"/>
            <a:ext cx="3538064" cy="4423080"/>
          </a:xfrm>
        </p:spPr>
        <p:txBody>
          <a:bodyPr>
            <a:normAutofit fontScale="92500" lnSpcReduction="20000"/>
          </a:bodyPr>
          <a:lstStyle/>
          <a:p>
            <a:pPr marL="0" indent="0"/>
            <a:r>
              <a:rPr lang="en-GB" sz="1650" dirty="0"/>
              <a:t>WRES - introduced in 2015, following analysis of experiences of colleagues from non-white ethnicity, indicating they experienced discrimination at work in the NHS. </a:t>
            </a:r>
            <a:r>
              <a:rPr lang="en-GB" sz="1650" b="1" dirty="0"/>
              <a:t>Aims</a:t>
            </a:r>
            <a:r>
              <a:rPr lang="en-GB" sz="1650" dirty="0"/>
              <a:t> </a:t>
            </a:r>
            <a:r>
              <a:rPr lang="en-GB" sz="1650" b="1" dirty="0"/>
              <a:t>to enable organisations to analyse &amp; close gaps between the work experiences of non-white ethnic staff compared with white colleagues</a:t>
            </a:r>
            <a:r>
              <a:rPr lang="en-GB" sz="1650" dirty="0"/>
              <a:t>.</a:t>
            </a:r>
          </a:p>
          <a:p>
            <a:pPr marL="0" indent="0"/>
            <a:endParaRPr lang="en-GB" sz="825" dirty="0"/>
          </a:p>
          <a:p>
            <a:pPr marL="0" indent="0"/>
            <a:r>
              <a:rPr lang="en-GB" sz="1650" b="1" dirty="0"/>
              <a:t>Part of the Standard NHS Contract </a:t>
            </a:r>
            <a:r>
              <a:rPr lang="en-GB" sz="1650" dirty="0"/>
              <a:t>&amp; the </a:t>
            </a:r>
            <a:r>
              <a:rPr lang="en-GB" sz="1650" dirty="0">
                <a:hlinkClick r:id="rId2"/>
              </a:rPr>
              <a:t>report</a:t>
            </a:r>
            <a:r>
              <a:rPr lang="en-GB" sz="1650" dirty="0"/>
              <a:t> &amp; </a:t>
            </a:r>
            <a:r>
              <a:rPr lang="en-GB" sz="1650" dirty="0">
                <a:hlinkClick r:id="rId3"/>
              </a:rPr>
              <a:t>actions</a:t>
            </a:r>
            <a:r>
              <a:rPr lang="en-GB" sz="1650" dirty="0"/>
              <a:t> from each Trust are published annually on Trust websites. </a:t>
            </a:r>
          </a:p>
          <a:p>
            <a:pPr marL="0" indent="0"/>
            <a:endParaRPr lang="en-GB" sz="825" dirty="0"/>
          </a:p>
          <a:p>
            <a:pPr marL="0" indent="0"/>
            <a:r>
              <a:rPr lang="en-GB" sz="1650" dirty="0"/>
              <a:t>Consists of </a:t>
            </a:r>
            <a:r>
              <a:rPr lang="en-GB" sz="1650" b="1" dirty="0"/>
              <a:t>9 metrics</a:t>
            </a:r>
            <a:r>
              <a:rPr lang="en-GB" sz="1650" dirty="0"/>
              <a:t>, taken from ICB data &amp; the Annual NHS Staff Survey. </a:t>
            </a:r>
          </a:p>
          <a:p>
            <a:pPr marL="0" indent="0"/>
            <a:r>
              <a:rPr lang="en-GB" sz="1650" b="1" i="1" dirty="0"/>
              <a:t>NB. that the data on ethnicity is taken from ESR and from staff disclosure when completing the application form. Some staff may not disclose their ethnicity.</a:t>
            </a:r>
          </a:p>
          <a:p>
            <a:endParaRPr lang="en-US" dirty="0"/>
          </a:p>
        </p:txBody>
      </p:sp>
      <p:sp>
        <p:nvSpPr>
          <p:cNvPr id="4" name="Slide Number Placeholder 3"/>
          <p:cNvSpPr>
            <a:spLocks noGrp="1"/>
          </p:cNvSpPr>
          <p:nvPr>
            <p:ph type="sldNum" sz="quarter" idx="10"/>
          </p:nvPr>
        </p:nvSpPr>
        <p:spPr/>
        <p:txBody>
          <a:bodyPr/>
          <a:lstStyle/>
          <a:p>
            <a:fld id="{33CD8F25-6884-ED49-801E-7634C0F1EA11}" type="slidenum">
              <a:rPr lang="en-US" smtClean="0"/>
              <a:pPr/>
              <a:t>2</a:t>
            </a:fld>
            <a:endParaRPr lang="en-US" dirty="0"/>
          </a:p>
        </p:txBody>
      </p:sp>
      <p:pic>
        <p:nvPicPr>
          <p:cNvPr id="5" name="Picture 4">
            <a:extLst>
              <a:ext uri="{FF2B5EF4-FFF2-40B4-BE49-F238E27FC236}">
                <a16:creationId xmlns:a16="http://schemas.microsoft.com/office/drawing/2014/main" id="{466F17B7-1FAF-03E3-E106-6B705C1437B5}"/>
              </a:ext>
            </a:extLst>
          </p:cNvPr>
          <p:cNvPicPr/>
          <p:nvPr/>
        </p:nvPicPr>
        <p:blipFill rotWithShape="1">
          <a:blip r:embed="rId4"/>
          <a:srcRect l="16618" t="36341" r="19899" b="8705"/>
          <a:stretch/>
        </p:blipFill>
        <p:spPr bwMode="auto">
          <a:xfrm>
            <a:off x="3707988" y="908720"/>
            <a:ext cx="5328508" cy="47525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42080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19543-7602-BD84-32B2-0C86A0CD6843}"/>
              </a:ext>
            </a:extLst>
          </p:cNvPr>
          <p:cNvSpPr>
            <a:spLocks noGrp="1"/>
          </p:cNvSpPr>
          <p:nvPr>
            <p:ph type="title"/>
          </p:nvPr>
        </p:nvSpPr>
        <p:spPr>
          <a:xfrm>
            <a:off x="107504" y="-719"/>
            <a:ext cx="8805664" cy="621407"/>
          </a:xfrm>
        </p:spPr>
        <p:txBody>
          <a:bodyPr>
            <a:normAutofit/>
          </a:bodyPr>
          <a:lstStyle/>
          <a:p>
            <a:r>
              <a:rPr lang="en-GB" sz="2000" dirty="0"/>
              <a:t>How to read the data</a:t>
            </a:r>
          </a:p>
        </p:txBody>
      </p:sp>
      <p:sp>
        <p:nvSpPr>
          <p:cNvPr id="3" name="Content Placeholder 2">
            <a:extLst>
              <a:ext uri="{FF2B5EF4-FFF2-40B4-BE49-F238E27FC236}">
                <a16:creationId xmlns:a16="http://schemas.microsoft.com/office/drawing/2014/main" id="{CF9B5AAB-4B83-78B2-8AB8-4FFAA017CA65}"/>
              </a:ext>
            </a:extLst>
          </p:cNvPr>
          <p:cNvSpPr>
            <a:spLocks noGrp="1"/>
          </p:cNvSpPr>
          <p:nvPr>
            <p:ph idx="1"/>
          </p:nvPr>
        </p:nvSpPr>
        <p:spPr>
          <a:xfrm>
            <a:off x="230832" y="404664"/>
            <a:ext cx="8280920" cy="5783312"/>
          </a:xfrm>
        </p:spPr>
        <p:txBody>
          <a:bodyPr>
            <a:normAutofit lnSpcReduction="10000"/>
          </a:bodyPr>
          <a:lstStyle/>
          <a:p>
            <a:r>
              <a:rPr lang="en-GB" sz="1400" dirty="0"/>
              <a:t>	To note the 2021 Census found that overall, 6.9% of the population in Gloucestershire were from an ethnic minority background (excluding white minorities). This was considerably lower than the national figure of 19.0% </a:t>
            </a:r>
            <a:r>
              <a:rPr lang="en-GB" sz="1400" dirty="0">
                <a:hlinkClick r:id="rId2"/>
              </a:rPr>
              <a:t>https://www.gloucestershire.gov.uk/media/uxvcfrsp/equality-profile-2023.pdf</a:t>
            </a:r>
            <a:endParaRPr lang="en-GB" sz="1400" dirty="0"/>
          </a:p>
          <a:p>
            <a:r>
              <a:rPr lang="en-GB" sz="1400" dirty="0"/>
              <a:t>	Questions 1-4 and question 9 within the WRES come from ESR and are reported up until 31</a:t>
            </a:r>
            <a:r>
              <a:rPr lang="en-GB" sz="1400" baseline="30000" dirty="0"/>
              <a:t>st</a:t>
            </a:r>
            <a:r>
              <a:rPr lang="en-GB" sz="1400" dirty="0"/>
              <a:t> March for 2023 and 31</a:t>
            </a:r>
            <a:r>
              <a:rPr lang="en-GB" sz="1400" baseline="30000" dirty="0"/>
              <a:t>st</a:t>
            </a:r>
            <a:r>
              <a:rPr lang="en-GB" sz="1400" dirty="0"/>
              <a:t> March 2022. Note that it is based on the disclosure by staff of their ethnicity when they join the CCG/ICB – NHS application form. Not all staff disclose.</a:t>
            </a:r>
          </a:p>
          <a:p>
            <a:r>
              <a:rPr lang="en-GB" sz="1400" dirty="0"/>
              <a:t>	 This data on the infographic show the average % of white staff and BME staff who work for the ICB over those two years, which was 8.36%</a:t>
            </a:r>
          </a:p>
          <a:p>
            <a:r>
              <a:rPr lang="en-GB" sz="1400" dirty="0"/>
              <a:t>	The infographic shows the % of white staff and BME staff employed in clinical and non-clinical roles by a grouping of the pay bands as follows</a:t>
            </a:r>
          </a:p>
          <a:p>
            <a:pPr lvl="1"/>
            <a:r>
              <a:rPr lang="en-GB" sz="1400" dirty="0"/>
              <a:t>Band 4</a:t>
            </a:r>
          </a:p>
          <a:p>
            <a:pPr lvl="1"/>
            <a:r>
              <a:rPr lang="en-GB" sz="1400" dirty="0"/>
              <a:t>Bands 5-7</a:t>
            </a:r>
          </a:p>
          <a:p>
            <a:pPr lvl="1"/>
            <a:r>
              <a:rPr lang="en-GB" sz="1400" dirty="0"/>
              <a:t>Bands 8a to 8b and Bands 8c+ and VSM</a:t>
            </a:r>
          </a:p>
          <a:p>
            <a:pPr marL="457200" lvl="1" indent="0">
              <a:buNone/>
            </a:pPr>
            <a:r>
              <a:rPr lang="en-GB" sz="1400" dirty="0"/>
              <a:t>For non-clinical staff the majority of BME staff are employed band 7 and below; for clinical staff there is a greater % of BME staff in bands 8a and 8b, band 8c+VSM</a:t>
            </a:r>
          </a:p>
          <a:p>
            <a:pPr marL="457200" lvl="1" indent="0">
              <a:buNone/>
            </a:pPr>
            <a:r>
              <a:rPr lang="en-GB" sz="1400" dirty="0"/>
              <a:t>It is also show the % of white and BME board members over those two years for example in 2023 the ICB board comprised 94% of white board members compared to 6% of BME board members.</a:t>
            </a:r>
          </a:p>
          <a:p>
            <a:pPr marL="457200" lvl="1" indent="0">
              <a:buNone/>
            </a:pPr>
            <a:r>
              <a:rPr lang="en-GB" sz="1400" dirty="0"/>
              <a:t>The data shows that over the past 2 years white candidates have a greater chance of being appointed following shortlisting for a job than a BME candidate</a:t>
            </a:r>
          </a:p>
          <a:p>
            <a:pPr marL="457200" lvl="1" indent="0">
              <a:buNone/>
            </a:pPr>
            <a:r>
              <a:rPr lang="en-GB" sz="1400" dirty="0"/>
              <a:t>The data shows that over the past 2 years BME staff members are more likely to enter the formal disciplinary process.</a:t>
            </a:r>
          </a:p>
          <a:p>
            <a:pPr marL="457200" lvl="1" indent="0">
              <a:buNone/>
            </a:pPr>
            <a:r>
              <a:rPr lang="en-GB" sz="1400" dirty="0"/>
              <a:t>The remaining 4 questions are taken from the previous years’ staff survey –  each year staff complete the survey in Oct – Nov and in March of the following year it is reported. The past three years data is shown. The 2023 staff survey results for WRES will be made available in March 2024.</a:t>
            </a:r>
          </a:p>
          <a:p>
            <a:pPr marL="457200" lvl="1" indent="0">
              <a:buNone/>
            </a:pPr>
            <a:endParaRPr lang="en-GB" sz="1400" dirty="0"/>
          </a:p>
          <a:p>
            <a:endParaRPr lang="en-GB" sz="1400" dirty="0"/>
          </a:p>
          <a:p>
            <a:endParaRPr lang="en-GB" sz="1400" dirty="0"/>
          </a:p>
          <a:p>
            <a:endParaRPr lang="en-GB" dirty="0"/>
          </a:p>
        </p:txBody>
      </p:sp>
      <p:sp>
        <p:nvSpPr>
          <p:cNvPr id="4" name="Slide Number Placeholder 3">
            <a:extLst>
              <a:ext uri="{FF2B5EF4-FFF2-40B4-BE49-F238E27FC236}">
                <a16:creationId xmlns:a16="http://schemas.microsoft.com/office/drawing/2014/main" id="{E2FB4839-3306-68F7-4F5E-B5CE8DB5773C}"/>
              </a:ext>
            </a:extLst>
          </p:cNvPr>
          <p:cNvSpPr>
            <a:spLocks noGrp="1"/>
          </p:cNvSpPr>
          <p:nvPr>
            <p:ph type="sldNum" sz="quarter" idx="10"/>
          </p:nvPr>
        </p:nvSpPr>
        <p:spPr/>
        <p:txBody>
          <a:bodyPr/>
          <a:lstStyle/>
          <a:p>
            <a:fld id="{33CD8F25-6884-ED49-801E-7634C0F1EA11}" type="slidenum">
              <a:rPr lang="en-US" smtClean="0"/>
              <a:pPr/>
              <a:t>3</a:t>
            </a:fld>
            <a:endParaRPr lang="en-US" dirty="0"/>
          </a:p>
        </p:txBody>
      </p:sp>
    </p:spTree>
    <p:extLst>
      <p:ext uri="{BB962C8B-B14F-4D97-AF65-F5344CB8AC3E}">
        <p14:creationId xmlns:p14="http://schemas.microsoft.com/office/powerpoint/2010/main" val="2947706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CD8F25-6884-ED49-801E-7634C0F1EA11}"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5" name="Picture 4" descr="A screenshot of a screen&#10;&#10;Description automatically generated">
            <a:extLst>
              <a:ext uri="{FF2B5EF4-FFF2-40B4-BE49-F238E27FC236}">
                <a16:creationId xmlns:a16="http://schemas.microsoft.com/office/drawing/2014/main" id="{3C7F9DCF-7C27-2002-4A60-5EEF8C736A3A}"/>
              </a:ext>
            </a:extLst>
          </p:cNvPr>
          <p:cNvPicPr>
            <a:picLocks noChangeAspect="1"/>
          </p:cNvPicPr>
          <p:nvPr/>
        </p:nvPicPr>
        <p:blipFill rotWithShape="1">
          <a:blip r:embed="rId2">
            <a:extLst>
              <a:ext uri="{28A0092B-C50C-407E-A947-70E740481C1C}">
                <a14:useLocalDpi xmlns:a14="http://schemas.microsoft.com/office/drawing/2010/main" val="0"/>
              </a:ext>
            </a:extLst>
          </a:blip>
          <a:srcRect b="29000"/>
          <a:stretch/>
        </p:blipFill>
        <p:spPr>
          <a:xfrm>
            <a:off x="1259632" y="116632"/>
            <a:ext cx="6624736" cy="5986327"/>
          </a:xfrm>
          <a:prstGeom prst="rect">
            <a:avLst/>
          </a:prstGeom>
        </p:spPr>
      </p:pic>
    </p:spTree>
    <p:extLst>
      <p:ext uri="{BB962C8B-B14F-4D97-AF65-F5344CB8AC3E}">
        <p14:creationId xmlns:p14="http://schemas.microsoft.com/office/powerpoint/2010/main" val="3762940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12">
            <a:extLst>
              <a:ext uri="{FF2B5EF4-FFF2-40B4-BE49-F238E27FC236}">
                <a16:creationId xmlns:a16="http://schemas.microsoft.com/office/drawing/2014/main" id="{D4C455A3-A415-4018-87B3-69398B04728B}"/>
              </a:ext>
            </a:extLst>
          </p:cNvPr>
          <p:cNvGraphicFramePr>
            <a:graphicFrameLocks noGrp="1"/>
          </p:cNvGraphicFramePr>
          <p:nvPr/>
        </p:nvGraphicFramePr>
        <p:xfrm>
          <a:off x="1763688" y="1412776"/>
          <a:ext cx="6991134" cy="1935834"/>
        </p:xfrm>
        <a:graphic>
          <a:graphicData uri="http://schemas.openxmlformats.org/drawingml/2006/table">
            <a:tbl>
              <a:tblPr firstRow="1" bandRow="1">
                <a:tableStyleId>{5C22544A-7EE6-4342-B048-85BDC9FD1C3A}</a:tableStyleId>
              </a:tblPr>
              <a:tblGrid>
                <a:gridCol w="2330378">
                  <a:extLst>
                    <a:ext uri="{9D8B030D-6E8A-4147-A177-3AD203B41FA5}">
                      <a16:colId xmlns:a16="http://schemas.microsoft.com/office/drawing/2014/main" val="777002789"/>
                    </a:ext>
                  </a:extLst>
                </a:gridCol>
                <a:gridCol w="2330378">
                  <a:extLst>
                    <a:ext uri="{9D8B030D-6E8A-4147-A177-3AD203B41FA5}">
                      <a16:colId xmlns:a16="http://schemas.microsoft.com/office/drawing/2014/main" val="411363989"/>
                    </a:ext>
                  </a:extLst>
                </a:gridCol>
                <a:gridCol w="2330378">
                  <a:extLst>
                    <a:ext uri="{9D8B030D-6E8A-4147-A177-3AD203B41FA5}">
                      <a16:colId xmlns:a16="http://schemas.microsoft.com/office/drawing/2014/main" val="3038127488"/>
                    </a:ext>
                  </a:extLst>
                </a:gridCol>
              </a:tblGrid>
              <a:tr h="276919">
                <a:tc>
                  <a:txBody>
                    <a:bodyPr/>
                    <a:lstStyle/>
                    <a:p>
                      <a:pPr algn="ctr"/>
                      <a:r>
                        <a:rPr lang="en-GB" sz="1200" b="1" dirty="0">
                          <a:latin typeface="Arial" panose="020B0604020202020204" pitchFamily="34" charset="0"/>
                          <a:cs typeface="Arial" panose="020B0604020202020204" pitchFamily="34" charset="0"/>
                        </a:rPr>
                        <a:t>2020</a:t>
                      </a:r>
                    </a:p>
                  </a:txBody>
                  <a:tcPr/>
                </a:tc>
                <a:tc>
                  <a:txBody>
                    <a:bodyPr/>
                    <a:lstStyle/>
                    <a:p>
                      <a:pPr algn="ctr"/>
                      <a:r>
                        <a:rPr lang="en-GB" sz="1200" b="1" dirty="0">
                          <a:latin typeface="Arial" panose="020B0604020202020204" pitchFamily="34" charset="0"/>
                          <a:cs typeface="Arial" panose="020B0604020202020204" pitchFamily="34" charset="0"/>
                        </a:rPr>
                        <a:t>2021</a:t>
                      </a:r>
                    </a:p>
                  </a:txBody>
                  <a:tcPr/>
                </a:tc>
                <a:tc>
                  <a:txBody>
                    <a:bodyPr/>
                    <a:lstStyle/>
                    <a:p>
                      <a:pPr algn="ctr"/>
                      <a:r>
                        <a:rPr lang="en-GB" sz="1200" b="1" dirty="0">
                          <a:latin typeface="Arial" panose="020B0604020202020204" pitchFamily="34" charset="0"/>
                          <a:cs typeface="Arial" panose="020B0604020202020204" pitchFamily="34" charset="0"/>
                        </a:rPr>
                        <a:t>2022</a:t>
                      </a:r>
                    </a:p>
                  </a:txBody>
                  <a:tcPr/>
                </a:tc>
                <a:extLst>
                  <a:ext uri="{0D108BD9-81ED-4DB2-BD59-A6C34878D82A}">
                    <a16:rowId xmlns:a16="http://schemas.microsoft.com/office/drawing/2014/main" val="2224518296"/>
                  </a:ext>
                </a:extLst>
              </a:tr>
              <a:tr h="276919">
                <a:tc>
                  <a:txBody>
                    <a:bodyPr/>
                    <a:lstStyle/>
                    <a:p>
                      <a:pPr algn="ctr"/>
                      <a:r>
                        <a:rPr lang="en-GB" sz="1200" b="1" dirty="0">
                          <a:solidFill>
                            <a:srgbClr val="2574B4"/>
                          </a:solidFill>
                          <a:latin typeface="Arial" panose="020B0604020202020204" pitchFamily="34" charset="0"/>
                          <a:cs typeface="Arial" panose="020B0604020202020204" pitchFamily="34" charset="0"/>
                        </a:rPr>
                        <a:t>14.3%</a:t>
                      </a:r>
                    </a:p>
                  </a:txBody>
                  <a:tcPr/>
                </a:tc>
                <a:tc>
                  <a:txBody>
                    <a:bodyPr/>
                    <a:lstStyle/>
                    <a:p>
                      <a:pPr algn="ctr"/>
                      <a:r>
                        <a:rPr lang="en-GB" sz="1200" b="1" dirty="0">
                          <a:solidFill>
                            <a:srgbClr val="2574B4"/>
                          </a:solidFill>
                          <a:latin typeface="Arial" panose="020B0604020202020204" pitchFamily="34" charset="0"/>
                          <a:cs typeface="Arial" panose="020B0604020202020204" pitchFamily="34" charset="0"/>
                        </a:rPr>
                        <a:t>11.8%</a:t>
                      </a:r>
                    </a:p>
                  </a:txBody>
                  <a:tcPr/>
                </a:tc>
                <a:tc>
                  <a:txBody>
                    <a:bodyPr/>
                    <a:lstStyle/>
                    <a:p>
                      <a:pPr algn="ctr"/>
                      <a:r>
                        <a:rPr lang="en-GB" sz="1200" b="1" dirty="0">
                          <a:solidFill>
                            <a:srgbClr val="2574B4"/>
                          </a:solidFill>
                          <a:highlight>
                            <a:srgbClr val="FFFF00"/>
                          </a:highlight>
                          <a:latin typeface="Arial" panose="020B0604020202020204" pitchFamily="34" charset="0"/>
                          <a:cs typeface="Arial" panose="020B0604020202020204" pitchFamily="34" charset="0"/>
                        </a:rPr>
                        <a:t>9.3%</a:t>
                      </a:r>
                    </a:p>
                  </a:txBody>
                  <a:tcPr/>
                </a:tc>
                <a:extLst>
                  <a:ext uri="{0D108BD9-81ED-4DB2-BD59-A6C34878D82A}">
                    <a16:rowId xmlns:a16="http://schemas.microsoft.com/office/drawing/2014/main" val="2319930920"/>
                  </a:ext>
                </a:extLst>
              </a:tr>
              <a:tr h="276919">
                <a:tc>
                  <a:txBody>
                    <a:bodyPr/>
                    <a:lstStyle/>
                    <a:p>
                      <a:pPr algn="ctr"/>
                      <a:r>
                        <a:rPr lang="en-GB" sz="1200" b="1" dirty="0">
                          <a:solidFill>
                            <a:srgbClr val="2574B4"/>
                          </a:solidFill>
                          <a:latin typeface="Arial" panose="020B0604020202020204" pitchFamily="34" charset="0"/>
                          <a:cs typeface="Arial" panose="020B0604020202020204" pitchFamily="34" charset="0"/>
                        </a:rPr>
                        <a:t>-</a:t>
                      </a:r>
                    </a:p>
                  </a:txBody>
                  <a:tcPr/>
                </a:tc>
                <a:tc>
                  <a:txBody>
                    <a:bodyPr/>
                    <a:lstStyle/>
                    <a:p>
                      <a:pPr algn="ctr"/>
                      <a:r>
                        <a:rPr lang="en-GB" sz="1200" b="1" dirty="0">
                          <a:solidFill>
                            <a:srgbClr val="2574B4"/>
                          </a:solidFill>
                          <a:highlight>
                            <a:srgbClr val="FFFF00"/>
                          </a:highlight>
                          <a:latin typeface="Arial" panose="020B0604020202020204" pitchFamily="34" charset="0"/>
                          <a:cs typeface="Arial" panose="020B0604020202020204" pitchFamily="34" charset="0"/>
                        </a:rPr>
                        <a:t>7.7%</a:t>
                      </a:r>
                    </a:p>
                  </a:txBody>
                  <a:tcPr/>
                </a:tc>
                <a:tc>
                  <a:txBody>
                    <a:bodyPr/>
                    <a:lstStyle/>
                    <a:p>
                      <a:pPr algn="ctr"/>
                      <a:r>
                        <a:rPr lang="en-GB" sz="1200" b="1" dirty="0">
                          <a:solidFill>
                            <a:srgbClr val="2574B4"/>
                          </a:solidFill>
                          <a:highlight>
                            <a:srgbClr val="FFFF00"/>
                          </a:highlight>
                          <a:latin typeface="Arial" panose="020B0604020202020204" pitchFamily="34" charset="0"/>
                          <a:cs typeface="Arial" panose="020B0604020202020204" pitchFamily="34" charset="0"/>
                        </a:rPr>
                        <a:t>0.0%</a:t>
                      </a:r>
                    </a:p>
                  </a:txBody>
                  <a:tcPr/>
                </a:tc>
                <a:extLst>
                  <a:ext uri="{0D108BD9-81ED-4DB2-BD59-A6C34878D82A}">
                    <a16:rowId xmlns:a16="http://schemas.microsoft.com/office/drawing/2014/main" val="3341922100"/>
                  </a:ext>
                </a:extLst>
              </a:tr>
              <a:tr h="276919">
                <a:tc>
                  <a:txBody>
                    <a:bodyPr/>
                    <a:lstStyle/>
                    <a:p>
                      <a:pPr algn="ctr"/>
                      <a:r>
                        <a:rPr lang="en-GB" sz="1200" b="1" dirty="0">
                          <a:solidFill>
                            <a:srgbClr val="2574B4"/>
                          </a:solidFill>
                          <a:latin typeface="Arial" panose="020B0604020202020204" pitchFamily="34" charset="0"/>
                          <a:cs typeface="Arial" panose="020B0604020202020204" pitchFamily="34" charset="0"/>
                        </a:rPr>
                        <a:t>7.9%</a:t>
                      </a:r>
                    </a:p>
                  </a:txBody>
                  <a:tcPr/>
                </a:tc>
                <a:tc>
                  <a:txBody>
                    <a:bodyPr/>
                    <a:lstStyle/>
                    <a:p>
                      <a:pPr algn="ctr"/>
                      <a:r>
                        <a:rPr lang="en-GB" sz="1200" b="1" dirty="0">
                          <a:solidFill>
                            <a:srgbClr val="2574B4"/>
                          </a:solidFill>
                          <a:latin typeface="Arial" panose="020B0604020202020204" pitchFamily="34" charset="0"/>
                          <a:cs typeface="Arial" panose="020B0604020202020204" pitchFamily="34" charset="0"/>
                        </a:rPr>
                        <a:t>9.7%</a:t>
                      </a:r>
                    </a:p>
                  </a:txBody>
                  <a:tcPr/>
                </a:tc>
                <a:tc>
                  <a:txBody>
                    <a:bodyPr/>
                    <a:lstStyle/>
                    <a:p>
                      <a:pPr algn="ctr"/>
                      <a:r>
                        <a:rPr lang="en-GB" sz="1200" b="1" dirty="0">
                          <a:solidFill>
                            <a:srgbClr val="2574B4"/>
                          </a:solidFill>
                          <a:latin typeface="Arial" panose="020B0604020202020204" pitchFamily="34" charset="0"/>
                          <a:cs typeface="Arial" panose="020B0604020202020204" pitchFamily="34" charset="0"/>
                        </a:rPr>
                        <a:t>7.9%</a:t>
                      </a:r>
                    </a:p>
                  </a:txBody>
                  <a:tcPr/>
                </a:tc>
                <a:extLst>
                  <a:ext uri="{0D108BD9-81ED-4DB2-BD59-A6C34878D82A}">
                    <a16:rowId xmlns:a16="http://schemas.microsoft.com/office/drawing/2014/main" val="2289423189"/>
                  </a:ext>
                </a:extLst>
              </a:tr>
              <a:tr h="276919">
                <a:tc>
                  <a:txBody>
                    <a:bodyPr/>
                    <a:lstStyle/>
                    <a:p>
                      <a:pPr algn="ctr"/>
                      <a:r>
                        <a:rPr lang="en-GB" sz="1200" b="1" dirty="0">
                          <a:solidFill>
                            <a:srgbClr val="2574B4"/>
                          </a:solidFill>
                          <a:latin typeface="Arial" panose="020B0604020202020204" pitchFamily="34" charset="0"/>
                          <a:cs typeface="Arial" panose="020B0604020202020204" pitchFamily="34" charset="0"/>
                        </a:rPr>
                        <a:t>7.7%</a:t>
                      </a:r>
                    </a:p>
                  </a:txBody>
                  <a:tcPr/>
                </a:tc>
                <a:tc>
                  <a:txBody>
                    <a:bodyPr/>
                    <a:lstStyle/>
                    <a:p>
                      <a:pPr algn="ctr"/>
                      <a:r>
                        <a:rPr lang="en-GB" sz="1200" b="1" dirty="0">
                          <a:solidFill>
                            <a:srgbClr val="2574B4"/>
                          </a:solidFill>
                          <a:latin typeface="Arial" panose="020B0604020202020204" pitchFamily="34" charset="0"/>
                          <a:cs typeface="Arial" panose="020B0604020202020204" pitchFamily="34" charset="0"/>
                        </a:rPr>
                        <a:t>9.8%</a:t>
                      </a:r>
                    </a:p>
                  </a:txBody>
                  <a:tcPr/>
                </a:tc>
                <a:tc>
                  <a:txBody>
                    <a:bodyPr/>
                    <a:lstStyle/>
                    <a:p>
                      <a:pPr algn="ctr"/>
                      <a:r>
                        <a:rPr lang="en-GB" sz="1200" b="1" dirty="0">
                          <a:solidFill>
                            <a:srgbClr val="2574B4"/>
                          </a:solidFill>
                          <a:latin typeface="Arial" panose="020B0604020202020204" pitchFamily="34" charset="0"/>
                          <a:cs typeface="Arial" panose="020B0604020202020204" pitchFamily="34" charset="0"/>
                        </a:rPr>
                        <a:t>8.3%</a:t>
                      </a:r>
                    </a:p>
                  </a:txBody>
                  <a:tcPr/>
                </a:tc>
                <a:extLst>
                  <a:ext uri="{0D108BD9-81ED-4DB2-BD59-A6C34878D82A}">
                    <a16:rowId xmlns:a16="http://schemas.microsoft.com/office/drawing/2014/main" val="1783793031"/>
                  </a:ext>
                </a:extLst>
              </a:tr>
              <a:tr h="158682">
                <a:tc>
                  <a:txBody>
                    <a:bodyPr/>
                    <a:lstStyle/>
                    <a:p>
                      <a:pPr algn="ctr"/>
                      <a:r>
                        <a:rPr lang="en-GB" sz="1200" b="1" dirty="0">
                          <a:solidFill>
                            <a:srgbClr val="2574B4"/>
                          </a:solidFill>
                          <a:latin typeface="Arial" panose="020B0604020202020204" pitchFamily="34" charset="0"/>
                          <a:cs typeface="Arial" panose="020B0604020202020204" pitchFamily="34" charset="0"/>
                        </a:rPr>
                        <a:t>210</a:t>
                      </a:r>
                    </a:p>
                  </a:txBody>
                  <a:tcPr/>
                </a:tc>
                <a:tc>
                  <a:txBody>
                    <a:bodyPr/>
                    <a:lstStyle/>
                    <a:p>
                      <a:pPr algn="ctr"/>
                      <a:r>
                        <a:rPr lang="en-GB" sz="1200" b="1" dirty="0">
                          <a:solidFill>
                            <a:srgbClr val="2574B4"/>
                          </a:solidFill>
                          <a:latin typeface="Arial" panose="020B0604020202020204" pitchFamily="34" charset="0"/>
                          <a:cs typeface="Arial" panose="020B0604020202020204" pitchFamily="34" charset="0"/>
                        </a:rPr>
                        <a:t>220</a:t>
                      </a:r>
                    </a:p>
                  </a:txBody>
                  <a:tcPr/>
                </a:tc>
                <a:tc>
                  <a:txBody>
                    <a:bodyPr/>
                    <a:lstStyle/>
                    <a:p>
                      <a:pPr algn="ctr"/>
                      <a:r>
                        <a:rPr lang="en-GB" sz="1200" b="1" dirty="0">
                          <a:solidFill>
                            <a:srgbClr val="2574B4"/>
                          </a:solidFill>
                          <a:latin typeface="Arial" panose="020B0604020202020204" pitchFamily="34" charset="0"/>
                          <a:cs typeface="Arial" panose="020B0604020202020204" pitchFamily="34" charset="0"/>
                        </a:rPr>
                        <a:t>257</a:t>
                      </a:r>
                    </a:p>
                  </a:txBody>
                  <a:tcPr/>
                </a:tc>
                <a:extLst>
                  <a:ext uri="{0D108BD9-81ED-4DB2-BD59-A6C34878D82A}">
                    <a16:rowId xmlns:a16="http://schemas.microsoft.com/office/drawing/2014/main" val="3128922676"/>
                  </a:ext>
                </a:extLst>
              </a:tr>
              <a:tr h="276919">
                <a:tc>
                  <a:txBody>
                    <a:bodyPr/>
                    <a:lstStyle/>
                    <a:p>
                      <a:pPr algn="ctr"/>
                      <a:r>
                        <a:rPr lang="en-GB" sz="1200" b="1" dirty="0">
                          <a:solidFill>
                            <a:srgbClr val="2574B4"/>
                          </a:solidFill>
                          <a:latin typeface="Arial" panose="020B0604020202020204" pitchFamily="34" charset="0"/>
                          <a:cs typeface="Arial" panose="020B0604020202020204" pitchFamily="34" charset="0"/>
                        </a:rPr>
                        <a:t>9</a:t>
                      </a:r>
                    </a:p>
                  </a:txBody>
                  <a:tcPr/>
                </a:tc>
                <a:tc>
                  <a:txBody>
                    <a:bodyPr/>
                    <a:lstStyle/>
                    <a:p>
                      <a:pPr algn="ctr"/>
                      <a:r>
                        <a:rPr lang="en-GB" sz="1200" b="1" dirty="0">
                          <a:solidFill>
                            <a:srgbClr val="2574B4"/>
                          </a:solidFill>
                          <a:latin typeface="Arial" panose="020B0604020202020204" pitchFamily="34" charset="0"/>
                          <a:cs typeface="Arial" panose="020B0604020202020204" pitchFamily="34" charset="0"/>
                        </a:rPr>
                        <a:t>13</a:t>
                      </a:r>
                    </a:p>
                  </a:txBody>
                  <a:tcPr/>
                </a:tc>
                <a:tc>
                  <a:txBody>
                    <a:bodyPr/>
                    <a:lstStyle/>
                    <a:p>
                      <a:pPr algn="ctr"/>
                      <a:r>
                        <a:rPr lang="en-GB" sz="1200" b="1" dirty="0">
                          <a:solidFill>
                            <a:srgbClr val="2574B4"/>
                          </a:solidFill>
                          <a:latin typeface="Arial" panose="020B0604020202020204" pitchFamily="34" charset="0"/>
                          <a:cs typeface="Arial" panose="020B0604020202020204" pitchFamily="34" charset="0"/>
                        </a:rPr>
                        <a:t>17</a:t>
                      </a:r>
                    </a:p>
                  </a:txBody>
                  <a:tcPr/>
                </a:tc>
                <a:extLst>
                  <a:ext uri="{0D108BD9-81ED-4DB2-BD59-A6C34878D82A}">
                    <a16:rowId xmlns:a16="http://schemas.microsoft.com/office/drawing/2014/main" val="4217833989"/>
                  </a:ext>
                </a:extLst>
              </a:tr>
            </a:tbl>
          </a:graphicData>
        </a:graphic>
      </p:graphicFrame>
      <p:sp>
        <p:nvSpPr>
          <p:cNvPr id="90" name="Rectangle 89">
            <a:extLst>
              <a:ext uri="{FF2B5EF4-FFF2-40B4-BE49-F238E27FC236}">
                <a16:creationId xmlns:a16="http://schemas.microsoft.com/office/drawing/2014/main" id="{B22EBFD7-1091-44AF-8776-01AC0F582B5F}"/>
              </a:ext>
            </a:extLst>
          </p:cNvPr>
          <p:cNvSpPr/>
          <p:nvPr/>
        </p:nvSpPr>
        <p:spPr>
          <a:xfrm>
            <a:off x="6983603" y="62031"/>
            <a:ext cx="2141529" cy="1062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1" name="Rectangle 90">
            <a:extLst>
              <a:ext uri="{FF2B5EF4-FFF2-40B4-BE49-F238E27FC236}">
                <a16:creationId xmlns:a16="http://schemas.microsoft.com/office/drawing/2014/main" id="{08A16466-817B-417D-8887-EC46B229E4A4}"/>
              </a:ext>
            </a:extLst>
          </p:cNvPr>
          <p:cNvSpPr/>
          <p:nvPr/>
        </p:nvSpPr>
        <p:spPr>
          <a:xfrm>
            <a:off x="0" y="0"/>
            <a:ext cx="9144000" cy="841698"/>
          </a:xfrm>
          <a:prstGeom prst="rect">
            <a:avLst/>
          </a:prstGeom>
          <a:solidFill>
            <a:srgbClr val="007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56E90816-21B6-40CC-A977-28DA6B025A72}"/>
              </a:ext>
            </a:extLst>
          </p:cNvPr>
          <p:cNvSpPr txBox="1"/>
          <p:nvPr/>
        </p:nvSpPr>
        <p:spPr>
          <a:xfrm>
            <a:off x="72042" y="173708"/>
            <a:ext cx="8999915" cy="523220"/>
          </a:xfrm>
          <a:prstGeom prst="rect">
            <a:avLst/>
          </a:prstGeom>
          <a:noFill/>
        </p:spPr>
        <p:txBody>
          <a:bodyPr wrap="square" rtlCol="0">
            <a:spAutoFit/>
          </a:bodyPr>
          <a:lstStyle/>
          <a:p>
            <a:pPr algn="ctr"/>
            <a:r>
              <a:rPr lang="en-GB" sz="2800" b="1" dirty="0">
                <a:solidFill>
                  <a:schemeClr val="bg1"/>
                </a:solidFill>
                <a:latin typeface="Arial" panose="020B0604020202020204" pitchFamily="34" charset="0"/>
                <a:cs typeface="Arial" panose="020B0604020202020204" pitchFamily="34" charset="0"/>
              </a:rPr>
              <a:t>Workforce Race Equality Standard</a:t>
            </a:r>
            <a:endParaRPr lang="en-GB" sz="2800" dirty="0">
              <a:solidFill>
                <a:schemeClr val="bg1"/>
              </a:solidFill>
              <a:latin typeface="Frutiger" panose="020B0500000000000000" pitchFamily="34" charset="0"/>
            </a:endParaRPr>
          </a:p>
        </p:txBody>
      </p:sp>
      <p:sp>
        <p:nvSpPr>
          <p:cNvPr id="3" name="Rectangle 2">
            <a:extLst>
              <a:ext uri="{FF2B5EF4-FFF2-40B4-BE49-F238E27FC236}">
                <a16:creationId xmlns:a16="http://schemas.microsoft.com/office/drawing/2014/main" id="{C9DD791F-EF41-4314-947C-4EE2DEE48564}"/>
              </a:ext>
            </a:extLst>
          </p:cNvPr>
          <p:cNvSpPr/>
          <p:nvPr/>
        </p:nvSpPr>
        <p:spPr>
          <a:xfrm>
            <a:off x="87316" y="841698"/>
            <a:ext cx="8892446" cy="584775"/>
          </a:xfrm>
          <a:prstGeom prst="rect">
            <a:avLst/>
          </a:prstGeom>
        </p:spPr>
        <p:txBody>
          <a:bodyPr wrap="square">
            <a:spAutoFit/>
          </a:bodyPr>
          <a:lstStyle/>
          <a:p>
            <a:r>
              <a:rPr lang="en-GB" sz="1600" b="1" dirty="0">
                <a:solidFill>
                  <a:srgbClr val="000000"/>
                </a:solidFill>
                <a:latin typeface="Frutiger LT Std"/>
              </a:rPr>
              <a:t>1. Percentage of staff experiencing harassment, bullying, or abuse from patients/service users, relatives, or the public in the last 12 months:</a:t>
            </a:r>
            <a:endParaRPr lang="en-GB" sz="1600" dirty="0">
              <a:solidFill>
                <a:srgbClr val="000000"/>
              </a:solidFill>
              <a:latin typeface="Frutiger LT Std"/>
            </a:endParaRPr>
          </a:p>
        </p:txBody>
      </p:sp>
      <p:pic>
        <p:nvPicPr>
          <p:cNvPr id="5" name="Picture 4" descr="A picture containing table&#10;&#10;Description automatically generated">
            <a:extLst>
              <a:ext uri="{FF2B5EF4-FFF2-40B4-BE49-F238E27FC236}">
                <a16:creationId xmlns:a16="http://schemas.microsoft.com/office/drawing/2014/main" id="{3B07234F-64C9-4905-AC91-B68F56B96DD0}"/>
              </a:ext>
            </a:extLst>
          </p:cNvPr>
          <p:cNvPicPr>
            <a:picLocks noChangeAspect="1"/>
          </p:cNvPicPr>
          <p:nvPr/>
        </p:nvPicPr>
        <p:blipFill rotWithShape="1">
          <a:blip r:embed="rId3">
            <a:extLst>
              <a:ext uri="{28A0092B-C50C-407E-A947-70E740481C1C}">
                <a14:useLocalDpi xmlns:a14="http://schemas.microsoft.com/office/drawing/2010/main" val="0"/>
              </a:ext>
            </a:extLst>
          </a:blip>
          <a:srcRect r="86647"/>
          <a:stretch/>
        </p:blipFill>
        <p:spPr>
          <a:xfrm>
            <a:off x="382303" y="1648904"/>
            <a:ext cx="1368713" cy="1694507"/>
          </a:xfrm>
          <a:prstGeom prst="rect">
            <a:avLst/>
          </a:prstGeom>
        </p:spPr>
      </p:pic>
      <p:sp>
        <p:nvSpPr>
          <p:cNvPr id="6" name="Rectangle 5">
            <a:extLst>
              <a:ext uri="{FF2B5EF4-FFF2-40B4-BE49-F238E27FC236}">
                <a16:creationId xmlns:a16="http://schemas.microsoft.com/office/drawing/2014/main" id="{8CF5E2B1-4798-48DF-B23E-F66E8D5CCC07}"/>
              </a:ext>
            </a:extLst>
          </p:cNvPr>
          <p:cNvSpPr/>
          <p:nvPr/>
        </p:nvSpPr>
        <p:spPr>
          <a:xfrm>
            <a:off x="87316" y="3355898"/>
            <a:ext cx="8458219" cy="584775"/>
          </a:xfrm>
          <a:prstGeom prst="rect">
            <a:avLst/>
          </a:prstGeom>
        </p:spPr>
        <p:txBody>
          <a:bodyPr wrap="square">
            <a:spAutoFit/>
          </a:bodyPr>
          <a:lstStyle/>
          <a:p>
            <a:r>
              <a:rPr lang="en-GB" sz="1600" b="1" dirty="0">
                <a:solidFill>
                  <a:srgbClr val="000000"/>
                </a:solidFill>
                <a:latin typeface="Frutiger LT Std"/>
              </a:rPr>
              <a:t>2. Percentage of staff experiencing harassment, bullying, or abuse from staff in the last 12 months:</a:t>
            </a:r>
            <a:endParaRPr lang="en-GB" sz="1600" dirty="0">
              <a:solidFill>
                <a:srgbClr val="000000"/>
              </a:solidFill>
              <a:latin typeface="Frutiger LT Std"/>
            </a:endParaRPr>
          </a:p>
        </p:txBody>
      </p:sp>
      <p:graphicFrame>
        <p:nvGraphicFramePr>
          <p:cNvPr id="20" name="Table 12">
            <a:extLst>
              <a:ext uri="{FF2B5EF4-FFF2-40B4-BE49-F238E27FC236}">
                <a16:creationId xmlns:a16="http://schemas.microsoft.com/office/drawing/2014/main" id="{413BE57E-24F0-4AAB-940B-CB20F1548CA5}"/>
              </a:ext>
            </a:extLst>
          </p:cNvPr>
          <p:cNvGraphicFramePr>
            <a:graphicFrameLocks noGrp="1"/>
          </p:cNvGraphicFramePr>
          <p:nvPr/>
        </p:nvGraphicFramePr>
        <p:xfrm>
          <a:off x="1763688" y="3717032"/>
          <a:ext cx="6991134" cy="1938433"/>
        </p:xfrm>
        <a:graphic>
          <a:graphicData uri="http://schemas.openxmlformats.org/drawingml/2006/table">
            <a:tbl>
              <a:tblPr firstRow="1" bandRow="1">
                <a:tableStyleId>{5C22544A-7EE6-4342-B048-85BDC9FD1C3A}</a:tableStyleId>
              </a:tblPr>
              <a:tblGrid>
                <a:gridCol w="2330378">
                  <a:extLst>
                    <a:ext uri="{9D8B030D-6E8A-4147-A177-3AD203B41FA5}">
                      <a16:colId xmlns:a16="http://schemas.microsoft.com/office/drawing/2014/main" val="777002789"/>
                    </a:ext>
                  </a:extLst>
                </a:gridCol>
                <a:gridCol w="2330378">
                  <a:extLst>
                    <a:ext uri="{9D8B030D-6E8A-4147-A177-3AD203B41FA5}">
                      <a16:colId xmlns:a16="http://schemas.microsoft.com/office/drawing/2014/main" val="411363989"/>
                    </a:ext>
                  </a:extLst>
                </a:gridCol>
                <a:gridCol w="2330378">
                  <a:extLst>
                    <a:ext uri="{9D8B030D-6E8A-4147-A177-3AD203B41FA5}">
                      <a16:colId xmlns:a16="http://schemas.microsoft.com/office/drawing/2014/main" val="3038127488"/>
                    </a:ext>
                  </a:extLst>
                </a:gridCol>
              </a:tblGrid>
              <a:tr h="276919">
                <a:tc>
                  <a:txBody>
                    <a:bodyPr/>
                    <a:lstStyle/>
                    <a:p>
                      <a:pPr algn="ctr"/>
                      <a:r>
                        <a:rPr lang="en-GB" sz="1200" b="1" dirty="0">
                          <a:latin typeface="Arial" panose="020B0604020202020204" pitchFamily="34" charset="0"/>
                          <a:cs typeface="Arial" panose="020B0604020202020204" pitchFamily="34" charset="0"/>
                        </a:rPr>
                        <a:t>2020</a:t>
                      </a:r>
                    </a:p>
                  </a:txBody>
                  <a:tcPr/>
                </a:tc>
                <a:tc>
                  <a:txBody>
                    <a:bodyPr/>
                    <a:lstStyle/>
                    <a:p>
                      <a:pPr algn="ctr"/>
                      <a:r>
                        <a:rPr lang="en-GB" sz="1200" b="1" dirty="0">
                          <a:latin typeface="Arial" panose="020B0604020202020204" pitchFamily="34" charset="0"/>
                          <a:cs typeface="Arial" panose="020B0604020202020204" pitchFamily="34" charset="0"/>
                        </a:rPr>
                        <a:t>2021</a:t>
                      </a:r>
                    </a:p>
                  </a:txBody>
                  <a:tcPr/>
                </a:tc>
                <a:tc>
                  <a:txBody>
                    <a:bodyPr/>
                    <a:lstStyle/>
                    <a:p>
                      <a:pPr algn="ctr"/>
                      <a:r>
                        <a:rPr lang="en-GB" sz="1200" b="1" dirty="0">
                          <a:latin typeface="Arial" panose="020B0604020202020204" pitchFamily="34" charset="0"/>
                          <a:cs typeface="Arial" panose="020B0604020202020204" pitchFamily="34" charset="0"/>
                        </a:rPr>
                        <a:t>2022</a:t>
                      </a:r>
                    </a:p>
                  </a:txBody>
                  <a:tcPr/>
                </a:tc>
                <a:extLst>
                  <a:ext uri="{0D108BD9-81ED-4DB2-BD59-A6C34878D82A}">
                    <a16:rowId xmlns:a16="http://schemas.microsoft.com/office/drawing/2014/main" val="2224518296"/>
                  </a:ext>
                </a:extLst>
              </a:tr>
              <a:tr h="276919">
                <a:tc>
                  <a:txBody>
                    <a:bodyPr/>
                    <a:lstStyle/>
                    <a:p>
                      <a:pPr algn="ctr"/>
                      <a:r>
                        <a:rPr lang="en-GB" sz="1200" b="1" dirty="0">
                          <a:solidFill>
                            <a:srgbClr val="2574B4"/>
                          </a:solidFill>
                          <a:latin typeface="Arial" panose="020B0604020202020204" pitchFamily="34" charset="0"/>
                          <a:cs typeface="Arial" panose="020B0604020202020204" pitchFamily="34" charset="0"/>
                        </a:rPr>
                        <a:t>17.5%</a:t>
                      </a:r>
                    </a:p>
                  </a:txBody>
                  <a:tcPr/>
                </a:tc>
                <a:tc>
                  <a:txBody>
                    <a:bodyPr/>
                    <a:lstStyle/>
                    <a:p>
                      <a:pPr algn="ctr"/>
                      <a:r>
                        <a:rPr lang="en-GB" sz="1200" b="1" dirty="0">
                          <a:solidFill>
                            <a:srgbClr val="2574B4"/>
                          </a:solidFill>
                          <a:latin typeface="Arial" panose="020B0604020202020204" pitchFamily="34" charset="0"/>
                          <a:cs typeface="Arial" panose="020B0604020202020204" pitchFamily="34" charset="0"/>
                        </a:rPr>
                        <a:t>11.8%</a:t>
                      </a:r>
                    </a:p>
                  </a:txBody>
                  <a:tcPr/>
                </a:tc>
                <a:tc>
                  <a:txBody>
                    <a:bodyPr/>
                    <a:lstStyle/>
                    <a:p>
                      <a:pPr algn="ctr"/>
                      <a:r>
                        <a:rPr lang="en-GB" sz="1200" b="1" dirty="0">
                          <a:solidFill>
                            <a:srgbClr val="2574B4"/>
                          </a:solidFill>
                          <a:highlight>
                            <a:srgbClr val="FFFF00"/>
                          </a:highlight>
                          <a:latin typeface="Arial" panose="020B0604020202020204" pitchFamily="34" charset="0"/>
                          <a:cs typeface="Arial" panose="020B0604020202020204" pitchFamily="34" charset="0"/>
                        </a:rPr>
                        <a:t>10.9%</a:t>
                      </a:r>
                    </a:p>
                  </a:txBody>
                  <a:tcPr/>
                </a:tc>
                <a:extLst>
                  <a:ext uri="{0D108BD9-81ED-4DB2-BD59-A6C34878D82A}">
                    <a16:rowId xmlns:a16="http://schemas.microsoft.com/office/drawing/2014/main" val="2319930920"/>
                  </a:ext>
                </a:extLst>
              </a:tr>
              <a:tr h="276919">
                <a:tc>
                  <a:txBody>
                    <a:bodyPr/>
                    <a:lstStyle/>
                    <a:p>
                      <a:pPr algn="ctr"/>
                      <a:r>
                        <a:rPr lang="en-GB" sz="1200" b="1" dirty="0">
                          <a:solidFill>
                            <a:srgbClr val="2574B4"/>
                          </a:solidFill>
                          <a:latin typeface="Arial" panose="020B0604020202020204" pitchFamily="34" charset="0"/>
                          <a:cs typeface="Arial" panose="020B0604020202020204" pitchFamily="34" charset="0"/>
                        </a:rPr>
                        <a:t>-</a:t>
                      </a:r>
                    </a:p>
                  </a:txBody>
                  <a:tcPr/>
                </a:tc>
                <a:tc>
                  <a:txBody>
                    <a:bodyPr/>
                    <a:lstStyle/>
                    <a:p>
                      <a:pPr algn="ctr"/>
                      <a:r>
                        <a:rPr lang="en-GB" sz="1200" b="1" dirty="0">
                          <a:solidFill>
                            <a:srgbClr val="2574B4"/>
                          </a:solidFill>
                          <a:highlight>
                            <a:srgbClr val="FFFF00"/>
                          </a:highlight>
                          <a:latin typeface="Arial" panose="020B0604020202020204" pitchFamily="34" charset="0"/>
                          <a:cs typeface="Arial" panose="020B0604020202020204" pitchFamily="34" charset="0"/>
                        </a:rPr>
                        <a:t>7.7%</a:t>
                      </a:r>
                    </a:p>
                  </a:txBody>
                  <a:tcPr/>
                </a:tc>
                <a:tc>
                  <a:txBody>
                    <a:bodyPr/>
                    <a:lstStyle/>
                    <a:p>
                      <a:pPr algn="ctr"/>
                      <a:r>
                        <a:rPr lang="en-GB" sz="1200" b="1" dirty="0">
                          <a:solidFill>
                            <a:srgbClr val="2574B4"/>
                          </a:solidFill>
                          <a:highlight>
                            <a:srgbClr val="FFFF00"/>
                          </a:highlight>
                          <a:latin typeface="Arial" panose="020B0604020202020204" pitchFamily="34" charset="0"/>
                          <a:cs typeface="Arial" panose="020B0604020202020204" pitchFamily="34" charset="0"/>
                        </a:rPr>
                        <a:t>17.6%</a:t>
                      </a:r>
                    </a:p>
                  </a:txBody>
                  <a:tcPr/>
                </a:tc>
                <a:extLst>
                  <a:ext uri="{0D108BD9-81ED-4DB2-BD59-A6C34878D82A}">
                    <a16:rowId xmlns:a16="http://schemas.microsoft.com/office/drawing/2014/main" val="3341922100"/>
                  </a:ext>
                </a:extLst>
              </a:tr>
              <a:tr h="276919">
                <a:tc>
                  <a:txBody>
                    <a:bodyPr/>
                    <a:lstStyle/>
                    <a:p>
                      <a:pPr algn="ctr"/>
                      <a:r>
                        <a:rPr lang="en-GB" sz="1200" b="1" dirty="0">
                          <a:solidFill>
                            <a:srgbClr val="2574B4"/>
                          </a:solidFill>
                          <a:latin typeface="Arial" panose="020B0604020202020204" pitchFamily="34" charset="0"/>
                          <a:cs typeface="Arial" panose="020B0604020202020204" pitchFamily="34" charset="0"/>
                        </a:rPr>
                        <a:t>16.7%</a:t>
                      </a:r>
                    </a:p>
                  </a:txBody>
                  <a:tcPr/>
                </a:tc>
                <a:tc>
                  <a:txBody>
                    <a:bodyPr/>
                    <a:lstStyle/>
                    <a:p>
                      <a:pPr algn="ctr"/>
                      <a:r>
                        <a:rPr lang="en-GB" sz="1200" b="1" dirty="0">
                          <a:solidFill>
                            <a:srgbClr val="2574B4"/>
                          </a:solidFill>
                          <a:latin typeface="Arial" panose="020B0604020202020204" pitchFamily="34" charset="0"/>
                          <a:cs typeface="Arial" panose="020B0604020202020204" pitchFamily="34" charset="0"/>
                        </a:rPr>
                        <a:t>13.6%</a:t>
                      </a:r>
                    </a:p>
                  </a:txBody>
                  <a:tcPr/>
                </a:tc>
                <a:tc>
                  <a:txBody>
                    <a:bodyPr/>
                    <a:lstStyle/>
                    <a:p>
                      <a:pPr algn="ctr"/>
                      <a:r>
                        <a:rPr lang="en-GB" sz="1200" b="1" dirty="0">
                          <a:solidFill>
                            <a:srgbClr val="2574B4"/>
                          </a:solidFill>
                          <a:latin typeface="Arial" panose="020B0604020202020204" pitchFamily="34" charset="0"/>
                          <a:cs typeface="Arial" panose="020B0604020202020204" pitchFamily="34" charset="0"/>
                        </a:rPr>
                        <a:t>15.5%</a:t>
                      </a:r>
                    </a:p>
                  </a:txBody>
                  <a:tcPr/>
                </a:tc>
                <a:extLst>
                  <a:ext uri="{0D108BD9-81ED-4DB2-BD59-A6C34878D82A}">
                    <a16:rowId xmlns:a16="http://schemas.microsoft.com/office/drawing/2014/main" val="2289423189"/>
                  </a:ext>
                </a:extLst>
              </a:tr>
              <a:tr h="276919">
                <a:tc>
                  <a:txBody>
                    <a:bodyPr/>
                    <a:lstStyle/>
                    <a:p>
                      <a:pPr algn="ctr"/>
                      <a:r>
                        <a:rPr lang="en-GB" sz="1200" b="1" dirty="0">
                          <a:solidFill>
                            <a:srgbClr val="2574B4"/>
                          </a:solidFill>
                          <a:latin typeface="Arial" panose="020B0604020202020204" pitchFamily="34" charset="0"/>
                          <a:cs typeface="Arial" panose="020B0604020202020204" pitchFamily="34" charset="0"/>
                        </a:rPr>
                        <a:t>24.2%</a:t>
                      </a:r>
                    </a:p>
                  </a:txBody>
                  <a:tcPr/>
                </a:tc>
                <a:tc>
                  <a:txBody>
                    <a:bodyPr/>
                    <a:lstStyle/>
                    <a:p>
                      <a:pPr algn="ctr"/>
                      <a:r>
                        <a:rPr lang="en-GB" sz="1200" b="1" dirty="0">
                          <a:solidFill>
                            <a:srgbClr val="2574B4"/>
                          </a:solidFill>
                          <a:latin typeface="Arial" panose="020B0604020202020204" pitchFamily="34" charset="0"/>
                          <a:cs typeface="Arial" panose="020B0604020202020204" pitchFamily="34" charset="0"/>
                        </a:rPr>
                        <a:t>20.6%</a:t>
                      </a:r>
                    </a:p>
                  </a:txBody>
                  <a:tcPr/>
                </a:tc>
                <a:tc>
                  <a:txBody>
                    <a:bodyPr/>
                    <a:lstStyle/>
                    <a:p>
                      <a:pPr algn="ctr"/>
                      <a:r>
                        <a:rPr lang="en-GB" sz="1200" b="1" dirty="0">
                          <a:solidFill>
                            <a:srgbClr val="2574B4"/>
                          </a:solidFill>
                          <a:latin typeface="Arial" panose="020B0604020202020204" pitchFamily="34" charset="0"/>
                          <a:cs typeface="Arial" panose="020B0604020202020204" pitchFamily="34" charset="0"/>
                        </a:rPr>
                        <a:t>20.0%</a:t>
                      </a:r>
                    </a:p>
                  </a:txBody>
                  <a:tcPr/>
                </a:tc>
                <a:extLst>
                  <a:ext uri="{0D108BD9-81ED-4DB2-BD59-A6C34878D82A}">
                    <a16:rowId xmlns:a16="http://schemas.microsoft.com/office/drawing/2014/main" val="1783793031"/>
                  </a:ext>
                </a:extLst>
              </a:tr>
              <a:tr h="276919">
                <a:tc>
                  <a:txBody>
                    <a:bodyPr/>
                    <a:lstStyle/>
                    <a:p>
                      <a:pPr algn="ctr"/>
                      <a:r>
                        <a:rPr lang="en-GB" sz="1200" b="1" dirty="0">
                          <a:solidFill>
                            <a:srgbClr val="2574B4"/>
                          </a:solidFill>
                          <a:latin typeface="Arial" panose="020B0604020202020204" pitchFamily="34" charset="0"/>
                          <a:cs typeface="Arial" panose="020B0604020202020204" pitchFamily="34" charset="0"/>
                        </a:rPr>
                        <a:t>211</a:t>
                      </a:r>
                    </a:p>
                  </a:txBody>
                  <a:tcPr/>
                </a:tc>
                <a:tc>
                  <a:txBody>
                    <a:bodyPr/>
                    <a:lstStyle/>
                    <a:p>
                      <a:pPr algn="ctr"/>
                      <a:r>
                        <a:rPr lang="en-GB" sz="1200" b="1" dirty="0">
                          <a:solidFill>
                            <a:srgbClr val="2574B4"/>
                          </a:solidFill>
                          <a:latin typeface="Arial" panose="020B0604020202020204" pitchFamily="34" charset="0"/>
                          <a:cs typeface="Arial" panose="020B0604020202020204" pitchFamily="34" charset="0"/>
                        </a:rPr>
                        <a:t>220</a:t>
                      </a:r>
                    </a:p>
                  </a:txBody>
                  <a:tcPr/>
                </a:tc>
                <a:tc>
                  <a:txBody>
                    <a:bodyPr/>
                    <a:lstStyle/>
                    <a:p>
                      <a:pPr algn="ctr"/>
                      <a:r>
                        <a:rPr lang="en-GB" sz="1200" b="1" dirty="0">
                          <a:solidFill>
                            <a:srgbClr val="2574B4"/>
                          </a:solidFill>
                          <a:latin typeface="Arial" panose="020B0604020202020204" pitchFamily="34" charset="0"/>
                          <a:cs typeface="Arial" panose="020B0604020202020204" pitchFamily="34" charset="0"/>
                        </a:rPr>
                        <a:t>257</a:t>
                      </a:r>
                    </a:p>
                  </a:txBody>
                  <a:tcPr/>
                </a:tc>
                <a:extLst>
                  <a:ext uri="{0D108BD9-81ED-4DB2-BD59-A6C34878D82A}">
                    <a16:rowId xmlns:a16="http://schemas.microsoft.com/office/drawing/2014/main" val="3128922676"/>
                  </a:ext>
                </a:extLst>
              </a:tr>
              <a:tr h="276919">
                <a:tc>
                  <a:txBody>
                    <a:bodyPr/>
                    <a:lstStyle/>
                    <a:p>
                      <a:pPr algn="ctr"/>
                      <a:r>
                        <a:rPr lang="en-GB" sz="1200" b="1" dirty="0">
                          <a:solidFill>
                            <a:srgbClr val="2574B4"/>
                          </a:solidFill>
                          <a:latin typeface="Arial" panose="020B0604020202020204" pitchFamily="34" charset="0"/>
                          <a:cs typeface="Arial" panose="020B0604020202020204" pitchFamily="34" charset="0"/>
                        </a:rPr>
                        <a:t>9</a:t>
                      </a:r>
                    </a:p>
                  </a:txBody>
                  <a:tcPr/>
                </a:tc>
                <a:tc>
                  <a:txBody>
                    <a:bodyPr/>
                    <a:lstStyle/>
                    <a:p>
                      <a:pPr algn="ctr"/>
                      <a:r>
                        <a:rPr lang="en-GB" sz="1200" b="1" dirty="0">
                          <a:solidFill>
                            <a:srgbClr val="2574B4"/>
                          </a:solidFill>
                          <a:latin typeface="Arial" panose="020B0604020202020204" pitchFamily="34" charset="0"/>
                          <a:cs typeface="Arial" panose="020B0604020202020204" pitchFamily="34" charset="0"/>
                        </a:rPr>
                        <a:t>13</a:t>
                      </a:r>
                    </a:p>
                  </a:txBody>
                  <a:tcPr/>
                </a:tc>
                <a:tc>
                  <a:txBody>
                    <a:bodyPr/>
                    <a:lstStyle/>
                    <a:p>
                      <a:pPr algn="ctr"/>
                      <a:r>
                        <a:rPr lang="en-GB" sz="1200" b="1" dirty="0">
                          <a:solidFill>
                            <a:srgbClr val="2574B4"/>
                          </a:solidFill>
                          <a:latin typeface="Arial" panose="020B0604020202020204" pitchFamily="34" charset="0"/>
                          <a:cs typeface="Arial" panose="020B0604020202020204" pitchFamily="34" charset="0"/>
                        </a:rPr>
                        <a:t>17</a:t>
                      </a:r>
                    </a:p>
                  </a:txBody>
                  <a:tcPr/>
                </a:tc>
                <a:extLst>
                  <a:ext uri="{0D108BD9-81ED-4DB2-BD59-A6C34878D82A}">
                    <a16:rowId xmlns:a16="http://schemas.microsoft.com/office/drawing/2014/main" val="4217833989"/>
                  </a:ext>
                </a:extLst>
              </a:tr>
            </a:tbl>
          </a:graphicData>
        </a:graphic>
      </p:graphicFrame>
      <p:pic>
        <p:nvPicPr>
          <p:cNvPr id="21" name="Picture 20" descr="A picture containing table&#10;&#10;Description automatically generated">
            <a:extLst>
              <a:ext uri="{FF2B5EF4-FFF2-40B4-BE49-F238E27FC236}">
                <a16:creationId xmlns:a16="http://schemas.microsoft.com/office/drawing/2014/main" id="{53EA123C-3E3C-4465-9226-DFA6922305D0}"/>
              </a:ext>
            </a:extLst>
          </p:cNvPr>
          <p:cNvPicPr>
            <a:picLocks noChangeAspect="1"/>
          </p:cNvPicPr>
          <p:nvPr/>
        </p:nvPicPr>
        <p:blipFill rotWithShape="1">
          <a:blip r:embed="rId3">
            <a:extLst>
              <a:ext uri="{28A0092B-C50C-407E-A947-70E740481C1C}">
                <a14:useLocalDpi xmlns:a14="http://schemas.microsoft.com/office/drawing/2010/main" val="0"/>
              </a:ext>
            </a:extLst>
          </a:blip>
          <a:srcRect r="86647"/>
          <a:stretch/>
        </p:blipFill>
        <p:spPr>
          <a:xfrm>
            <a:off x="382303" y="3953160"/>
            <a:ext cx="1368713" cy="1694507"/>
          </a:xfrm>
          <a:prstGeom prst="rect">
            <a:avLst/>
          </a:prstGeom>
        </p:spPr>
      </p:pic>
    </p:spTree>
    <p:extLst>
      <p:ext uri="{BB962C8B-B14F-4D97-AF65-F5344CB8AC3E}">
        <p14:creationId xmlns:p14="http://schemas.microsoft.com/office/powerpoint/2010/main" val="1330207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12">
            <a:extLst>
              <a:ext uri="{FF2B5EF4-FFF2-40B4-BE49-F238E27FC236}">
                <a16:creationId xmlns:a16="http://schemas.microsoft.com/office/drawing/2014/main" id="{0DC46B36-5CFE-406B-8DF4-BF853E3E3554}"/>
              </a:ext>
            </a:extLst>
          </p:cNvPr>
          <p:cNvGraphicFramePr>
            <a:graphicFrameLocks noGrp="1"/>
          </p:cNvGraphicFramePr>
          <p:nvPr/>
        </p:nvGraphicFramePr>
        <p:xfrm>
          <a:off x="1691680" y="1464591"/>
          <a:ext cx="6991134" cy="1935834"/>
        </p:xfrm>
        <a:graphic>
          <a:graphicData uri="http://schemas.openxmlformats.org/drawingml/2006/table">
            <a:tbl>
              <a:tblPr firstRow="1" bandRow="1">
                <a:tableStyleId>{5C22544A-7EE6-4342-B048-85BDC9FD1C3A}</a:tableStyleId>
              </a:tblPr>
              <a:tblGrid>
                <a:gridCol w="2330378">
                  <a:extLst>
                    <a:ext uri="{9D8B030D-6E8A-4147-A177-3AD203B41FA5}">
                      <a16:colId xmlns:a16="http://schemas.microsoft.com/office/drawing/2014/main" val="777002789"/>
                    </a:ext>
                  </a:extLst>
                </a:gridCol>
                <a:gridCol w="2330378">
                  <a:extLst>
                    <a:ext uri="{9D8B030D-6E8A-4147-A177-3AD203B41FA5}">
                      <a16:colId xmlns:a16="http://schemas.microsoft.com/office/drawing/2014/main" val="411363989"/>
                    </a:ext>
                  </a:extLst>
                </a:gridCol>
                <a:gridCol w="2330378">
                  <a:extLst>
                    <a:ext uri="{9D8B030D-6E8A-4147-A177-3AD203B41FA5}">
                      <a16:colId xmlns:a16="http://schemas.microsoft.com/office/drawing/2014/main" val="3038127488"/>
                    </a:ext>
                  </a:extLst>
                </a:gridCol>
              </a:tblGrid>
              <a:tr h="276919">
                <a:tc>
                  <a:txBody>
                    <a:bodyPr/>
                    <a:lstStyle/>
                    <a:p>
                      <a:pPr algn="ctr"/>
                      <a:r>
                        <a:rPr lang="en-GB" sz="1200" b="1" dirty="0">
                          <a:latin typeface="Arial" panose="020B0604020202020204" pitchFamily="34" charset="0"/>
                          <a:cs typeface="Arial" panose="020B0604020202020204" pitchFamily="34" charset="0"/>
                        </a:rPr>
                        <a:t>2020</a:t>
                      </a:r>
                    </a:p>
                  </a:txBody>
                  <a:tcPr/>
                </a:tc>
                <a:tc>
                  <a:txBody>
                    <a:bodyPr/>
                    <a:lstStyle/>
                    <a:p>
                      <a:pPr algn="ctr"/>
                      <a:r>
                        <a:rPr lang="en-GB" sz="1200" b="1" dirty="0">
                          <a:latin typeface="Arial" panose="020B0604020202020204" pitchFamily="34" charset="0"/>
                          <a:cs typeface="Arial" panose="020B0604020202020204" pitchFamily="34" charset="0"/>
                        </a:rPr>
                        <a:t>2021</a:t>
                      </a:r>
                    </a:p>
                  </a:txBody>
                  <a:tcPr/>
                </a:tc>
                <a:tc>
                  <a:txBody>
                    <a:bodyPr/>
                    <a:lstStyle/>
                    <a:p>
                      <a:pPr algn="ctr"/>
                      <a:r>
                        <a:rPr lang="en-GB" sz="1200" b="1" dirty="0">
                          <a:latin typeface="Arial" panose="020B0604020202020204" pitchFamily="34" charset="0"/>
                          <a:cs typeface="Arial" panose="020B0604020202020204" pitchFamily="34" charset="0"/>
                        </a:rPr>
                        <a:t>2022</a:t>
                      </a:r>
                    </a:p>
                  </a:txBody>
                  <a:tcPr/>
                </a:tc>
                <a:extLst>
                  <a:ext uri="{0D108BD9-81ED-4DB2-BD59-A6C34878D82A}">
                    <a16:rowId xmlns:a16="http://schemas.microsoft.com/office/drawing/2014/main" val="2224518296"/>
                  </a:ext>
                </a:extLst>
              </a:tr>
              <a:tr h="276919">
                <a:tc>
                  <a:txBody>
                    <a:bodyPr/>
                    <a:lstStyle/>
                    <a:p>
                      <a:pPr algn="ctr"/>
                      <a:r>
                        <a:rPr lang="en-GB" sz="1200" b="1" dirty="0">
                          <a:solidFill>
                            <a:srgbClr val="2574B4"/>
                          </a:solidFill>
                          <a:latin typeface="Arial" panose="020B0604020202020204" pitchFamily="34" charset="0"/>
                          <a:cs typeface="Arial" panose="020B0604020202020204" pitchFamily="34" charset="0"/>
                        </a:rPr>
                        <a:t>62.2%</a:t>
                      </a:r>
                    </a:p>
                  </a:txBody>
                  <a:tcPr/>
                </a:tc>
                <a:tc>
                  <a:txBody>
                    <a:bodyPr/>
                    <a:lstStyle/>
                    <a:p>
                      <a:pPr algn="ctr"/>
                      <a:r>
                        <a:rPr lang="en-GB" sz="1200" b="1" dirty="0">
                          <a:solidFill>
                            <a:srgbClr val="2574B4"/>
                          </a:solidFill>
                          <a:latin typeface="Arial" panose="020B0604020202020204" pitchFamily="34" charset="0"/>
                          <a:cs typeface="Arial" panose="020B0604020202020204" pitchFamily="34" charset="0"/>
                        </a:rPr>
                        <a:t>66.1%</a:t>
                      </a:r>
                    </a:p>
                  </a:txBody>
                  <a:tcPr/>
                </a:tc>
                <a:tc>
                  <a:txBody>
                    <a:bodyPr/>
                    <a:lstStyle/>
                    <a:p>
                      <a:pPr algn="ctr"/>
                      <a:r>
                        <a:rPr lang="en-GB" sz="1200" b="1" dirty="0">
                          <a:solidFill>
                            <a:srgbClr val="2574B4"/>
                          </a:solidFill>
                          <a:latin typeface="Arial" panose="020B0604020202020204" pitchFamily="34" charset="0"/>
                          <a:cs typeface="Arial" panose="020B0604020202020204" pitchFamily="34" charset="0"/>
                        </a:rPr>
                        <a:t>63.9%</a:t>
                      </a:r>
                    </a:p>
                  </a:txBody>
                  <a:tcPr/>
                </a:tc>
                <a:extLst>
                  <a:ext uri="{0D108BD9-81ED-4DB2-BD59-A6C34878D82A}">
                    <a16:rowId xmlns:a16="http://schemas.microsoft.com/office/drawing/2014/main" val="2319930920"/>
                  </a:ext>
                </a:extLst>
              </a:tr>
              <a:tr h="276919">
                <a:tc>
                  <a:txBody>
                    <a:bodyPr/>
                    <a:lstStyle/>
                    <a:p>
                      <a:pPr algn="ctr"/>
                      <a:r>
                        <a:rPr lang="en-GB" sz="1200" b="1" dirty="0">
                          <a:solidFill>
                            <a:srgbClr val="2574B4"/>
                          </a:solidFill>
                          <a:latin typeface="Arial" panose="020B0604020202020204" pitchFamily="34" charset="0"/>
                          <a:cs typeface="Arial" panose="020B0604020202020204" pitchFamily="34" charset="0"/>
                        </a:rPr>
                        <a:t>-</a:t>
                      </a:r>
                    </a:p>
                  </a:txBody>
                  <a:tcPr/>
                </a:tc>
                <a:tc>
                  <a:txBody>
                    <a:bodyPr/>
                    <a:lstStyle/>
                    <a:p>
                      <a:pPr algn="ctr"/>
                      <a:r>
                        <a:rPr lang="en-GB" sz="1200" b="1" dirty="0">
                          <a:solidFill>
                            <a:srgbClr val="2574B4"/>
                          </a:solidFill>
                          <a:highlight>
                            <a:srgbClr val="FFFF00"/>
                          </a:highlight>
                          <a:latin typeface="Arial" panose="020B0604020202020204" pitchFamily="34" charset="0"/>
                          <a:cs typeface="Arial" panose="020B0604020202020204" pitchFamily="34" charset="0"/>
                        </a:rPr>
                        <a:t>42.9%</a:t>
                      </a:r>
                    </a:p>
                  </a:txBody>
                  <a:tcPr/>
                </a:tc>
                <a:tc>
                  <a:txBody>
                    <a:bodyPr/>
                    <a:lstStyle/>
                    <a:p>
                      <a:pPr algn="ctr"/>
                      <a:r>
                        <a:rPr lang="en-GB" sz="1200" b="1" dirty="0">
                          <a:solidFill>
                            <a:srgbClr val="2574B4"/>
                          </a:solidFill>
                          <a:highlight>
                            <a:srgbClr val="FFFF00"/>
                          </a:highlight>
                          <a:latin typeface="Arial" panose="020B0604020202020204" pitchFamily="34" charset="0"/>
                          <a:cs typeface="Arial" panose="020B0604020202020204" pitchFamily="34" charset="0"/>
                        </a:rPr>
                        <a:t>41.2%</a:t>
                      </a:r>
                    </a:p>
                  </a:txBody>
                  <a:tcPr/>
                </a:tc>
                <a:extLst>
                  <a:ext uri="{0D108BD9-81ED-4DB2-BD59-A6C34878D82A}">
                    <a16:rowId xmlns:a16="http://schemas.microsoft.com/office/drawing/2014/main" val="3341922100"/>
                  </a:ext>
                </a:extLst>
              </a:tr>
              <a:tr h="276919">
                <a:tc>
                  <a:txBody>
                    <a:bodyPr/>
                    <a:lstStyle/>
                    <a:p>
                      <a:pPr algn="ctr"/>
                      <a:r>
                        <a:rPr lang="en-GB" sz="1200" b="1" dirty="0">
                          <a:solidFill>
                            <a:srgbClr val="2574B4"/>
                          </a:solidFill>
                          <a:latin typeface="Arial" panose="020B0604020202020204" pitchFamily="34" charset="0"/>
                          <a:cs typeface="Arial" panose="020B0604020202020204" pitchFamily="34" charset="0"/>
                        </a:rPr>
                        <a:t>62.7%</a:t>
                      </a:r>
                    </a:p>
                  </a:txBody>
                  <a:tcPr/>
                </a:tc>
                <a:tc>
                  <a:txBody>
                    <a:bodyPr/>
                    <a:lstStyle/>
                    <a:p>
                      <a:pPr algn="ctr"/>
                      <a:r>
                        <a:rPr lang="en-GB" sz="1200" b="1" dirty="0">
                          <a:solidFill>
                            <a:srgbClr val="2574B4"/>
                          </a:solidFill>
                          <a:latin typeface="Arial" panose="020B0604020202020204" pitchFamily="34" charset="0"/>
                          <a:cs typeface="Arial" panose="020B0604020202020204" pitchFamily="34" charset="0"/>
                        </a:rPr>
                        <a:t>65.3%</a:t>
                      </a:r>
                    </a:p>
                  </a:txBody>
                  <a:tcPr/>
                </a:tc>
                <a:tc>
                  <a:txBody>
                    <a:bodyPr/>
                    <a:lstStyle/>
                    <a:p>
                      <a:pPr algn="ctr"/>
                      <a:r>
                        <a:rPr lang="en-GB" sz="1200" b="1" dirty="0">
                          <a:solidFill>
                            <a:srgbClr val="2574B4"/>
                          </a:solidFill>
                          <a:latin typeface="Arial" panose="020B0604020202020204" pitchFamily="34" charset="0"/>
                          <a:cs typeface="Arial" panose="020B0604020202020204" pitchFamily="34" charset="0"/>
                        </a:rPr>
                        <a:t>59.3%</a:t>
                      </a:r>
                    </a:p>
                  </a:txBody>
                  <a:tcPr/>
                </a:tc>
                <a:extLst>
                  <a:ext uri="{0D108BD9-81ED-4DB2-BD59-A6C34878D82A}">
                    <a16:rowId xmlns:a16="http://schemas.microsoft.com/office/drawing/2014/main" val="2289423189"/>
                  </a:ext>
                </a:extLst>
              </a:tr>
              <a:tr h="276919">
                <a:tc>
                  <a:txBody>
                    <a:bodyPr/>
                    <a:lstStyle/>
                    <a:p>
                      <a:pPr algn="ctr"/>
                      <a:r>
                        <a:rPr lang="en-GB" sz="1200" b="1" dirty="0">
                          <a:solidFill>
                            <a:srgbClr val="2574B4"/>
                          </a:solidFill>
                          <a:latin typeface="Arial" panose="020B0604020202020204" pitchFamily="34" charset="0"/>
                          <a:cs typeface="Arial" panose="020B0604020202020204" pitchFamily="34" charset="0"/>
                        </a:rPr>
                        <a:t>31.5%</a:t>
                      </a:r>
                    </a:p>
                  </a:txBody>
                  <a:tcPr/>
                </a:tc>
                <a:tc>
                  <a:txBody>
                    <a:bodyPr/>
                    <a:lstStyle/>
                    <a:p>
                      <a:pPr algn="ctr"/>
                      <a:r>
                        <a:rPr lang="en-GB" sz="1200" b="1" dirty="0">
                          <a:solidFill>
                            <a:srgbClr val="2574B4"/>
                          </a:solidFill>
                          <a:latin typeface="Arial" panose="020B0604020202020204" pitchFamily="34" charset="0"/>
                          <a:cs typeface="Arial" panose="020B0604020202020204" pitchFamily="34" charset="0"/>
                        </a:rPr>
                        <a:t>36.5%</a:t>
                      </a:r>
                    </a:p>
                  </a:txBody>
                  <a:tcPr/>
                </a:tc>
                <a:tc>
                  <a:txBody>
                    <a:bodyPr/>
                    <a:lstStyle/>
                    <a:p>
                      <a:pPr algn="ctr"/>
                      <a:r>
                        <a:rPr lang="en-GB" sz="1200" b="1" dirty="0">
                          <a:solidFill>
                            <a:srgbClr val="2574B4"/>
                          </a:solidFill>
                          <a:latin typeface="Arial" panose="020B0604020202020204" pitchFamily="34" charset="0"/>
                          <a:cs typeface="Arial" panose="020B0604020202020204" pitchFamily="34" charset="0"/>
                        </a:rPr>
                        <a:t>38.3%</a:t>
                      </a:r>
                    </a:p>
                  </a:txBody>
                  <a:tcPr/>
                </a:tc>
                <a:extLst>
                  <a:ext uri="{0D108BD9-81ED-4DB2-BD59-A6C34878D82A}">
                    <a16:rowId xmlns:a16="http://schemas.microsoft.com/office/drawing/2014/main" val="1783793031"/>
                  </a:ext>
                </a:extLst>
              </a:tr>
              <a:tr h="158682">
                <a:tc>
                  <a:txBody>
                    <a:bodyPr/>
                    <a:lstStyle/>
                    <a:p>
                      <a:pPr algn="ctr"/>
                      <a:r>
                        <a:rPr lang="en-GB" sz="1200" b="1" dirty="0">
                          <a:solidFill>
                            <a:srgbClr val="2574B4"/>
                          </a:solidFill>
                          <a:latin typeface="Arial" panose="020B0604020202020204" pitchFamily="34" charset="0"/>
                          <a:cs typeface="Arial" panose="020B0604020202020204" pitchFamily="34" charset="0"/>
                        </a:rPr>
                        <a:t>217</a:t>
                      </a:r>
                    </a:p>
                  </a:txBody>
                  <a:tcPr/>
                </a:tc>
                <a:tc>
                  <a:txBody>
                    <a:bodyPr/>
                    <a:lstStyle/>
                    <a:p>
                      <a:pPr algn="ctr"/>
                      <a:r>
                        <a:rPr lang="en-GB" sz="1200" b="1" dirty="0">
                          <a:solidFill>
                            <a:srgbClr val="2574B4"/>
                          </a:solidFill>
                          <a:latin typeface="Arial" panose="020B0604020202020204" pitchFamily="34" charset="0"/>
                          <a:cs typeface="Arial" panose="020B0604020202020204" pitchFamily="34" charset="0"/>
                        </a:rPr>
                        <a:t>221</a:t>
                      </a:r>
                    </a:p>
                  </a:txBody>
                  <a:tcPr/>
                </a:tc>
                <a:tc>
                  <a:txBody>
                    <a:bodyPr/>
                    <a:lstStyle/>
                    <a:p>
                      <a:pPr algn="ctr"/>
                      <a:r>
                        <a:rPr lang="en-GB" sz="1200" b="1" dirty="0">
                          <a:solidFill>
                            <a:srgbClr val="2574B4"/>
                          </a:solidFill>
                          <a:latin typeface="Arial" panose="020B0604020202020204" pitchFamily="34" charset="0"/>
                          <a:cs typeface="Arial" panose="020B0604020202020204" pitchFamily="34" charset="0"/>
                        </a:rPr>
                        <a:t>255</a:t>
                      </a:r>
                    </a:p>
                  </a:txBody>
                  <a:tcPr/>
                </a:tc>
                <a:extLst>
                  <a:ext uri="{0D108BD9-81ED-4DB2-BD59-A6C34878D82A}">
                    <a16:rowId xmlns:a16="http://schemas.microsoft.com/office/drawing/2014/main" val="3128922676"/>
                  </a:ext>
                </a:extLst>
              </a:tr>
              <a:tr h="276919">
                <a:tc>
                  <a:txBody>
                    <a:bodyPr/>
                    <a:lstStyle/>
                    <a:p>
                      <a:pPr algn="ctr"/>
                      <a:r>
                        <a:rPr lang="en-GB" sz="1200" b="1" dirty="0">
                          <a:solidFill>
                            <a:srgbClr val="2574B4"/>
                          </a:solidFill>
                          <a:latin typeface="Arial" panose="020B0604020202020204" pitchFamily="34" charset="0"/>
                          <a:cs typeface="Arial" panose="020B0604020202020204" pitchFamily="34" charset="0"/>
                        </a:rPr>
                        <a:t>9</a:t>
                      </a:r>
                    </a:p>
                  </a:txBody>
                  <a:tcPr/>
                </a:tc>
                <a:tc>
                  <a:txBody>
                    <a:bodyPr/>
                    <a:lstStyle/>
                    <a:p>
                      <a:pPr algn="ctr"/>
                      <a:r>
                        <a:rPr lang="en-GB" sz="1200" b="1" dirty="0">
                          <a:solidFill>
                            <a:srgbClr val="2574B4"/>
                          </a:solidFill>
                          <a:latin typeface="Arial" panose="020B0604020202020204" pitchFamily="34" charset="0"/>
                          <a:cs typeface="Arial" panose="020B0604020202020204" pitchFamily="34" charset="0"/>
                        </a:rPr>
                        <a:t>14</a:t>
                      </a:r>
                    </a:p>
                  </a:txBody>
                  <a:tcPr/>
                </a:tc>
                <a:tc>
                  <a:txBody>
                    <a:bodyPr/>
                    <a:lstStyle/>
                    <a:p>
                      <a:pPr algn="ctr"/>
                      <a:r>
                        <a:rPr lang="en-GB" sz="1200" b="1" dirty="0">
                          <a:solidFill>
                            <a:srgbClr val="2574B4"/>
                          </a:solidFill>
                          <a:latin typeface="Arial" panose="020B0604020202020204" pitchFamily="34" charset="0"/>
                          <a:cs typeface="Arial" panose="020B0604020202020204" pitchFamily="34" charset="0"/>
                        </a:rPr>
                        <a:t>17</a:t>
                      </a:r>
                    </a:p>
                  </a:txBody>
                  <a:tcPr/>
                </a:tc>
                <a:extLst>
                  <a:ext uri="{0D108BD9-81ED-4DB2-BD59-A6C34878D82A}">
                    <a16:rowId xmlns:a16="http://schemas.microsoft.com/office/drawing/2014/main" val="4217833989"/>
                  </a:ext>
                </a:extLst>
              </a:tr>
            </a:tbl>
          </a:graphicData>
        </a:graphic>
      </p:graphicFrame>
      <p:pic>
        <p:nvPicPr>
          <p:cNvPr id="23" name="Picture 22" descr="A picture containing table&#10;&#10;Description automatically generated">
            <a:extLst>
              <a:ext uri="{FF2B5EF4-FFF2-40B4-BE49-F238E27FC236}">
                <a16:creationId xmlns:a16="http://schemas.microsoft.com/office/drawing/2014/main" id="{0B7FBE3D-CB74-4ADA-ABF9-ABF5E6B78F9A}"/>
              </a:ext>
            </a:extLst>
          </p:cNvPr>
          <p:cNvPicPr>
            <a:picLocks noChangeAspect="1"/>
          </p:cNvPicPr>
          <p:nvPr/>
        </p:nvPicPr>
        <p:blipFill rotWithShape="1">
          <a:blip r:embed="rId3">
            <a:extLst>
              <a:ext uri="{28A0092B-C50C-407E-A947-70E740481C1C}">
                <a14:useLocalDpi xmlns:a14="http://schemas.microsoft.com/office/drawing/2010/main" val="0"/>
              </a:ext>
            </a:extLst>
          </a:blip>
          <a:srcRect r="86647"/>
          <a:stretch/>
        </p:blipFill>
        <p:spPr>
          <a:xfrm>
            <a:off x="310295" y="1700719"/>
            <a:ext cx="1368713" cy="1694507"/>
          </a:xfrm>
          <a:prstGeom prst="rect">
            <a:avLst/>
          </a:prstGeom>
        </p:spPr>
      </p:pic>
      <p:sp>
        <p:nvSpPr>
          <p:cNvPr id="90" name="Rectangle 89">
            <a:extLst>
              <a:ext uri="{FF2B5EF4-FFF2-40B4-BE49-F238E27FC236}">
                <a16:creationId xmlns:a16="http://schemas.microsoft.com/office/drawing/2014/main" id="{B22EBFD7-1091-44AF-8776-01AC0F582B5F}"/>
              </a:ext>
            </a:extLst>
          </p:cNvPr>
          <p:cNvSpPr/>
          <p:nvPr/>
        </p:nvSpPr>
        <p:spPr>
          <a:xfrm>
            <a:off x="6983603" y="62031"/>
            <a:ext cx="2141529" cy="1062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1" name="Rectangle 90">
            <a:extLst>
              <a:ext uri="{FF2B5EF4-FFF2-40B4-BE49-F238E27FC236}">
                <a16:creationId xmlns:a16="http://schemas.microsoft.com/office/drawing/2014/main" id="{08A16466-817B-417D-8887-EC46B229E4A4}"/>
              </a:ext>
            </a:extLst>
          </p:cNvPr>
          <p:cNvSpPr/>
          <p:nvPr/>
        </p:nvSpPr>
        <p:spPr>
          <a:xfrm>
            <a:off x="0" y="0"/>
            <a:ext cx="9144000" cy="841698"/>
          </a:xfrm>
          <a:prstGeom prst="rect">
            <a:avLst/>
          </a:prstGeom>
          <a:solidFill>
            <a:srgbClr val="007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56E90816-21B6-40CC-A977-28DA6B025A72}"/>
              </a:ext>
            </a:extLst>
          </p:cNvPr>
          <p:cNvSpPr txBox="1"/>
          <p:nvPr/>
        </p:nvSpPr>
        <p:spPr>
          <a:xfrm>
            <a:off x="72042" y="188640"/>
            <a:ext cx="8999915" cy="523220"/>
          </a:xfrm>
          <a:prstGeom prst="rect">
            <a:avLst/>
          </a:prstGeom>
          <a:noFill/>
        </p:spPr>
        <p:txBody>
          <a:bodyPr wrap="square" rtlCol="0">
            <a:spAutoFit/>
          </a:bodyPr>
          <a:lstStyle/>
          <a:p>
            <a:pPr algn="ctr"/>
            <a:r>
              <a:rPr lang="en-GB" sz="2800" b="1" dirty="0">
                <a:solidFill>
                  <a:schemeClr val="bg1"/>
                </a:solidFill>
                <a:latin typeface="Arial" panose="020B0604020202020204" pitchFamily="34" charset="0"/>
                <a:cs typeface="Arial" panose="020B0604020202020204" pitchFamily="34" charset="0"/>
              </a:rPr>
              <a:t>Workforce Race Equality Standard</a:t>
            </a:r>
            <a:endParaRPr lang="en-GB" sz="2800" dirty="0">
              <a:solidFill>
                <a:schemeClr val="bg1"/>
              </a:solidFill>
              <a:latin typeface="Frutiger" panose="020B0500000000000000" pitchFamily="34" charset="0"/>
            </a:endParaRPr>
          </a:p>
        </p:txBody>
      </p:sp>
      <p:sp>
        <p:nvSpPr>
          <p:cNvPr id="3" name="Rectangle 2">
            <a:extLst>
              <a:ext uri="{FF2B5EF4-FFF2-40B4-BE49-F238E27FC236}">
                <a16:creationId xmlns:a16="http://schemas.microsoft.com/office/drawing/2014/main" id="{C9DD791F-EF41-4314-947C-4EE2DEE48564}"/>
              </a:ext>
            </a:extLst>
          </p:cNvPr>
          <p:cNvSpPr/>
          <p:nvPr/>
        </p:nvSpPr>
        <p:spPr>
          <a:xfrm>
            <a:off x="72042" y="883805"/>
            <a:ext cx="8892446" cy="892552"/>
          </a:xfrm>
          <a:prstGeom prst="rect">
            <a:avLst/>
          </a:prstGeom>
        </p:spPr>
        <p:txBody>
          <a:bodyPr wrap="square">
            <a:spAutoFit/>
          </a:bodyPr>
          <a:lstStyle/>
          <a:p>
            <a:r>
              <a:rPr lang="en-GB" sz="1600" b="1" dirty="0">
                <a:solidFill>
                  <a:srgbClr val="000000"/>
                </a:solidFill>
                <a:latin typeface="Frutiger LT Std"/>
              </a:rPr>
              <a:t>3.</a:t>
            </a:r>
            <a:r>
              <a:rPr lang="en-GB" b="1" dirty="0"/>
              <a:t> </a:t>
            </a:r>
            <a:r>
              <a:rPr lang="en-GB" sz="1600" b="1" dirty="0"/>
              <a:t>Percentage of staff believing that the organisation provides equal opportunities for career progression or promotion:</a:t>
            </a:r>
            <a:endParaRPr lang="en-GB" sz="1600" dirty="0"/>
          </a:p>
          <a:p>
            <a:r>
              <a:rPr lang="en-GB" sz="1600" b="1" dirty="0">
                <a:solidFill>
                  <a:srgbClr val="000000"/>
                </a:solidFill>
                <a:latin typeface="Frutiger LT Std"/>
              </a:rPr>
              <a:t> </a:t>
            </a:r>
            <a:endParaRPr lang="en-GB" sz="1600" dirty="0">
              <a:solidFill>
                <a:srgbClr val="000000"/>
              </a:solidFill>
              <a:latin typeface="Frutiger LT Std"/>
            </a:endParaRPr>
          </a:p>
        </p:txBody>
      </p:sp>
      <p:sp>
        <p:nvSpPr>
          <p:cNvPr id="6" name="Rectangle 5">
            <a:extLst>
              <a:ext uri="{FF2B5EF4-FFF2-40B4-BE49-F238E27FC236}">
                <a16:creationId xmlns:a16="http://schemas.microsoft.com/office/drawing/2014/main" id="{8CF5E2B1-4798-48DF-B23E-F66E8D5CCC07}"/>
              </a:ext>
            </a:extLst>
          </p:cNvPr>
          <p:cNvSpPr/>
          <p:nvPr/>
        </p:nvSpPr>
        <p:spPr>
          <a:xfrm>
            <a:off x="72042" y="3400425"/>
            <a:ext cx="8458219" cy="830997"/>
          </a:xfrm>
          <a:prstGeom prst="rect">
            <a:avLst/>
          </a:prstGeom>
        </p:spPr>
        <p:txBody>
          <a:bodyPr wrap="square">
            <a:spAutoFit/>
          </a:bodyPr>
          <a:lstStyle/>
          <a:p>
            <a:r>
              <a:rPr lang="en-GB" sz="1600" b="1" dirty="0">
                <a:solidFill>
                  <a:srgbClr val="000000"/>
                </a:solidFill>
                <a:latin typeface="Frutiger LT Std"/>
              </a:rPr>
              <a:t>4. </a:t>
            </a:r>
            <a:r>
              <a:rPr lang="en-GB" sz="1600" b="1" dirty="0"/>
              <a:t>Percentage of staff experiencing discrimination at work from manager/team leader or other colleagues in last 12 months:</a:t>
            </a:r>
            <a:r>
              <a:rPr lang="en-GB" sz="1600" dirty="0"/>
              <a:t>	</a:t>
            </a:r>
          </a:p>
          <a:p>
            <a:r>
              <a:rPr lang="en-GB" sz="1600" b="1" dirty="0">
                <a:solidFill>
                  <a:srgbClr val="000000"/>
                </a:solidFill>
                <a:latin typeface="Frutiger LT Std"/>
              </a:rPr>
              <a:t> </a:t>
            </a:r>
            <a:endParaRPr lang="en-GB" sz="1600" dirty="0">
              <a:solidFill>
                <a:srgbClr val="000000"/>
              </a:solidFill>
              <a:latin typeface="Frutiger LT Std"/>
            </a:endParaRPr>
          </a:p>
        </p:txBody>
      </p:sp>
      <p:graphicFrame>
        <p:nvGraphicFramePr>
          <p:cNvPr id="24" name="Table 12">
            <a:extLst>
              <a:ext uri="{FF2B5EF4-FFF2-40B4-BE49-F238E27FC236}">
                <a16:creationId xmlns:a16="http://schemas.microsoft.com/office/drawing/2014/main" id="{6CBF253B-6277-467F-9B49-6DD4740C4933}"/>
              </a:ext>
            </a:extLst>
          </p:cNvPr>
          <p:cNvGraphicFramePr>
            <a:graphicFrameLocks noGrp="1"/>
          </p:cNvGraphicFramePr>
          <p:nvPr/>
        </p:nvGraphicFramePr>
        <p:xfrm>
          <a:off x="1679008" y="3981211"/>
          <a:ext cx="6991134" cy="1935834"/>
        </p:xfrm>
        <a:graphic>
          <a:graphicData uri="http://schemas.openxmlformats.org/drawingml/2006/table">
            <a:tbl>
              <a:tblPr firstRow="1" bandRow="1">
                <a:tableStyleId>{5C22544A-7EE6-4342-B048-85BDC9FD1C3A}</a:tableStyleId>
              </a:tblPr>
              <a:tblGrid>
                <a:gridCol w="2330378">
                  <a:extLst>
                    <a:ext uri="{9D8B030D-6E8A-4147-A177-3AD203B41FA5}">
                      <a16:colId xmlns:a16="http://schemas.microsoft.com/office/drawing/2014/main" val="777002789"/>
                    </a:ext>
                  </a:extLst>
                </a:gridCol>
                <a:gridCol w="2330378">
                  <a:extLst>
                    <a:ext uri="{9D8B030D-6E8A-4147-A177-3AD203B41FA5}">
                      <a16:colId xmlns:a16="http://schemas.microsoft.com/office/drawing/2014/main" val="411363989"/>
                    </a:ext>
                  </a:extLst>
                </a:gridCol>
                <a:gridCol w="2330378">
                  <a:extLst>
                    <a:ext uri="{9D8B030D-6E8A-4147-A177-3AD203B41FA5}">
                      <a16:colId xmlns:a16="http://schemas.microsoft.com/office/drawing/2014/main" val="3038127488"/>
                    </a:ext>
                  </a:extLst>
                </a:gridCol>
              </a:tblGrid>
              <a:tr h="276919">
                <a:tc>
                  <a:txBody>
                    <a:bodyPr/>
                    <a:lstStyle/>
                    <a:p>
                      <a:pPr algn="ctr"/>
                      <a:r>
                        <a:rPr lang="en-GB" sz="1200" b="1" dirty="0">
                          <a:latin typeface="Arial" panose="020B0604020202020204" pitchFamily="34" charset="0"/>
                          <a:cs typeface="Arial" panose="020B0604020202020204" pitchFamily="34" charset="0"/>
                        </a:rPr>
                        <a:t>2020</a:t>
                      </a:r>
                    </a:p>
                  </a:txBody>
                  <a:tcPr/>
                </a:tc>
                <a:tc>
                  <a:txBody>
                    <a:bodyPr/>
                    <a:lstStyle/>
                    <a:p>
                      <a:pPr algn="ctr"/>
                      <a:r>
                        <a:rPr lang="en-GB" sz="1200" b="1" dirty="0">
                          <a:latin typeface="Arial" panose="020B0604020202020204" pitchFamily="34" charset="0"/>
                          <a:cs typeface="Arial" panose="020B0604020202020204" pitchFamily="34" charset="0"/>
                        </a:rPr>
                        <a:t>2021</a:t>
                      </a:r>
                    </a:p>
                  </a:txBody>
                  <a:tcPr/>
                </a:tc>
                <a:tc>
                  <a:txBody>
                    <a:bodyPr/>
                    <a:lstStyle/>
                    <a:p>
                      <a:pPr algn="ctr"/>
                      <a:r>
                        <a:rPr lang="en-GB" sz="1200" b="1" dirty="0">
                          <a:latin typeface="Arial" panose="020B0604020202020204" pitchFamily="34" charset="0"/>
                          <a:cs typeface="Arial" panose="020B0604020202020204" pitchFamily="34" charset="0"/>
                        </a:rPr>
                        <a:t>2022</a:t>
                      </a:r>
                    </a:p>
                  </a:txBody>
                  <a:tcPr/>
                </a:tc>
                <a:extLst>
                  <a:ext uri="{0D108BD9-81ED-4DB2-BD59-A6C34878D82A}">
                    <a16:rowId xmlns:a16="http://schemas.microsoft.com/office/drawing/2014/main" val="2224518296"/>
                  </a:ext>
                </a:extLst>
              </a:tr>
              <a:tr h="276919">
                <a:tc>
                  <a:txBody>
                    <a:bodyPr/>
                    <a:lstStyle/>
                    <a:p>
                      <a:pPr algn="ctr"/>
                      <a:r>
                        <a:rPr lang="en-GB" sz="1200" b="1" dirty="0">
                          <a:solidFill>
                            <a:srgbClr val="2574B4"/>
                          </a:solidFill>
                          <a:latin typeface="Arial" panose="020B0604020202020204" pitchFamily="34" charset="0"/>
                          <a:cs typeface="Arial" panose="020B0604020202020204" pitchFamily="34" charset="0"/>
                        </a:rPr>
                        <a:t>5.5%</a:t>
                      </a:r>
                    </a:p>
                  </a:txBody>
                  <a:tcPr/>
                </a:tc>
                <a:tc>
                  <a:txBody>
                    <a:bodyPr/>
                    <a:lstStyle/>
                    <a:p>
                      <a:pPr algn="ctr"/>
                      <a:r>
                        <a:rPr lang="en-GB" sz="1200" b="1" dirty="0">
                          <a:solidFill>
                            <a:srgbClr val="2574B4"/>
                          </a:solidFill>
                          <a:latin typeface="Arial" panose="020B0604020202020204" pitchFamily="34" charset="0"/>
                          <a:cs typeface="Arial" panose="020B0604020202020204" pitchFamily="34" charset="0"/>
                        </a:rPr>
                        <a:t>3.6%</a:t>
                      </a:r>
                    </a:p>
                  </a:txBody>
                  <a:tcPr/>
                </a:tc>
                <a:tc>
                  <a:txBody>
                    <a:bodyPr/>
                    <a:lstStyle/>
                    <a:p>
                      <a:pPr algn="ctr"/>
                      <a:r>
                        <a:rPr lang="en-GB" sz="1200" b="1" dirty="0">
                          <a:solidFill>
                            <a:srgbClr val="2574B4"/>
                          </a:solidFill>
                          <a:latin typeface="Arial" panose="020B0604020202020204" pitchFamily="34" charset="0"/>
                          <a:cs typeface="Arial" panose="020B0604020202020204" pitchFamily="34" charset="0"/>
                        </a:rPr>
                        <a:t>3.5%</a:t>
                      </a:r>
                    </a:p>
                  </a:txBody>
                  <a:tcPr/>
                </a:tc>
                <a:extLst>
                  <a:ext uri="{0D108BD9-81ED-4DB2-BD59-A6C34878D82A}">
                    <a16:rowId xmlns:a16="http://schemas.microsoft.com/office/drawing/2014/main" val="2319930920"/>
                  </a:ext>
                </a:extLst>
              </a:tr>
              <a:tr h="276919">
                <a:tc>
                  <a:txBody>
                    <a:bodyPr/>
                    <a:lstStyle/>
                    <a:p>
                      <a:pPr algn="ctr"/>
                      <a:r>
                        <a:rPr lang="en-GB" sz="1200" b="1" dirty="0">
                          <a:solidFill>
                            <a:srgbClr val="2574B4"/>
                          </a:solidFill>
                          <a:latin typeface="Arial" panose="020B0604020202020204" pitchFamily="34" charset="0"/>
                          <a:cs typeface="Arial" panose="020B0604020202020204" pitchFamily="34" charset="0"/>
                        </a:rPr>
                        <a:t>-</a:t>
                      </a:r>
                    </a:p>
                  </a:txBody>
                  <a:tcPr/>
                </a:tc>
                <a:tc>
                  <a:txBody>
                    <a:bodyPr/>
                    <a:lstStyle/>
                    <a:p>
                      <a:pPr algn="ctr"/>
                      <a:r>
                        <a:rPr lang="en-GB" sz="1200" b="1" dirty="0">
                          <a:solidFill>
                            <a:srgbClr val="2574B4"/>
                          </a:solidFill>
                          <a:latin typeface="Arial" panose="020B0604020202020204" pitchFamily="34" charset="0"/>
                          <a:cs typeface="Arial" panose="020B0604020202020204" pitchFamily="34" charset="0"/>
                        </a:rPr>
                        <a:t>0.0%</a:t>
                      </a:r>
                    </a:p>
                  </a:txBody>
                  <a:tcPr/>
                </a:tc>
                <a:tc>
                  <a:txBody>
                    <a:bodyPr/>
                    <a:lstStyle/>
                    <a:p>
                      <a:pPr algn="ctr"/>
                      <a:r>
                        <a:rPr lang="en-GB" sz="1200" b="1" dirty="0">
                          <a:solidFill>
                            <a:srgbClr val="2574B4"/>
                          </a:solidFill>
                          <a:highlight>
                            <a:srgbClr val="FFFF00"/>
                          </a:highlight>
                          <a:latin typeface="Arial" panose="020B0604020202020204" pitchFamily="34" charset="0"/>
                          <a:cs typeface="Arial" panose="020B0604020202020204" pitchFamily="34" charset="0"/>
                        </a:rPr>
                        <a:t>5.9%</a:t>
                      </a:r>
                    </a:p>
                  </a:txBody>
                  <a:tcPr/>
                </a:tc>
                <a:extLst>
                  <a:ext uri="{0D108BD9-81ED-4DB2-BD59-A6C34878D82A}">
                    <a16:rowId xmlns:a16="http://schemas.microsoft.com/office/drawing/2014/main" val="3341922100"/>
                  </a:ext>
                </a:extLst>
              </a:tr>
              <a:tr h="276919">
                <a:tc>
                  <a:txBody>
                    <a:bodyPr/>
                    <a:lstStyle/>
                    <a:p>
                      <a:pPr algn="ctr"/>
                      <a:r>
                        <a:rPr lang="en-GB" sz="1200" b="1" dirty="0">
                          <a:solidFill>
                            <a:srgbClr val="2574B4"/>
                          </a:solidFill>
                          <a:latin typeface="Arial" panose="020B0604020202020204" pitchFamily="34" charset="0"/>
                          <a:cs typeface="Arial" panose="020B0604020202020204" pitchFamily="34" charset="0"/>
                        </a:rPr>
                        <a:t>3.9%</a:t>
                      </a:r>
                    </a:p>
                  </a:txBody>
                  <a:tcPr/>
                </a:tc>
                <a:tc>
                  <a:txBody>
                    <a:bodyPr/>
                    <a:lstStyle/>
                    <a:p>
                      <a:pPr algn="ctr"/>
                      <a:r>
                        <a:rPr lang="en-GB" sz="1200" b="1" dirty="0">
                          <a:solidFill>
                            <a:srgbClr val="2574B4"/>
                          </a:solidFill>
                          <a:latin typeface="Arial" panose="020B0604020202020204" pitchFamily="34" charset="0"/>
                          <a:cs typeface="Arial" panose="020B0604020202020204" pitchFamily="34" charset="0"/>
                        </a:rPr>
                        <a:t>4.7%</a:t>
                      </a:r>
                    </a:p>
                  </a:txBody>
                  <a:tcPr/>
                </a:tc>
                <a:tc>
                  <a:txBody>
                    <a:bodyPr/>
                    <a:lstStyle/>
                    <a:p>
                      <a:pPr algn="ctr"/>
                      <a:r>
                        <a:rPr lang="en-GB" sz="1200" b="1" dirty="0">
                          <a:solidFill>
                            <a:srgbClr val="2574B4"/>
                          </a:solidFill>
                          <a:latin typeface="Arial" panose="020B0604020202020204" pitchFamily="34" charset="0"/>
                          <a:cs typeface="Arial" panose="020B0604020202020204" pitchFamily="34" charset="0"/>
                        </a:rPr>
                        <a:t>4.5%</a:t>
                      </a:r>
                    </a:p>
                  </a:txBody>
                  <a:tcPr/>
                </a:tc>
                <a:extLst>
                  <a:ext uri="{0D108BD9-81ED-4DB2-BD59-A6C34878D82A}">
                    <a16:rowId xmlns:a16="http://schemas.microsoft.com/office/drawing/2014/main" val="2289423189"/>
                  </a:ext>
                </a:extLst>
              </a:tr>
              <a:tr h="276919">
                <a:tc>
                  <a:txBody>
                    <a:bodyPr/>
                    <a:lstStyle/>
                    <a:p>
                      <a:pPr algn="ctr"/>
                      <a:r>
                        <a:rPr lang="en-GB" sz="1200" b="1" dirty="0">
                          <a:solidFill>
                            <a:srgbClr val="2574B4"/>
                          </a:solidFill>
                          <a:latin typeface="Arial" panose="020B0604020202020204" pitchFamily="34" charset="0"/>
                          <a:cs typeface="Arial" panose="020B0604020202020204" pitchFamily="34" charset="0"/>
                        </a:rPr>
                        <a:t>17.4%</a:t>
                      </a:r>
                    </a:p>
                  </a:txBody>
                  <a:tcPr/>
                </a:tc>
                <a:tc>
                  <a:txBody>
                    <a:bodyPr/>
                    <a:lstStyle/>
                    <a:p>
                      <a:pPr algn="ctr"/>
                      <a:r>
                        <a:rPr lang="en-GB" sz="1200" b="1" dirty="0">
                          <a:solidFill>
                            <a:srgbClr val="2574B4"/>
                          </a:solidFill>
                          <a:latin typeface="Arial" panose="020B0604020202020204" pitchFamily="34" charset="0"/>
                          <a:cs typeface="Arial" panose="020B0604020202020204" pitchFamily="34" charset="0"/>
                        </a:rPr>
                        <a:t>12.7%</a:t>
                      </a:r>
                    </a:p>
                  </a:txBody>
                  <a:tcPr/>
                </a:tc>
                <a:tc>
                  <a:txBody>
                    <a:bodyPr/>
                    <a:lstStyle/>
                    <a:p>
                      <a:pPr algn="ctr"/>
                      <a:r>
                        <a:rPr lang="en-GB" sz="1200" b="1" dirty="0">
                          <a:solidFill>
                            <a:srgbClr val="2574B4"/>
                          </a:solidFill>
                          <a:latin typeface="Arial" panose="020B0604020202020204" pitchFamily="34" charset="0"/>
                          <a:cs typeface="Arial" panose="020B0604020202020204" pitchFamily="34" charset="0"/>
                        </a:rPr>
                        <a:t>13.3%</a:t>
                      </a:r>
                    </a:p>
                  </a:txBody>
                  <a:tcPr/>
                </a:tc>
                <a:extLst>
                  <a:ext uri="{0D108BD9-81ED-4DB2-BD59-A6C34878D82A}">
                    <a16:rowId xmlns:a16="http://schemas.microsoft.com/office/drawing/2014/main" val="1783793031"/>
                  </a:ext>
                </a:extLst>
              </a:tr>
              <a:tr h="158682">
                <a:tc>
                  <a:txBody>
                    <a:bodyPr/>
                    <a:lstStyle/>
                    <a:p>
                      <a:pPr algn="ctr"/>
                      <a:r>
                        <a:rPr lang="en-GB" sz="1200" b="1" dirty="0">
                          <a:solidFill>
                            <a:srgbClr val="2574B4"/>
                          </a:solidFill>
                          <a:latin typeface="Arial" panose="020B0604020202020204" pitchFamily="34" charset="0"/>
                          <a:cs typeface="Arial" panose="020B0604020202020204" pitchFamily="34" charset="0"/>
                        </a:rPr>
                        <a:t>218</a:t>
                      </a:r>
                    </a:p>
                  </a:txBody>
                  <a:tcPr/>
                </a:tc>
                <a:tc>
                  <a:txBody>
                    <a:bodyPr/>
                    <a:lstStyle/>
                    <a:p>
                      <a:pPr algn="ctr"/>
                      <a:r>
                        <a:rPr lang="en-GB" sz="1200" b="1" dirty="0">
                          <a:solidFill>
                            <a:srgbClr val="2574B4"/>
                          </a:solidFill>
                          <a:latin typeface="Arial" panose="020B0604020202020204" pitchFamily="34" charset="0"/>
                          <a:cs typeface="Arial" panose="020B0604020202020204" pitchFamily="34" charset="0"/>
                        </a:rPr>
                        <a:t>220</a:t>
                      </a:r>
                    </a:p>
                  </a:txBody>
                  <a:tcPr/>
                </a:tc>
                <a:tc>
                  <a:txBody>
                    <a:bodyPr/>
                    <a:lstStyle/>
                    <a:p>
                      <a:pPr algn="ctr"/>
                      <a:r>
                        <a:rPr lang="en-GB" sz="1200" b="1" dirty="0">
                          <a:solidFill>
                            <a:srgbClr val="2574B4"/>
                          </a:solidFill>
                          <a:latin typeface="Arial" panose="020B0604020202020204" pitchFamily="34" charset="0"/>
                          <a:cs typeface="Arial" panose="020B0604020202020204" pitchFamily="34" charset="0"/>
                        </a:rPr>
                        <a:t>256</a:t>
                      </a:r>
                    </a:p>
                  </a:txBody>
                  <a:tcPr/>
                </a:tc>
                <a:extLst>
                  <a:ext uri="{0D108BD9-81ED-4DB2-BD59-A6C34878D82A}">
                    <a16:rowId xmlns:a16="http://schemas.microsoft.com/office/drawing/2014/main" val="3128922676"/>
                  </a:ext>
                </a:extLst>
              </a:tr>
              <a:tr h="276919">
                <a:tc>
                  <a:txBody>
                    <a:bodyPr/>
                    <a:lstStyle/>
                    <a:p>
                      <a:pPr algn="ctr"/>
                      <a:r>
                        <a:rPr lang="en-GB" sz="1200" b="1" dirty="0">
                          <a:solidFill>
                            <a:srgbClr val="2574B4"/>
                          </a:solidFill>
                          <a:latin typeface="Arial" panose="020B0604020202020204" pitchFamily="34" charset="0"/>
                          <a:cs typeface="Arial" panose="020B0604020202020204" pitchFamily="34" charset="0"/>
                        </a:rPr>
                        <a:t>9</a:t>
                      </a:r>
                    </a:p>
                  </a:txBody>
                  <a:tcPr/>
                </a:tc>
                <a:tc>
                  <a:txBody>
                    <a:bodyPr/>
                    <a:lstStyle/>
                    <a:p>
                      <a:pPr algn="ctr"/>
                      <a:r>
                        <a:rPr lang="en-GB" sz="1200" b="1" dirty="0">
                          <a:solidFill>
                            <a:srgbClr val="2574B4"/>
                          </a:solidFill>
                          <a:latin typeface="Arial" panose="020B0604020202020204" pitchFamily="34" charset="0"/>
                          <a:cs typeface="Arial" panose="020B0604020202020204" pitchFamily="34" charset="0"/>
                        </a:rPr>
                        <a:t>14</a:t>
                      </a:r>
                    </a:p>
                  </a:txBody>
                  <a:tcPr/>
                </a:tc>
                <a:tc>
                  <a:txBody>
                    <a:bodyPr/>
                    <a:lstStyle/>
                    <a:p>
                      <a:pPr algn="ctr"/>
                      <a:r>
                        <a:rPr lang="en-GB" sz="1200" b="1" dirty="0">
                          <a:solidFill>
                            <a:srgbClr val="2574B4"/>
                          </a:solidFill>
                          <a:latin typeface="Arial" panose="020B0604020202020204" pitchFamily="34" charset="0"/>
                          <a:cs typeface="Arial" panose="020B0604020202020204" pitchFamily="34" charset="0"/>
                        </a:rPr>
                        <a:t>17</a:t>
                      </a:r>
                    </a:p>
                  </a:txBody>
                  <a:tcPr/>
                </a:tc>
                <a:extLst>
                  <a:ext uri="{0D108BD9-81ED-4DB2-BD59-A6C34878D82A}">
                    <a16:rowId xmlns:a16="http://schemas.microsoft.com/office/drawing/2014/main" val="4217833989"/>
                  </a:ext>
                </a:extLst>
              </a:tr>
            </a:tbl>
          </a:graphicData>
        </a:graphic>
      </p:graphicFrame>
      <p:pic>
        <p:nvPicPr>
          <p:cNvPr id="25" name="Picture 24" descr="A picture containing table&#10;&#10;Description automatically generated">
            <a:extLst>
              <a:ext uri="{FF2B5EF4-FFF2-40B4-BE49-F238E27FC236}">
                <a16:creationId xmlns:a16="http://schemas.microsoft.com/office/drawing/2014/main" id="{E35C214E-4A80-416B-9AA4-3BE78F5C7E94}"/>
              </a:ext>
            </a:extLst>
          </p:cNvPr>
          <p:cNvPicPr>
            <a:picLocks noChangeAspect="1"/>
          </p:cNvPicPr>
          <p:nvPr/>
        </p:nvPicPr>
        <p:blipFill rotWithShape="1">
          <a:blip r:embed="rId3">
            <a:extLst>
              <a:ext uri="{28A0092B-C50C-407E-A947-70E740481C1C}">
                <a14:useLocalDpi xmlns:a14="http://schemas.microsoft.com/office/drawing/2010/main" val="0"/>
              </a:ext>
            </a:extLst>
          </a:blip>
          <a:srcRect r="86647"/>
          <a:stretch/>
        </p:blipFill>
        <p:spPr>
          <a:xfrm>
            <a:off x="297623" y="4217339"/>
            <a:ext cx="1368713" cy="1694507"/>
          </a:xfrm>
          <a:prstGeom prst="rect">
            <a:avLst/>
          </a:prstGeom>
        </p:spPr>
      </p:pic>
    </p:spTree>
    <p:extLst>
      <p:ext uri="{BB962C8B-B14F-4D97-AF65-F5344CB8AC3E}">
        <p14:creationId xmlns:p14="http://schemas.microsoft.com/office/powerpoint/2010/main" val="31983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 y="152888"/>
            <a:ext cx="8805664" cy="707996"/>
          </a:xfrm>
        </p:spPr>
        <p:txBody>
          <a:bodyPr/>
          <a:lstStyle/>
          <a:p>
            <a:r>
              <a:rPr lang="en-GB" sz="2100" dirty="0"/>
              <a:t>Key Actions in 2023</a:t>
            </a:r>
            <a:endParaRPr lang="en-US" dirty="0"/>
          </a:p>
        </p:txBody>
      </p:sp>
      <p:sp>
        <p:nvSpPr>
          <p:cNvPr id="3" name="Content Placeholder 2"/>
          <p:cNvSpPr>
            <a:spLocks noGrp="1"/>
          </p:cNvSpPr>
          <p:nvPr>
            <p:ph idx="1"/>
          </p:nvPr>
        </p:nvSpPr>
        <p:spPr>
          <a:xfrm>
            <a:off x="107504" y="692696"/>
            <a:ext cx="8856984" cy="5544616"/>
          </a:xfrm>
        </p:spPr>
        <p:txBody>
          <a:bodyPr>
            <a:noAutofit/>
          </a:bodyPr>
          <a:lstStyle/>
          <a:p>
            <a:pPr marL="0" indent="0">
              <a:defRPr/>
            </a:pPr>
            <a:r>
              <a:rPr lang="en-GB" sz="1600" dirty="0">
                <a:solidFill>
                  <a:prstClr val="black"/>
                </a:solidFill>
              </a:rPr>
              <a:t>Cultural awareness training provided to staff during 2023.</a:t>
            </a:r>
          </a:p>
          <a:p>
            <a:pPr marL="400050" lvl="1" indent="0" algn="just">
              <a:lnSpc>
                <a:spcPct val="107000"/>
              </a:lnSpc>
              <a:spcBef>
                <a:spcPts val="0"/>
              </a:spcBef>
              <a:spcAft>
                <a:spcPts val="800"/>
              </a:spcAft>
              <a:buNone/>
              <a:defRPr/>
            </a:pPr>
            <a:r>
              <a:rPr kumimoji="0" lang="en-GB" sz="1600" b="1" i="0" u="none" strike="noStrike" kern="1200" cap="none" spc="0" normalizeH="0" baseline="0" noProof="0" dirty="0">
                <a:ln>
                  <a:noFill/>
                </a:ln>
                <a:solidFill>
                  <a:prstClr val="black"/>
                </a:solidFill>
                <a:effectLst/>
                <a:uLnTx/>
                <a:uFillTx/>
                <a:ea typeface="Calibri" panose="020F0502020204030204" pitchFamily="34" charset="0"/>
              </a:rPr>
              <a:t>The Building a Culture of Conscious Inclusion programme commenced in February 2023 </a:t>
            </a:r>
            <a:r>
              <a:rPr lang="en-GB" sz="1600" b="1" dirty="0">
                <a:solidFill>
                  <a:prstClr val="black"/>
                </a:solidFill>
                <a:ea typeface="Calibri" panose="020F0502020204030204" pitchFamily="34" charset="0"/>
              </a:rPr>
              <a:t>ran for </a:t>
            </a:r>
            <a:r>
              <a:rPr kumimoji="0" lang="en-GB" sz="1600" b="1" i="0" u="none" strike="noStrike" kern="1200" cap="none" spc="0" normalizeH="0" baseline="0" noProof="0" dirty="0">
                <a:ln>
                  <a:noFill/>
                </a:ln>
                <a:solidFill>
                  <a:prstClr val="black"/>
                </a:solidFill>
                <a:effectLst/>
                <a:uLnTx/>
                <a:uFillTx/>
                <a:ea typeface="Calibri" panose="020F0502020204030204" pitchFamily="34" charset="0"/>
              </a:rPr>
              <a:t>nine months with: </a:t>
            </a:r>
          </a:p>
          <a:p>
            <a:pPr lvl="1" indent="-342900" algn="just">
              <a:lnSpc>
                <a:spcPct val="107000"/>
              </a:lnSpc>
              <a:spcBef>
                <a:spcPts val="0"/>
              </a:spcBef>
              <a:buFont typeface="Arial" panose="020B0604020202020204" pitchFamily="34" charset="0"/>
              <a:buChar char="•"/>
              <a:defRPr/>
            </a:pPr>
            <a:r>
              <a:rPr kumimoji="0" lang="en-GB" sz="1600" b="0" i="0" u="none" strike="noStrike" kern="1200" cap="none" spc="0" normalizeH="0" baseline="0" noProof="0" dirty="0">
                <a:ln>
                  <a:noFill/>
                </a:ln>
                <a:solidFill>
                  <a:prstClr val="black"/>
                </a:solidFill>
                <a:effectLst/>
                <a:uLnTx/>
                <a:uFillTx/>
                <a:ea typeface="Calibri" panose="020F0502020204030204" pitchFamily="34" charset="0"/>
              </a:rPr>
              <a:t>6 in person sessions (F-2-F) x half day for 140 leadership (Band 8+ and Board)</a:t>
            </a:r>
          </a:p>
          <a:p>
            <a:pPr lvl="1" indent="-342900" algn="just">
              <a:lnSpc>
                <a:spcPct val="107000"/>
              </a:lnSpc>
              <a:spcBef>
                <a:spcPts val="0"/>
              </a:spcBef>
              <a:buFont typeface="Arial" panose="020B0604020202020204" pitchFamily="34" charset="0"/>
              <a:buChar char="•"/>
              <a:defRPr/>
            </a:pPr>
            <a:r>
              <a:rPr kumimoji="0" lang="en-GB" sz="1600" b="0" i="0" u="none" strike="noStrike" kern="1200" cap="none" spc="0" normalizeH="0" baseline="0" noProof="0" dirty="0">
                <a:ln>
                  <a:noFill/>
                </a:ln>
                <a:solidFill>
                  <a:prstClr val="black"/>
                </a:solidFill>
                <a:effectLst/>
                <a:uLnTx/>
                <a:uFillTx/>
                <a:ea typeface="Calibri" panose="020F0502020204030204" pitchFamily="34" charset="0"/>
              </a:rPr>
              <a:t>10 Module 1 virtual sessions x 1 ½ hr sessions for 200 (Band 2-7), with a month gap in between for reflection.</a:t>
            </a:r>
          </a:p>
          <a:p>
            <a:pPr lvl="1" indent="-342900">
              <a:lnSpc>
                <a:spcPct val="107000"/>
              </a:lnSpc>
              <a:spcBef>
                <a:spcPts val="0"/>
              </a:spcBef>
              <a:spcAft>
                <a:spcPts val="800"/>
              </a:spcAft>
              <a:buFont typeface="Arial" panose="020B0604020202020204" pitchFamily="34" charset="0"/>
              <a:buChar char="•"/>
              <a:defRPr/>
            </a:pPr>
            <a:r>
              <a:rPr kumimoji="0" lang="en-GB" sz="1600" b="0" i="0" u="none" strike="noStrike" kern="1200" cap="none" spc="0" normalizeH="0" baseline="0" noProof="0" dirty="0">
                <a:ln>
                  <a:noFill/>
                </a:ln>
                <a:solidFill>
                  <a:prstClr val="black"/>
                </a:solidFill>
                <a:effectLst/>
                <a:uLnTx/>
                <a:uFillTx/>
                <a:ea typeface="Calibri" panose="020F0502020204030204" pitchFamily="34" charset="0"/>
              </a:rPr>
              <a:t>10 Module 2 virtual sessions x 1 ½ hr sessions for 200 (Band 2-7)</a:t>
            </a:r>
          </a:p>
          <a:p>
            <a:pPr marL="400050" lvl="1" indent="0">
              <a:lnSpc>
                <a:spcPct val="107000"/>
              </a:lnSpc>
              <a:spcBef>
                <a:spcPts val="0"/>
              </a:spcBef>
              <a:spcAft>
                <a:spcPts val="800"/>
              </a:spcAft>
              <a:buNone/>
              <a:defRPr/>
            </a:pPr>
            <a:r>
              <a:rPr kumimoji="0" lang="en-GB" sz="1600" i="0" u="none" strike="noStrike" kern="1200" cap="none" spc="0" normalizeH="0" baseline="0" noProof="0" dirty="0">
                <a:ln>
                  <a:noFill/>
                </a:ln>
                <a:solidFill>
                  <a:prstClr val="black"/>
                </a:solidFill>
                <a:effectLst/>
                <a:uLnTx/>
                <a:uFillTx/>
                <a:ea typeface="Calibri" panose="020F0502020204030204" pitchFamily="34" charset="0"/>
              </a:rPr>
              <a:t>Delivery Staff sessions - </a:t>
            </a:r>
            <a:r>
              <a:rPr kumimoji="0" lang="en-GB" sz="1600" i="0" u="none" strike="noStrike" kern="1200" cap="none" spc="0" normalizeH="0" baseline="0" noProof="0" dirty="0">
                <a:ln>
                  <a:noFill/>
                </a:ln>
                <a:solidFill>
                  <a:prstClr val="black"/>
                </a:solidFill>
                <a:effectLst/>
                <a:uLnTx/>
                <a:uFillTx/>
                <a:ea typeface="Times New Roman" panose="02020603050405020304" pitchFamily="18" charset="0"/>
              </a:rPr>
              <a:t>128 colleagues have attended the virtual staff sessions. Evaluation Reports have been completed on the training and learning from these sessions </a:t>
            </a:r>
          </a:p>
          <a:p>
            <a:pPr>
              <a:lnSpc>
                <a:spcPct val="107000"/>
              </a:lnSpc>
              <a:spcBef>
                <a:spcPts val="0"/>
              </a:spcBef>
              <a:spcAft>
                <a:spcPts val="800"/>
              </a:spcAft>
              <a:buFont typeface="Arial" panose="020B0604020202020204" pitchFamily="34" charset="0"/>
              <a:buChar char="•"/>
              <a:defRPr/>
            </a:pPr>
            <a:r>
              <a:rPr lang="en-GB" sz="1600" dirty="0">
                <a:solidFill>
                  <a:prstClr val="black"/>
                </a:solidFill>
                <a:ea typeface="Times New Roman" panose="02020603050405020304" pitchFamily="18" charset="0"/>
              </a:rPr>
              <a:t>Corporate Induction includes a session on Equality, Diversity and Inclusion as well as the BAME Network </a:t>
            </a:r>
          </a:p>
          <a:p>
            <a:pPr>
              <a:lnSpc>
                <a:spcPct val="107000"/>
              </a:lnSpc>
              <a:spcBef>
                <a:spcPts val="0"/>
              </a:spcBef>
              <a:spcAft>
                <a:spcPts val="800"/>
              </a:spcAft>
              <a:buFont typeface="Arial" panose="020B0604020202020204" pitchFamily="34" charset="0"/>
              <a:buChar char="•"/>
              <a:defRPr/>
            </a:pPr>
            <a:r>
              <a:rPr kumimoji="0" lang="en-GB" sz="1600" i="0" u="none" strike="noStrike" kern="1200" cap="none" spc="0" normalizeH="0" baseline="0" noProof="0" dirty="0">
                <a:ln>
                  <a:noFill/>
                </a:ln>
                <a:solidFill>
                  <a:prstClr val="black"/>
                </a:solidFill>
                <a:effectLst/>
                <a:uLnTx/>
                <a:uFillTx/>
                <a:ea typeface="Times New Roman" panose="02020603050405020304" pitchFamily="18" charset="0"/>
              </a:rPr>
              <a:t>New policy on Zero Tolerance of Abuse of NHS staff in 2023 with dedicated incidence inbox and reporting </a:t>
            </a:r>
          </a:p>
          <a:p>
            <a:pPr marL="285750" indent="-285750">
              <a:lnSpc>
                <a:spcPct val="107000"/>
              </a:lnSpc>
              <a:spcBef>
                <a:spcPts val="0"/>
              </a:spcBef>
              <a:spcAft>
                <a:spcPts val="800"/>
              </a:spcAft>
              <a:buFont typeface="Arial" panose="020B0604020202020204" pitchFamily="34" charset="0"/>
              <a:buChar char="•"/>
              <a:defRPr/>
            </a:pPr>
            <a:r>
              <a:rPr kumimoji="0" lang="en-GB" sz="1600" i="0" u="none" strike="noStrike" kern="1200" cap="none" spc="0" normalizeH="0" baseline="0" noProof="0" dirty="0">
                <a:ln>
                  <a:noFill/>
                </a:ln>
                <a:solidFill>
                  <a:prstClr val="black"/>
                </a:solidFill>
                <a:effectLst/>
                <a:uLnTx/>
                <a:uFillTx/>
                <a:ea typeface="Calibri" panose="020F0502020204030204" pitchFamily="34" charset="0"/>
              </a:rPr>
              <a:t>10,000 Black interns initiative </a:t>
            </a:r>
            <a:r>
              <a:rPr lang="en-GB" sz="1600" dirty="0">
                <a:solidFill>
                  <a:prstClr val="black"/>
                </a:solidFill>
                <a:ea typeface="Calibri" panose="020F0502020204030204" pitchFamily="34" charset="0"/>
              </a:rPr>
              <a:t>commenced in 2023</a:t>
            </a:r>
          </a:p>
          <a:p>
            <a:pPr marL="285750" indent="-285750">
              <a:lnSpc>
                <a:spcPct val="107000"/>
              </a:lnSpc>
              <a:spcBef>
                <a:spcPts val="0"/>
              </a:spcBef>
              <a:spcAft>
                <a:spcPts val="800"/>
              </a:spcAft>
              <a:buFont typeface="Arial" panose="020B0604020202020204" pitchFamily="34" charset="0"/>
              <a:buChar char="•"/>
              <a:defRPr/>
            </a:pPr>
            <a:r>
              <a:rPr lang="en-GB" sz="1600" dirty="0">
                <a:solidFill>
                  <a:prstClr val="black"/>
                </a:solidFill>
                <a:ea typeface="Calibri" panose="020F0502020204030204" pitchFamily="34" charset="0"/>
              </a:rPr>
              <a:t>ED&amp;I objective included in the Appraisal &amp; Objectives each member of staff to have an ED&amp;I objective </a:t>
            </a:r>
          </a:p>
          <a:p>
            <a:pPr marL="285750" indent="-285750">
              <a:lnSpc>
                <a:spcPct val="107000"/>
              </a:lnSpc>
              <a:spcBef>
                <a:spcPts val="0"/>
              </a:spcBef>
              <a:spcAft>
                <a:spcPts val="800"/>
              </a:spcAft>
              <a:buFont typeface="Arial" panose="020B0604020202020204" pitchFamily="34" charset="0"/>
              <a:buChar char="•"/>
              <a:defRPr/>
            </a:pPr>
            <a:r>
              <a:rPr lang="en-GB" sz="1600" dirty="0">
                <a:solidFill>
                  <a:prstClr val="black"/>
                </a:solidFill>
                <a:ea typeface="Calibri" panose="020F0502020204030204" pitchFamily="34" charset="0"/>
              </a:rPr>
              <a:t>Continue with ED&amp;I ICS wide schemes including Reciprocal Mentoring, Allyship and Flourish</a:t>
            </a:r>
          </a:p>
          <a:p>
            <a:pPr marL="0" indent="0" algn="ctr">
              <a:lnSpc>
                <a:spcPct val="107000"/>
              </a:lnSpc>
              <a:spcBef>
                <a:spcPts val="0"/>
              </a:spcBef>
              <a:spcAft>
                <a:spcPts val="800"/>
              </a:spcAft>
              <a:defRPr/>
            </a:pPr>
            <a:r>
              <a:rPr lang="en-GB" sz="1600" dirty="0">
                <a:solidFill>
                  <a:prstClr val="black"/>
                </a:solidFill>
                <a:ea typeface="Calibri" panose="020F0502020204030204" pitchFamily="34" charset="0"/>
              </a:rPr>
              <a:t> Programmes</a:t>
            </a:r>
          </a:p>
          <a:p>
            <a:pPr marL="285750" indent="-285750">
              <a:lnSpc>
                <a:spcPct val="107000"/>
              </a:lnSpc>
              <a:spcBef>
                <a:spcPts val="0"/>
              </a:spcBef>
              <a:spcAft>
                <a:spcPts val="800"/>
              </a:spcAft>
              <a:buFont typeface="Arial" panose="020B0604020202020204" pitchFamily="34" charset="0"/>
              <a:buChar char="•"/>
              <a:defRPr/>
            </a:pPr>
            <a:endParaRPr lang="en-GB"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Bef>
                <a:spcPts val="0"/>
              </a:spcBef>
              <a:spcAft>
                <a:spcPts val="800"/>
              </a:spcAft>
              <a:buFont typeface="Arial" panose="020B0604020202020204" pitchFamily="34" charset="0"/>
              <a:buChar char="•"/>
              <a:defRPr/>
            </a:pPr>
            <a:endParaRPr lang="en-GB"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Bef>
                <a:spcPts val="0"/>
              </a:spcBef>
              <a:spcAft>
                <a:spcPts val="800"/>
              </a:spcAft>
              <a:buFont typeface="Arial" panose="020B0604020202020204" pitchFamily="34" charset="0"/>
              <a:buChar char="•"/>
              <a:defRPr/>
            </a:pPr>
            <a:endParaRPr kumimoji="0" lang="en-GB"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defRPr/>
            </a:pPr>
            <a:endParaRPr lang="en-GB" sz="1600" dirty="0">
              <a:solidFill>
                <a:prstClr val="black"/>
              </a:solidFill>
            </a:endParaRPr>
          </a:p>
          <a:p>
            <a:endParaRPr lang="en-US" sz="1600" dirty="0"/>
          </a:p>
        </p:txBody>
      </p:sp>
      <p:sp>
        <p:nvSpPr>
          <p:cNvPr id="4" name="Slide Number Placeholder 3"/>
          <p:cNvSpPr>
            <a:spLocks noGrp="1"/>
          </p:cNvSpPr>
          <p:nvPr>
            <p:ph type="sldNum" sz="quarter" idx="10"/>
          </p:nvPr>
        </p:nvSpPr>
        <p:spPr/>
        <p:txBody>
          <a:bodyPr/>
          <a:lstStyle/>
          <a:p>
            <a:fld id="{33CD8F25-6884-ED49-801E-7634C0F1EA11}" type="slidenum">
              <a:rPr lang="en-US" smtClean="0"/>
              <a:pPr/>
              <a:t>7</a:t>
            </a:fld>
            <a:endParaRPr lang="en-US" dirty="0"/>
          </a:p>
        </p:txBody>
      </p:sp>
    </p:spTree>
    <p:extLst>
      <p:ext uri="{BB962C8B-B14F-4D97-AF65-F5344CB8AC3E}">
        <p14:creationId xmlns:p14="http://schemas.microsoft.com/office/powerpoint/2010/main" val="257443736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14521</TotalTime>
  <Words>937</Words>
  <Application>Microsoft Office PowerPoint</Application>
  <PresentationFormat>On-screen Show (4:3)</PresentationFormat>
  <Paragraphs>138</Paragraphs>
  <Slides>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Frutiger</vt:lpstr>
      <vt:lpstr>Frutiger LT Std</vt:lpstr>
      <vt:lpstr>1_Office Theme</vt:lpstr>
      <vt:lpstr>PowerPoint Presentation</vt:lpstr>
      <vt:lpstr>Workforce Race Equality Standard (WRES) </vt:lpstr>
      <vt:lpstr>How to read the data</vt:lpstr>
      <vt:lpstr>PowerPoint Presentation</vt:lpstr>
      <vt:lpstr>PowerPoint Presentation</vt:lpstr>
      <vt:lpstr>PowerPoint Presentation</vt:lpstr>
      <vt:lpstr>Key Actions in 2023</vt:lpstr>
    </vt:vector>
  </TitlesOfParts>
  <Company>Gloucestershire NHS Trusts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ITC-JG</dc:creator>
  <cp:lastModifiedBy>DAVIS, Nikita (NHS GLOUCESTERSHIRE ICB - 11M)</cp:lastModifiedBy>
  <cp:revision>400</cp:revision>
  <cp:lastPrinted>2017-10-06T12:44:25Z</cp:lastPrinted>
  <dcterms:created xsi:type="dcterms:W3CDTF">2017-03-28T09:54:54Z</dcterms:created>
  <dcterms:modified xsi:type="dcterms:W3CDTF">2024-03-22T09:13:56Z</dcterms:modified>
</cp:coreProperties>
</file>