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4" r:id="rId5"/>
  </p:sldMasterIdLst>
  <p:notesMasterIdLst>
    <p:notesMasterId r:id="rId34"/>
  </p:notesMasterIdLst>
  <p:sldIdLst>
    <p:sldId id="256" r:id="rId6"/>
    <p:sldId id="277" r:id="rId7"/>
    <p:sldId id="258" r:id="rId8"/>
    <p:sldId id="269" r:id="rId9"/>
    <p:sldId id="278" r:id="rId10"/>
    <p:sldId id="268" r:id="rId11"/>
    <p:sldId id="267" r:id="rId12"/>
    <p:sldId id="279" r:id="rId13"/>
    <p:sldId id="274" r:id="rId14"/>
    <p:sldId id="2147483647" r:id="rId15"/>
    <p:sldId id="2147483495" r:id="rId16"/>
    <p:sldId id="2147483542" r:id="rId17"/>
    <p:sldId id="271" r:id="rId18"/>
    <p:sldId id="272" r:id="rId19"/>
    <p:sldId id="273" r:id="rId20"/>
    <p:sldId id="275" r:id="rId21"/>
    <p:sldId id="260" r:id="rId22"/>
    <p:sldId id="266" r:id="rId23"/>
    <p:sldId id="334" r:id="rId24"/>
    <p:sldId id="259" r:id="rId25"/>
    <p:sldId id="333" r:id="rId26"/>
    <p:sldId id="261" r:id="rId27"/>
    <p:sldId id="2147483646" r:id="rId28"/>
    <p:sldId id="262" r:id="rId29"/>
    <p:sldId id="257" r:id="rId30"/>
    <p:sldId id="263" r:id="rId31"/>
    <p:sldId id="1959" r:id="rId32"/>
    <p:sldId id="26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52DA6D6-D17C-4996-B613-E8518921115F}">
          <p14:sldIdLst>
            <p14:sldId id="256"/>
          </p14:sldIdLst>
        </p14:section>
        <p14:section name="Lessons Learnt" id="{2499E816-2563-4520-9DF9-CDDEA1A602B1}">
          <p14:sldIdLst>
            <p14:sldId id="277"/>
            <p14:sldId id="258"/>
          </p14:sldIdLst>
        </p14:section>
        <p14:section name="As is" id="{06EE5793-A5AF-494D-8F9A-6699B015EA1C}">
          <p14:sldIdLst>
            <p14:sldId id="269"/>
            <p14:sldId id="278"/>
            <p14:sldId id="268"/>
            <p14:sldId id="267"/>
          </p14:sldIdLst>
        </p14:section>
        <p14:section name="1. Governance" id="{6298F5FB-01C1-4413-A7AD-9D6495A30624}">
          <p14:sldIdLst>
            <p14:sldId id="279"/>
            <p14:sldId id="274"/>
            <p14:sldId id="2147483647"/>
          </p14:sldIdLst>
        </p14:section>
        <p14:section name="2. Prevention &amp; Vulnerable Cohorts" id="{84542BD5-E653-4D38-A1AE-3F771BE26C8E}">
          <p14:sldIdLst>
            <p14:sldId id="2147483495"/>
            <p14:sldId id="2147483542"/>
            <p14:sldId id="271"/>
          </p14:sldIdLst>
        </p14:section>
        <p14:section name="3 Flow, Occupancy and Discharge" id="{74AA0E28-95A1-45AF-9EBB-D74D0922FB02}">
          <p14:sldIdLst>
            <p14:sldId id="272"/>
            <p14:sldId id="273"/>
            <p14:sldId id="275"/>
          </p14:sldIdLst>
        </p14:section>
        <p14:section name="4 Demand, Capacity, Surge Management" id="{94FABD58-5ED5-4FF2-AB9D-E860D08018F4}">
          <p14:sldIdLst>
            <p14:sldId id="260"/>
            <p14:sldId id="266"/>
            <p14:sldId id="334"/>
            <p14:sldId id="259"/>
            <p14:sldId id="333"/>
          </p14:sldIdLst>
        </p14:section>
        <p14:section name="5. Primary Care, NHS 111 and admission avoidance" id="{4698A164-A630-4EF8-81C5-D3570DAC3B7E}">
          <p14:sldIdLst>
            <p14:sldId id="261"/>
            <p14:sldId id="2147483646"/>
          </p14:sldIdLst>
        </p14:section>
        <p14:section name="6 Community Health Capacity" id="{89C5899D-EF10-49B8-AFC4-08C30644FDE7}">
          <p14:sldIdLst>
            <p14:sldId id="262"/>
            <p14:sldId id="257"/>
          </p14:sldIdLst>
        </p14:section>
        <p14:section name="7 Leadership, Operational Grip and Resilience" id="{E28C5582-4FA4-4B7B-871B-DDCD2917B6DB}">
          <p14:sldIdLst>
            <p14:sldId id="263"/>
          </p14:sldIdLst>
        </p14:section>
        <p14:section name="8 System Co-ordination Centre (SCC)" id="{CBECFD53-1366-433E-B2D8-E5179A938E4C}">
          <p14:sldIdLst>
            <p14:sldId id="1959"/>
            <p14:sldId id="2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63BFB0-7A58-4DCF-A661-C8281D587959}" v="856" dt="2026-09-24T13:28:30.8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ODY, Dominic (NHS BRISTOL, NORTH SOMERSET AND SOUTH GLOUCESTERSHIRE ICB - 15C)" userId="S::dominic.moody@nhs.net::79b466e9-40a2-49bd-a0b2-8f02ea60774f" providerId="AD" clId="Web-{47E531C7-5DF5-D52D-C297-EBF8ED202E8F}"/>
    <pc:docChg chg="addSld delSld modSld modSection">
      <pc:chgData name="MOODY, Dominic (NHS BRISTOL, NORTH SOMERSET AND SOUTH GLOUCESTERSHIRE ICB - 15C)" userId="S::dominic.moody@nhs.net::79b466e9-40a2-49bd-a0b2-8f02ea60774f" providerId="AD" clId="Web-{47E531C7-5DF5-D52D-C297-EBF8ED202E8F}" dt="2026-08-28T14:06:36.434" v="1700"/>
      <pc:docMkLst>
        <pc:docMk/>
      </pc:docMkLst>
      <pc:sldChg chg="addSp modSp">
        <pc:chgData name="MOODY, Dominic (NHS BRISTOL, NORTH SOMERSET AND SOUTH GLOUCESTERSHIRE ICB - 15C)" userId="S::dominic.moody@nhs.net::79b466e9-40a2-49bd-a0b2-8f02ea60774f" providerId="AD" clId="Web-{47E531C7-5DF5-D52D-C297-EBF8ED202E8F}" dt="2026-08-28T14:04:55.758" v="1649" actId="20577"/>
        <pc:sldMkLst>
          <pc:docMk/>
          <pc:sldMk cId="4153075197" sldId="259"/>
        </pc:sldMkLst>
        <pc:spChg chg="add mod">
          <ac:chgData name="MOODY, Dominic (NHS BRISTOL, NORTH SOMERSET AND SOUTH GLOUCESTERSHIRE ICB - 15C)" userId="S::dominic.moody@nhs.net::79b466e9-40a2-49bd-a0b2-8f02ea60774f" providerId="AD" clId="Web-{47E531C7-5DF5-D52D-C297-EBF8ED202E8F}" dt="2026-08-28T14:04:55.758" v="1649" actId="20577"/>
          <ac:spMkLst>
            <pc:docMk/>
            <pc:sldMk cId="4153075197" sldId="259"/>
            <ac:spMk id="3" creationId="{8C3DDB73-34EB-7139-05D0-84070E37BA35}"/>
          </ac:spMkLst>
        </pc:spChg>
        <pc:picChg chg="mod">
          <ac:chgData name="MOODY, Dominic (NHS BRISTOL, NORTH SOMERSET AND SOUTH GLOUCESTERSHIRE ICB - 15C)" userId="S::dominic.moody@nhs.net::79b466e9-40a2-49bd-a0b2-8f02ea60774f" providerId="AD" clId="Web-{47E531C7-5DF5-D52D-C297-EBF8ED202E8F}" dt="2026-08-28T12:03:19.409" v="1490" actId="1076"/>
          <ac:picMkLst>
            <pc:docMk/>
            <pc:sldMk cId="4153075197" sldId="259"/>
            <ac:picMk id="5" creationId="{319C477B-5059-6529-3BDA-DDFF2C284CAD}"/>
          </ac:picMkLst>
        </pc:picChg>
        <pc:picChg chg="mod">
          <ac:chgData name="MOODY, Dominic (NHS BRISTOL, NORTH SOMERSET AND SOUTH GLOUCESTERSHIRE ICB - 15C)" userId="S::dominic.moody@nhs.net::79b466e9-40a2-49bd-a0b2-8f02ea60774f" providerId="AD" clId="Web-{47E531C7-5DF5-D52D-C297-EBF8ED202E8F}" dt="2026-08-28T12:03:11.299" v="1488" actId="1076"/>
          <ac:picMkLst>
            <pc:docMk/>
            <pc:sldMk cId="4153075197" sldId="259"/>
            <ac:picMk id="6" creationId="{2E67F8B0-6FBE-7F60-9DE6-D36B472ED418}"/>
          </ac:picMkLst>
        </pc:picChg>
        <pc:picChg chg="mod">
          <ac:chgData name="MOODY, Dominic (NHS BRISTOL, NORTH SOMERSET AND SOUTH GLOUCESTERSHIRE ICB - 15C)" userId="S::dominic.moody@nhs.net::79b466e9-40a2-49bd-a0b2-8f02ea60774f" providerId="AD" clId="Web-{47E531C7-5DF5-D52D-C297-EBF8ED202E8F}" dt="2026-08-28T12:03:17.518" v="1489" actId="1076"/>
          <ac:picMkLst>
            <pc:docMk/>
            <pc:sldMk cId="4153075197" sldId="259"/>
            <ac:picMk id="8" creationId="{CDBFE4D6-B580-BBF1-45D0-CE3CB0DCDF1D}"/>
          </ac:picMkLst>
        </pc:picChg>
      </pc:sldChg>
      <pc:sldChg chg="addSp delSp modSp add replId">
        <pc:chgData name="MOODY, Dominic (NHS BRISTOL, NORTH SOMERSET AND SOUTH GLOUCESTERSHIRE ICB - 15C)" userId="S::dominic.moody@nhs.net::79b466e9-40a2-49bd-a0b2-8f02ea60774f" providerId="AD" clId="Web-{47E531C7-5DF5-D52D-C297-EBF8ED202E8F}" dt="2026-08-28T14:06:36.434" v="1700"/>
        <pc:sldMkLst>
          <pc:docMk/>
          <pc:sldMk cId="3172953770" sldId="266"/>
        </pc:sldMkLst>
        <pc:spChg chg="mod">
          <ac:chgData name="MOODY, Dominic (NHS BRISTOL, NORTH SOMERSET AND SOUTH GLOUCESTERSHIRE ICB - 15C)" userId="S::dominic.moody@nhs.net::79b466e9-40a2-49bd-a0b2-8f02ea60774f" providerId="AD" clId="Web-{47E531C7-5DF5-D52D-C297-EBF8ED202E8F}" dt="2026-08-28T11:53:44.795" v="836" actId="20577"/>
          <ac:spMkLst>
            <pc:docMk/>
            <pc:sldMk cId="3172953770" sldId="266"/>
            <ac:spMk id="2" creationId="{E10140F3-5833-2D19-8EFA-764583FFB1A7}"/>
          </ac:spMkLst>
        </pc:spChg>
        <pc:spChg chg="mod">
          <ac:chgData name="MOODY, Dominic (NHS BRISTOL, NORTH SOMERSET AND SOUTH GLOUCESTERSHIRE ICB - 15C)" userId="S::dominic.moody@nhs.net::79b466e9-40a2-49bd-a0b2-8f02ea60774f" providerId="AD" clId="Web-{47E531C7-5DF5-D52D-C297-EBF8ED202E8F}" dt="2026-08-28T14:02:14.392" v="1596" actId="20577"/>
          <ac:spMkLst>
            <pc:docMk/>
            <pc:sldMk cId="3172953770" sldId="266"/>
            <ac:spMk id="28" creationId="{6DF5EFEC-A695-8290-BB75-1033810BC7F2}"/>
          </ac:spMkLst>
        </pc:spChg>
        <pc:spChg chg="mod">
          <ac:chgData name="MOODY, Dominic (NHS BRISTOL, NORTH SOMERSET AND SOUTH GLOUCESTERSHIRE ICB - 15C)" userId="S::dominic.moody@nhs.net::79b466e9-40a2-49bd-a0b2-8f02ea60774f" providerId="AD" clId="Web-{47E531C7-5DF5-D52D-C297-EBF8ED202E8F}" dt="2026-08-28T12:01:45.106" v="1441" actId="20577"/>
          <ac:spMkLst>
            <pc:docMk/>
            <pc:sldMk cId="3172953770" sldId="266"/>
            <ac:spMk id="43" creationId="{A9CEFFE5-87B1-2945-F11A-E324B90EFF75}"/>
          </ac:spMkLst>
        </pc:spChg>
        <pc:spChg chg="mod">
          <ac:chgData name="MOODY, Dominic (NHS BRISTOL, NORTH SOMERSET AND SOUTH GLOUCESTERSHIRE ICB - 15C)" userId="S::dominic.moody@nhs.net::79b466e9-40a2-49bd-a0b2-8f02ea60774f" providerId="AD" clId="Web-{47E531C7-5DF5-D52D-C297-EBF8ED202E8F}" dt="2026-08-28T12:01:38.512" v="1438" actId="20577"/>
          <ac:spMkLst>
            <pc:docMk/>
            <pc:sldMk cId="3172953770" sldId="266"/>
            <ac:spMk id="44" creationId="{3D285C25-78BB-3078-BCFD-FB00D5647DCC}"/>
          </ac:spMkLst>
        </pc:spChg>
        <pc:spChg chg="mod">
          <ac:chgData name="MOODY, Dominic (NHS BRISTOL, NORTH SOMERSET AND SOUTH GLOUCESTERSHIRE ICB - 15C)" userId="S::dominic.moody@nhs.net::79b466e9-40a2-49bd-a0b2-8f02ea60774f" providerId="AD" clId="Web-{47E531C7-5DF5-D52D-C297-EBF8ED202E8F}" dt="2026-08-28T11:45:28.953" v="613" actId="20577"/>
          <ac:spMkLst>
            <pc:docMk/>
            <pc:sldMk cId="3172953770" sldId="266"/>
            <ac:spMk id="52" creationId="{EAC72158-9247-695B-055D-273D4DFAF9A0}"/>
          </ac:spMkLst>
        </pc:spChg>
        <pc:grpChg chg="mod">
          <ac:chgData name="MOODY, Dominic (NHS BRISTOL, NORTH SOMERSET AND SOUTH GLOUCESTERSHIRE ICB - 15C)" userId="S::dominic.moody@nhs.net::79b466e9-40a2-49bd-a0b2-8f02ea60774f" providerId="AD" clId="Web-{47E531C7-5DF5-D52D-C297-EBF8ED202E8F}" dt="2026-08-28T12:01:54.294" v="1442" actId="1076"/>
          <ac:grpSpMkLst>
            <pc:docMk/>
            <pc:sldMk cId="3172953770" sldId="266"/>
            <ac:grpSpMk id="4" creationId="{D6DFCB13-B995-E479-5CFF-F7EA0C21890B}"/>
          </ac:grpSpMkLst>
        </pc:grpChg>
        <pc:grpChg chg="mod">
          <ac:chgData name="MOODY, Dominic (NHS BRISTOL, NORTH SOMERSET AND SOUTH GLOUCESTERSHIRE ICB - 15C)" userId="S::dominic.moody@nhs.net::79b466e9-40a2-49bd-a0b2-8f02ea60774f" providerId="AD" clId="Web-{47E531C7-5DF5-D52D-C297-EBF8ED202E8F}" dt="2026-08-28T11:55:32.130" v="881" actId="1076"/>
          <ac:grpSpMkLst>
            <pc:docMk/>
            <pc:sldMk cId="3172953770" sldId="266"/>
            <ac:grpSpMk id="5" creationId="{212CE074-1F12-4039-EEFD-881B8D4F6F23}"/>
          </ac:grpSpMkLst>
        </pc:grpChg>
        <pc:grpChg chg="mod">
          <ac:chgData name="MOODY, Dominic (NHS BRISTOL, NORTH SOMERSET AND SOUTH GLOUCESTERSHIRE ICB - 15C)" userId="S::dominic.moody@nhs.net::79b466e9-40a2-49bd-a0b2-8f02ea60774f" providerId="AD" clId="Web-{47E531C7-5DF5-D52D-C297-EBF8ED202E8F}" dt="2026-08-28T11:46:05.611" v="615" actId="1076"/>
          <ac:grpSpMkLst>
            <pc:docMk/>
            <pc:sldMk cId="3172953770" sldId="266"/>
            <ac:grpSpMk id="6" creationId="{734E0A58-64E2-FECC-DA31-05B21AACAD1B}"/>
          </ac:grpSpMkLst>
        </pc:grpChg>
        <pc:graphicFrameChg chg="add mod modGraphic">
          <ac:chgData name="MOODY, Dominic (NHS BRISTOL, NORTH SOMERSET AND SOUTH GLOUCESTERSHIRE ICB - 15C)" userId="S::dominic.moody@nhs.net::79b466e9-40a2-49bd-a0b2-8f02ea60774f" providerId="AD" clId="Web-{47E531C7-5DF5-D52D-C297-EBF8ED202E8F}" dt="2026-08-28T14:06:36.434" v="1700"/>
          <ac:graphicFrameMkLst>
            <pc:docMk/>
            <pc:sldMk cId="3172953770" sldId="266"/>
            <ac:graphicFrameMk id="3" creationId="{DF9AE53B-7543-4CEA-6497-7A7C2E4D4726}"/>
          </ac:graphicFrameMkLst>
        </pc:graphicFrameChg>
        <pc:picChg chg="mod">
          <ac:chgData name="MOODY, Dominic (NHS BRISTOL, NORTH SOMERSET AND SOUTH GLOUCESTERSHIRE ICB - 15C)" userId="S::dominic.moody@nhs.net::79b466e9-40a2-49bd-a0b2-8f02ea60774f" providerId="AD" clId="Web-{47E531C7-5DF5-D52D-C297-EBF8ED202E8F}" dt="2026-08-28T11:45:11.984" v="610" actId="1076"/>
          <ac:picMkLst>
            <pc:docMk/>
            <pc:sldMk cId="3172953770" sldId="266"/>
            <ac:picMk id="49" creationId="{6B61E9F5-9AC5-762D-E3E8-A5F7C4B38E4E}"/>
          </ac:picMkLst>
        </pc:picChg>
      </pc:sldChg>
      <pc:sldChg chg="modSp">
        <pc:chgData name="MOODY, Dominic (NHS BRISTOL, NORTH SOMERSET AND SOUTH GLOUCESTERSHIRE ICB - 15C)" userId="S::dominic.moody@nhs.net::79b466e9-40a2-49bd-a0b2-8f02ea60774f" providerId="AD" clId="Web-{47E531C7-5DF5-D52D-C297-EBF8ED202E8F}" dt="2026-08-28T14:05:40.401" v="1666" actId="20577"/>
        <pc:sldMkLst>
          <pc:docMk/>
          <pc:sldMk cId="953409053" sldId="334"/>
        </pc:sldMkLst>
        <pc:spChg chg="mod">
          <ac:chgData name="MOODY, Dominic (NHS BRISTOL, NORTH SOMERSET AND SOUTH GLOUCESTERSHIRE ICB - 15C)" userId="S::dominic.moody@nhs.net::79b466e9-40a2-49bd-a0b2-8f02ea60774f" providerId="AD" clId="Web-{47E531C7-5DF5-D52D-C297-EBF8ED202E8F}" dt="2026-08-28T14:03:08.519" v="1598" actId="20577"/>
          <ac:spMkLst>
            <pc:docMk/>
            <pc:sldMk cId="953409053" sldId="334"/>
            <ac:spMk id="2" creationId="{8B1FCCDC-9F07-762A-861A-9B6BF8AF7497}"/>
          </ac:spMkLst>
        </pc:spChg>
        <pc:spChg chg="mod">
          <ac:chgData name="MOODY, Dominic (NHS BRISTOL, NORTH SOMERSET AND SOUTH GLOUCESTERSHIRE ICB - 15C)" userId="S::dominic.moody@nhs.net::79b466e9-40a2-49bd-a0b2-8f02ea60774f" providerId="AD" clId="Web-{47E531C7-5DF5-D52D-C297-EBF8ED202E8F}" dt="2026-08-28T14:04:34.007" v="1639" actId="20577"/>
          <ac:spMkLst>
            <pc:docMk/>
            <pc:sldMk cId="953409053" sldId="334"/>
            <ac:spMk id="22" creationId="{20A17EE0-9F5C-5E4E-3206-90DA98E479D4}"/>
          </ac:spMkLst>
        </pc:spChg>
        <pc:spChg chg="mod">
          <ac:chgData name="MOODY, Dominic (NHS BRISTOL, NORTH SOMERSET AND SOUTH GLOUCESTERSHIRE ICB - 15C)" userId="S::dominic.moody@nhs.net::79b466e9-40a2-49bd-a0b2-8f02ea60774f" providerId="AD" clId="Web-{47E531C7-5DF5-D52D-C297-EBF8ED202E8F}" dt="2026-08-28T14:05:40.401" v="1666" actId="20577"/>
          <ac:spMkLst>
            <pc:docMk/>
            <pc:sldMk cId="953409053" sldId="334"/>
            <ac:spMk id="24" creationId="{06C2A978-6C2B-124F-8068-B7CABDB7FE3C}"/>
          </ac:spMkLst>
        </pc:spChg>
        <pc:picChg chg="mod">
          <ac:chgData name="MOODY, Dominic (NHS BRISTOL, NORTH SOMERSET AND SOUTH GLOUCESTERSHIRE ICB - 15C)" userId="S::dominic.moody@nhs.net::79b466e9-40a2-49bd-a0b2-8f02ea60774f" providerId="AD" clId="Web-{47E531C7-5DF5-D52D-C297-EBF8ED202E8F}" dt="2026-08-28T11:49:46.104" v="667" actId="14100"/>
          <ac:picMkLst>
            <pc:docMk/>
            <pc:sldMk cId="953409053" sldId="334"/>
            <ac:picMk id="28" creationId="{1D2820D9-5D8D-0EEC-9ABF-1948E7314D6E}"/>
          </ac:picMkLst>
        </pc:picChg>
      </pc:sldChg>
    </pc:docChg>
  </pc:docChgLst>
  <pc:docChgLst>
    <pc:chgData name="ROBERTSON, Keith (NHS BRISTOL, NORTH SOMERSET AND SOUTH GLOUCESTERSHIRE ICB - 15C)" userId="c37446d6-f31e-46c3-acbf-08d7d4cad8f0" providerId="ADAL" clId="{A6B6D5BB-B552-4755-B27F-C93E35F414DA}"/>
    <pc:docChg chg="undo custSel addSld delSld modSld sldOrd delMainMaster modMainMaster addSection modSection">
      <pc:chgData name="ROBERTSON, Keith (NHS BRISTOL, NORTH SOMERSET AND SOUTH GLOUCESTERSHIRE ICB - 15C)" userId="c37446d6-f31e-46c3-acbf-08d7d4cad8f0" providerId="ADAL" clId="{A6B6D5BB-B552-4755-B27F-C93E35F414DA}" dt="2026-09-24T17:18:27.904" v="24832" actId="20577"/>
      <pc:docMkLst>
        <pc:docMk/>
      </pc:docMkLst>
      <pc:sldChg chg="modSp mod">
        <pc:chgData name="ROBERTSON, Keith (NHS BRISTOL, NORTH SOMERSET AND SOUTH GLOUCESTERSHIRE ICB - 15C)" userId="c37446d6-f31e-46c3-acbf-08d7d4cad8f0" providerId="ADAL" clId="{A6B6D5BB-B552-4755-B27F-C93E35F414DA}" dt="2026-09-24T17:18:27.904" v="24832" actId="20577"/>
        <pc:sldMkLst>
          <pc:docMk/>
          <pc:sldMk cId="3863445365" sldId="256"/>
        </pc:sldMkLst>
        <pc:spChg chg="mod">
          <ac:chgData name="ROBERTSON, Keith (NHS BRISTOL, NORTH SOMERSET AND SOUTH GLOUCESTERSHIRE ICB - 15C)" userId="c37446d6-f31e-46c3-acbf-08d7d4cad8f0" providerId="ADAL" clId="{A6B6D5BB-B552-4755-B27F-C93E35F414DA}" dt="2026-09-23T12:54:37.165" v="23111" actId="20577"/>
          <ac:spMkLst>
            <pc:docMk/>
            <pc:sldMk cId="3863445365" sldId="256"/>
            <ac:spMk id="2" creationId="{9791566C-9147-D7BB-916A-D54051D24331}"/>
          </ac:spMkLst>
        </pc:spChg>
        <pc:spChg chg="mod">
          <ac:chgData name="ROBERTSON, Keith (NHS BRISTOL, NORTH SOMERSET AND SOUTH GLOUCESTERSHIRE ICB - 15C)" userId="c37446d6-f31e-46c3-acbf-08d7d4cad8f0" providerId="ADAL" clId="{A6B6D5BB-B552-4755-B27F-C93E35F414DA}" dt="2026-09-24T17:18:27.904" v="24832" actId="20577"/>
          <ac:spMkLst>
            <pc:docMk/>
            <pc:sldMk cId="3863445365" sldId="256"/>
            <ac:spMk id="3" creationId="{FF4FB131-7D73-0833-A8C7-C18A1A903EB0}"/>
          </ac:spMkLst>
        </pc:spChg>
      </pc:sldChg>
      <pc:sldChg chg="addSp delSp modSp new mod ord">
        <pc:chgData name="ROBERTSON, Keith (NHS BRISTOL, NORTH SOMERSET AND SOUTH GLOUCESTERSHIRE ICB - 15C)" userId="c37446d6-f31e-46c3-acbf-08d7d4cad8f0" providerId="ADAL" clId="{A6B6D5BB-B552-4755-B27F-C93E35F414DA}" dt="2026-09-07T17:44:50.774" v="22109" actId="20577"/>
        <pc:sldMkLst>
          <pc:docMk/>
          <pc:sldMk cId="1639382132" sldId="257"/>
        </pc:sldMkLst>
        <pc:spChg chg="mod">
          <ac:chgData name="ROBERTSON, Keith (NHS BRISTOL, NORTH SOMERSET AND SOUTH GLOUCESTERSHIRE ICB - 15C)" userId="c37446d6-f31e-46c3-acbf-08d7d4cad8f0" providerId="ADAL" clId="{A6B6D5BB-B552-4755-B27F-C93E35F414DA}" dt="2026-09-07T17:43:02.050" v="22043" actId="404"/>
          <ac:spMkLst>
            <pc:docMk/>
            <pc:sldMk cId="1639382132" sldId="257"/>
            <ac:spMk id="2" creationId="{A2E5C99A-5583-D6AA-260E-5D9C16838F01}"/>
          </ac:spMkLst>
        </pc:spChg>
        <pc:spChg chg="add mod">
          <ac:chgData name="ROBERTSON, Keith (NHS BRISTOL, NORTH SOMERSET AND SOUTH GLOUCESTERSHIRE ICB - 15C)" userId="c37446d6-f31e-46c3-acbf-08d7d4cad8f0" providerId="ADAL" clId="{A6B6D5BB-B552-4755-B27F-C93E35F414DA}" dt="2026-09-07T17:44:50.774" v="22109" actId="20577"/>
          <ac:spMkLst>
            <pc:docMk/>
            <pc:sldMk cId="1639382132" sldId="257"/>
            <ac:spMk id="9" creationId="{3F91D6C2-A44A-A89D-5DF2-ACA7334A0B9A}"/>
          </ac:spMkLst>
        </pc:spChg>
        <pc:picChg chg="add mod ord">
          <ac:chgData name="ROBERTSON, Keith (NHS BRISTOL, NORTH SOMERSET AND SOUTH GLOUCESTERSHIRE ICB - 15C)" userId="c37446d6-f31e-46c3-acbf-08d7d4cad8f0" providerId="ADAL" clId="{A6B6D5BB-B552-4755-B27F-C93E35F414DA}" dt="2026-09-07T17:44:34.751" v="22082" actId="1076"/>
          <ac:picMkLst>
            <pc:docMk/>
            <pc:sldMk cId="1639382132" sldId="257"/>
            <ac:picMk id="6" creationId="{C613E3CE-9B48-EE84-0389-53BF7CD9CA1A}"/>
          </ac:picMkLst>
        </pc:picChg>
      </pc:sldChg>
      <pc:sldChg chg="addSp modSp mod">
        <pc:chgData name="ROBERTSON, Keith (NHS BRISTOL, NORTH SOMERSET AND SOUTH GLOUCESTERSHIRE ICB - 15C)" userId="c37446d6-f31e-46c3-acbf-08d7d4cad8f0" providerId="ADAL" clId="{A6B6D5BB-B552-4755-B27F-C93E35F414DA}" dt="2026-09-23T17:39:34.129" v="23814" actId="20577"/>
        <pc:sldMkLst>
          <pc:docMk/>
          <pc:sldMk cId="4116683350" sldId="260"/>
        </pc:sldMkLst>
        <pc:spChg chg="mod">
          <ac:chgData name="ROBERTSON, Keith (NHS BRISTOL, NORTH SOMERSET AND SOUTH GLOUCESTERSHIRE ICB - 15C)" userId="c37446d6-f31e-46c3-acbf-08d7d4cad8f0" providerId="ADAL" clId="{A6B6D5BB-B552-4755-B27F-C93E35F414DA}" dt="2026-09-23T17:39:34.129" v="23814" actId="20577"/>
          <ac:spMkLst>
            <pc:docMk/>
            <pc:sldMk cId="4116683350" sldId="260"/>
            <ac:spMk id="3" creationId="{0964D0C0-E43C-FD76-FE70-B7134C311100}"/>
          </ac:spMkLst>
        </pc:spChg>
        <pc:picChg chg="add mod ord">
          <ac:chgData name="ROBERTSON, Keith (NHS BRISTOL, NORTH SOMERSET AND SOUTH GLOUCESTERSHIRE ICB - 15C)" userId="c37446d6-f31e-46c3-acbf-08d7d4cad8f0" providerId="ADAL" clId="{A6B6D5BB-B552-4755-B27F-C93E35F414DA}" dt="2026-09-07T17:48:29.621" v="22322" actId="14100"/>
          <ac:picMkLst>
            <pc:docMk/>
            <pc:sldMk cId="4116683350" sldId="260"/>
            <ac:picMk id="5" creationId="{A19E0C08-0BAC-5B0E-CDCC-803F732FBC15}"/>
          </ac:picMkLst>
        </pc:picChg>
      </pc:sldChg>
      <pc:sldChg chg="addSp delSp modSp new mod ord modClrScheme chgLayout modNotesTx">
        <pc:chgData name="ROBERTSON, Keith (NHS BRISTOL, NORTH SOMERSET AND SOUTH GLOUCESTERSHIRE ICB - 15C)" userId="c37446d6-f31e-46c3-acbf-08d7d4cad8f0" providerId="ADAL" clId="{A6B6D5BB-B552-4755-B27F-C93E35F414DA}" dt="2026-09-07T17:12:27.887" v="19713" actId="20577"/>
        <pc:sldMkLst>
          <pc:docMk/>
          <pc:sldMk cId="3042792567" sldId="261"/>
        </pc:sldMkLst>
        <pc:graphicFrameChg chg="add mod modGraphic">
          <ac:chgData name="ROBERTSON, Keith (NHS BRISTOL, NORTH SOMERSET AND SOUTH GLOUCESTERSHIRE ICB - 15C)" userId="c37446d6-f31e-46c3-acbf-08d7d4cad8f0" providerId="ADAL" clId="{A6B6D5BB-B552-4755-B27F-C93E35F414DA}" dt="2026-09-07T17:12:27.887" v="19713" actId="20577"/>
          <ac:graphicFrameMkLst>
            <pc:docMk/>
            <pc:sldMk cId="3042792567" sldId="261"/>
            <ac:graphicFrameMk id="7" creationId="{E32E721A-D897-2582-82FB-1FB7D5D8A90C}"/>
          </ac:graphicFrameMkLst>
        </pc:graphicFrameChg>
      </pc:sldChg>
      <pc:sldChg chg="modSp mod">
        <pc:chgData name="ROBERTSON, Keith (NHS BRISTOL, NORTH SOMERSET AND SOUTH GLOUCESTERSHIRE ICB - 15C)" userId="c37446d6-f31e-46c3-acbf-08d7d4cad8f0" providerId="ADAL" clId="{A6B6D5BB-B552-4755-B27F-C93E35F414DA}" dt="2026-09-24T13:30:20.324" v="24482" actId="115"/>
        <pc:sldMkLst>
          <pc:docMk/>
          <pc:sldMk cId="263854362" sldId="262"/>
        </pc:sldMkLst>
        <pc:spChg chg="mod">
          <ac:chgData name="ROBERTSON, Keith (NHS BRISTOL, NORTH SOMERSET AND SOUTH GLOUCESTERSHIRE ICB - 15C)" userId="c37446d6-f31e-46c3-acbf-08d7d4cad8f0" providerId="ADAL" clId="{A6B6D5BB-B552-4755-B27F-C93E35F414DA}" dt="2026-09-24T08:45:14.010" v="24028" actId="27636"/>
          <ac:spMkLst>
            <pc:docMk/>
            <pc:sldMk cId="263854362" sldId="262"/>
            <ac:spMk id="2" creationId="{A18234CE-14AB-4B22-2688-E74718ECE781}"/>
          </ac:spMkLst>
        </pc:spChg>
        <pc:spChg chg="mod">
          <ac:chgData name="ROBERTSON, Keith (NHS BRISTOL, NORTH SOMERSET AND SOUTH GLOUCESTERSHIRE ICB - 15C)" userId="c37446d6-f31e-46c3-acbf-08d7d4cad8f0" providerId="ADAL" clId="{A6B6D5BB-B552-4755-B27F-C93E35F414DA}" dt="2026-09-24T13:30:20.324" v="24482" actId="115"/>
          <ac:spMkLst>
            <pc:docMk/>
            <pc:sldMk cId="263854362" sldId="262"/>
            <ac:spMk id="5" creationId="{2F5A894C-9808-36B8-9270-CBF0771FE03B}"/>
          </ac:spMkLst>
        </pc:spChg>
      </pc:sldChg>
      <pc:sldChg chg="modSp mod">
        <pc:chgData name="ROBERTSON, Keith (NHS BRISTOL, NORTH SOMERSET AND SOUTH GLOUCESTERSHIRE ICB - 15C)" userId="c37446d6-f31e-46c3-acbf-08d7d4cad8f0" providerId="ADAL" clId="{A6B6D5BB-B552-4755-B27F-C93E35F414DA}" dt="2026-09-07T16:39:02.225" v="18544" actId="20577"/>
        <pc:sldMkLst>
          <pc:docMk/>
          <pc:sldMk cId="3334857378" sldId="263"/>
        </pc:sldMkLst>
        <pc:spChg chg="mod">
          <ac:chgData name="ROBERTSON, Keith (NHS BRISTOL, NORTH SOMERSET AND SOUTH GLOUCESTERSHIRE ICB - 15C)" userId="c37446d6-f31e-46c3-acbf-08d7d4cad8f0" providerId="ADAL" clId="{A6B6D5BB-B552-4755-B27F-C93E35F414DA}" dt="2026-09-07T16:39:02.225" v="18544" actId="20577"/>
          <ac:spMkLst>
            <pc:docMk/>
            <pc:sldMk cId="3334857378" sldId="263"/>
            <ac:spMk id="5" creationId="{547C3999-E071-775E-E9B6-549B0E5BB692}"/>
          </ac:spMkLst>
        </pc:spChg>
      </pc:sldChg>
      <pc:sldChg chg="modSp mod">
        <pc:chgData name="ROBERTSON, Keith (NHS BRISTOL, NORTH SOMERSET AND SOUTH GLOUCESTERSHIRE ICB - 15C)" userId="c37446d6-f31e-46c3-acbf-08d7d4cad8f0" providerId="ADAL" clId="{A6B6D5BB-B552-4755-B27F-C93E35F414DA}" dt="2026-09-24T14:53:20.063" v="24817" actId="20577"/>
        <pc:sldMkLst>
          <pc:docMk/>
          <pc:sldMk cId="3734118647" sldId="264"/>
        </pc:sldMkLst>
        <pc:spChg chg="mod">
          <ac:chgData name="ROBERTSON, Keith (NHS BRISTOL, NORTH SOMERSET AND SOUTH GLOUCESTERSHIRE ICB - 15C)" userId="c37446d6-f31e-46c3-acbf-08d7d4cad8f0" providerId="ADAL" clId="{A6B6D5BB-B552-4755-B27F-C93E35F414DA}" dt="2026-09-24T14:53:20.063" v="24817" actId="20577"/>
          <ac:spMkLst>
            <pc:docMk/>
            <pc:sldMk cId="3734118647" sldId="264"/>
            <ac:spMk id="6" creationId="{55C0F943-BF93-8BF1-AB77-AA92BC214FE0}"/>
          </ac:spMkLst>
        </pc:spChg>
      </pc:sldChg>
      <pc:sldChg chg="modSp del mod">
        <pc:chgData name="ROBERTSON, Keith (NHS BRISTOL, NORTH SOMERSET AND SOUTH GLOUCESTERSHIRE ICB - 15C)" userId="c37446d6-f31e-46c3-acbf-08d7d4cad8f0" providerId="ADAL" clId="{A6B6D5BB-B552-4755-B27F-C93E35F414DA}" dt="2026-09-24T11:02:54.642" v="24453" actId="47"/>
        <pc:sldMkLst>
          <pc:docMk/>
          <pc:sldMk cId="2448119634" sldId="265"/>
        </pc:sldMkLst>
      </pc:sldChg>
      <pc:sldChg chg="addSp delSp modSp new mod">
        <pc:chgData name="ROBERTSON, Keith (NHS BRISTOL, NORTH SOMERSET AND SOUTH GLOUCESTERSHIRE ICB - 15C)" userId="c37446d6-f31e-46c3-acbf-08d7d4cad8f0" providerId="ADAL" clId="{A6B6D5BB-B552-4755-B27F-C93E35F414DA}" dt="2026-09-24T13:28:39.210" v="24462" actId="207"/>
        <pc:sldMkLst>
          <pc:docMk/>
          <pc:sldMk cId="3420654018" sldId="267"/>
        </pc:sldMkLst>
        <pc:spChg chg="mod">
          <ac:chgData name="ROBERTSON, Keith (NHS BRISTOL, NORTH SOMERSET AND SOUTH GLOUCESTERSHIRE ICB - 15C)" userId="c37446d6-f31e-46c3-acbf-08d7d4cad8f0" providerId="ADAL" clId="{A6B6D5BB-B552-4755-B27F-C93E35F414DA}" dt="2026-09-23T12:55:07.151" v="23146" actId="20577"/>
          <ac:spMkLst>
            <pc:docMk/>
            <pc:sldMk cId="3420654018" sldId="267"/>
            <ac:spMk id="2" creationId="{68742F00-64B3-5B4E-88EF-0D18AEE49337}"/>
          </ac:spMkLst>
        </pc:spChg>
        <pc:spChg chg="del">
          <ac:chgData name="ROBERTSON, Keith (NHS BRISTOL, NORTH SOMERSET AND SOUTH GLOUCESTERSHIRE ICB - 15C)" userId="c37446d6-f31e-46c3-acbf-08d7d4cad8f0" providerId="ADAL" clId="{A6B6D5BB-B552-4755-B27F-C93E35F414DA}" dt="2026-09-23T12:55:09.337" v="23147" actId="478"/>
          <ac:spMkLst>
            <pc:docMk/>
            <pc:sldMk cId="3420654018" sldId="267"/>
            <ac:spMk id="3" creationId="{E459C238-ADCB-EA9D-8F30-749C499E7522}"/>
          </ac:spMkLst>
        </pc:spChg>
        <pc:graphicFrameChg chg="add mod">
          <ac:chgData name="ROBERTSON, Keith (NHS BRISTOL, NORTH SOMERSET AND SOUTH GLOUCESTERSHIRE ICB - 15C)" userId="c37446d6-f31e-46c3-acbf-08d7d4cad8f0" providerId="ADAL" clId="{A6B6D5BB-B552-4755-B27F-C93E35F414DA}" dt="2026-09-23T17:26:54.837" v="23190"/>
          <ac:graphicFrameMkLst>
            <pc:docMk/>
            <pc:sldMk cId="3420654018" sldId="267"/>
            <ac:graphicFrameMk id="3" creationId="{62CFD45F-7677-2628-A0DA-E0386A46C3EC}"/>
          </ac:graphicFrameMkLst>
        </pc:graphicFrameChg>
        <pc:graphicFrameChg chg="add mod modGraphic">
          <ac:chgData name="ROBERTSON, Keith (NHS BRISTOL, NORTH SOMERSET AND SOUTH GLOUCESTERSHIRE ICB - 15C)" userId="c37446d6-f31e-46c3-acbf-08d7d4cad8f0" providerId="ADAL" clId="{A6B6D5BB-B552-4755-B27F-C93E35F414DA}" dt="2026-09-24T13:28:39.210" v="24462" actId="207"/>
          <ac:graphicFrameMkLst>
            <pc:docMk/>
            <pc:sldMk cId="3420654018" sldId="267"/>
            <ac:graphicFrameMk id="5" creationId="{EF979457-2F29-696D-220D-3D1CD0B10E00}"/>
          </ac:graphicFrameMkLst>
        </pc:graphicFrameChg>
        <pc:picChg chg="add mod">
          <ac:chgData name="ROBERTSON, Keith (NHS BRISTOL, NORTH SOMERSET AND SOUTH GLOUCESTERSHIRE ICB - 15C)" userId="c37446d6-f31e-46c3-acbf-08d7d4cad8f0" providerId="ADAL" clId="{A6B6D5BB-B552-4755-B27F-C93E35F414DA}" dt="2026-09-23T17:36:49.388" v="23703" actId="1076"/>
          <ac:picMkLst>
            <pc:docMk/>
            <pc:sldMk cId="3420654018" sldId="267"/>
            <ac:picMk id="7" creationId="{9264CD70-9CCB-3EEA-D64E-A7885E1F238B}"/>
          </ac:picMkLst>
        </pc:picChg>
      </pc:sldChg>
      <pc:sldChg chg="addSp delSp modSp add mod">
        <pc:chgData name="ROBERTSON, Keith (NHS BRISTOL, NORTH SOMERSET AND SOUTH GLOUCESTERSHIRE ICB - 15C)" userId="c37446d6-f31e-46c3-acbf-08d7d4cad8f0" providerId="ADAL" clId="{A6B6D5BB-B552-4755-B27F-C93E35F414DA}" dt="2026-09-07T17:47:32.086" v="22320" actId="20577"/>
        <pc:sldMkLst>
          <pc:docMk/>
          <pc:sldMk cId="287768844" sldId="268"/>
        </pc:sldMkLst>
        <pc:spChg chg="mod">
          <ac:chgData name="ROBERTSON, Keith (NHS BRISTOL, NORTH SOMERSET AND SOUTH GLOUCESTERSHIRE ICB - 15C)" userId="c37446d6-f31e-46c3-acbf-08d7d4cad8f0" providerId="ADAL" clId="{A6B6D5BB-B552-4755-B27F-C93E35F414DA}" dt="2026-09-07T16:03:10.885" v="16960" actId="1076"/>
          <ac:spMkLst>
            <pc:docMk/>
            <pc:sldMk cId="287768844" sldId="268"/>
            <ac:spMk id="2" creationId="{00000000-0000-0000-0000-000000000000}"/>
          </ac:spMkLst>
        </pc:spChg>
        <pc:spChg chg="add mod">
          <ac:chgData name="ROBERTSON, Keith (NHS BRISTOL, NORTH SOMERSET AND SOUTH GLOUCESTERSHIRE ICB - 15C)" userId="c37446d6-f31e-46c3-acbf-08d7d4cad8f0" providerId="ADAL" clId="{A6B6D5BB-B552-4755-B27F-C93E35F414DA}" dt="2026-09-07T17:47:32.086" v="22320" actId="20577"/>
          <ac:spMkLst>
            <pc:docMk/>
            <pc:sldMk cId="287768844" sldId="268"/>
            <ac:spMk id="3" creationId="{FFD6D5B4-C8F1-F91F-7E62-47EC6EBD4A9E}"/>
          </ac:spMkLst>
        </pc:spChg>
        <pc:spChg chg="add mod">
          <ac:chgData name="ROBERTSON, Keith (NHS BRISTOL, NORTH SOMERSET AND SOUTH GLOUCESTERSHIRE ICB - 15C)" userId="c37446d6-f31e-46c3-acbf-08d7d4cad8f0" providerId="ADAL" clId="{A6B6D5BB-B552-4755-B27F-C93E35F414DA}" dt="2026-09-07T16:03:21.385" v="16961" actId="1076"/>
          <ac:spMkLst>
            <pc:docMk/>
            <pc:sldMk cId="287768844" sldId="268"/>
            <ac:spMk id="7" creationId="{487954D1-1098-CF39-5854-4BEF04FB206B}"/>
          </ac:spMkLst>
        </pc:spChg>
        <pc:spChg chg="add mod">
          <ac:chgData name="ROBERTSON, Keith (NHS BRISTOL, NORTH SOMERSET AND SOUTH GLOUCESTERSHIRE ICB - 15C)" userId="c37446d6-f31e-46c3-acbf-08d7d4cad8f0" providerId="ADAL" clId="{A6B6D5BB-B552-4755-B27F-C93E35F414DA}" dt="2026-09-07T16:03:21.385" v="16961" actId="1076"/>
          <ac:spMkLst>
            <pc:docMk/>
            <pc:sldMk cId="287768844" sldId="268"/>
            <ac:spMk id="9" creationId="{BD753DA1-265C-A35D-88E2-C7B3F7AC4F32}"/>
          </ac:spMkLst>
        </pc:spChg>
        <pc:spChg chg="add mod">
          <ac:chgData name="ROBERTSON, Keith (NHS BRISTOL, NORTH SOMERSET AND SOUTH GLOUCESTERSHIRE ICB - 15C)" userId="c37446d6-f31e-46c3-acbf-08d7d4cad8f0" providerId="ADAL" clId="{A6B6D5BB-B552-4755-B27F-C93E35F414DA}" dt="2026-09-07T16:03:21.385" v="16961" actId="1076"/>
          <ac:spMkLst>
            <pc:docMk/>
            <pc:sldMk cId="287768844" sldId="268"/>
            <ac:spMk id="11" creationId="{0218E9F5-D23E-47FA-85A9-72843A49936E}"/>
          </ac:spMkLst>
        </pc:spChg>
        <pc:spChg chg="add mod">
          <ac:chgData name="ROBERTSON, Keith (NHS BRISTOL, NORTH SOMERSET AND SOUTH GLOUCESTERSHIRE ICB - 15C)" userId="c37446d6-f31e-46c3-acbf-08d7d4cad8f0" providerId="ADAL" clId="{A6B6D5BB-B552-4755-B27F-C93E35F414DA}" dt="2026-09-07T16:07:40.836" v="17063" actId="1036"/>
          <ac:spMkLst>
            <pc:docMk/>
            <pc:sldMk cId="287768844" sldId="268"/>
            <ac:spMk id="22" creationId="{C1F24D33-65A0-C35A-779E-932394CD3B8C}"/>
          </ac:spMkLst>
        </pc:spChg>
        <pc:spChg chg="add mod">
          <ac:chgData name="ROBERTSON, Keith (NHS BRISTOL, NORTH SOMERSET AND SOUTH GLOUCESTERSHIRE ICB - 15C)" userId="c37446d6-f31e-46c3-acbf-08d7d4cad8f0" providerId="ADAL" clId="{A6B6D5BB-B552-4755-B27F-C93E35F414DA}" dt="2026-09-07T16:07:40.836" v="17063" actId="1036"/>
          <ac:spMkLst>
            <pc:docMk/>
            <pc:sldMk cId="287768844" sldId="268"/>
            <ac:spMk id="40" creationId="{B95CFE4C-A6F8-3E31-BB26-75901F7A2CE5}"/>
          </ac:spMkLst>
        </pc:spChg>
        <pc:spChg chg="mod">
          <ac:chgData name="ROBERTSON, Keith (NHS BRISTOL, NORTH SOMERSET AND SOUTH GLOUCESTERSHIRE ICB - 15C)" userId="c37446d6-f31e-46c3-acbf-08d7d4cad8f0" providerId="ADAL" clId="{A6B6D5BB-B552-4755-B27F-C93E35F414DA}" dt="2026-09-07T16:02:09.501" v="16940" actId="1076"/>
          <ac:spMkLst>
            <pc:docMk/>
            <pc:sldMk cId="287768844" sldId="268"/>
            <ac:spMk id="43" creationId="{00000000-0000-0000-0000-000000000000}"/>
          </ac:spMkLst>
        </pc:spChg>
        <pc:spChg chg="mod">
          <ac:chgData name="ROBERTSON, Keith (NHS BRISTOL, NORTH SOMERSET AND SOUTH GLOUCESTERSHIRE ICB - 15C)" userId="c37446d6-f31e-46c3-acbf-08d7d4cad8f0" providerId="ADAL" clId="{A6B6D5BB-B552-4755-B27F-C93E35F414DA}" dt="2026-09-07T16:07:40.836" v="17063" actId="1036"/>
          <ac:spMkLst>
            <pc:docMk/>
            <pc:sldMk cId="287768844" sldId="268"/>
            <ac:spMk id="44" creationId="{00000000-0000-0000-0000-000000000000}"/>
          </ac:spMkLst>
        </pc:spChg>
        <pc:spChg chg="add mod">
          <ac:chgData name="ROBERTSON, Keith (NHS BRISTOL, NORTH SOMERSET AND SOUTH GLOUCESTERSHIRE ICB - 15C)" userId="c37446d6-f31e-46c3-acbf-08d7d4cad8f0" providerId="ADAL" clId="{A6B6D5BB-B552-4755-B27F-C93E35F414DA}" dt="2026-09-07T16:06:51.094" v="17048" actId="465"/>
          <ac:spMkLst>
            <pc:docMk/>
            <pc:sldMk cId="287768844" sldId="268"/>
            <ac:spMk id="46" creationId="{EE5D86BC-42B9-31C5-0567-A92B3775A7AB}"/>
          </ac:spMkLst>
        </pc:spChg>
        <pc:spChg chg="mod">
          <ac:chgData name="ROBERTSON, Keith (NHS BRISTOL, NORTH SOMERSET AND SOUTH GLOUCESTERSHIRE ICB - 15C)" userId="c37446d6-f31e-46c3-acbf-08d7d4cad8f0" providerId="ADAL" clId="{A6B6D5BB-B552-4755-B27F-C93E35F414DA}" dt="2026-09-07T16:07:40.836" v="17063" actId="1036"/>
          <ac:spMkLst>
            <pc:docMk/>
            <pc:sldMk cId="287768844" sldId="268"/>
            <ac:spMk id="47" creationId="{00000000-0000-0000-0000-000000000000}"/>
          </ac:spMkLst>
        </pc:spChg>
        <pc:spChg chg="mod">
          <ac:chgData name="ROBERTSON, Keith (NHS BRISTOL, NORTH SOMERSET AND SOUTH GLOUCESTERSHIRE ICB - 15C)" userId="c37446d6-f31e-46c3-acbf-08d7d4cad8f0" providerId="ADAL" clId="{A6B6D5BB-B552-4755-B27F-C93E35F414DA}" dt="2026-09-07T16:06:51.094" v="17048" actId="465"/>
          <ac:spMkLst>
            <pc:docMk/>
            <pc:sldMk cId="287768844" sldId="268"/>
            <ac:spMk id="49" creationId="{00000000-0000-0000-0000-000000000000}"/>
          </ac:spMkLst>
        </pc:spChg>
        <pc:spChg chg="add mod">
          <ac:chgData name="ROBERTSON, Keith (NHS BRISTOL, NORTH SOMERSET AND SOUTH GLOUCESTERSHIRE ICB - 15C)" userId="c37446d6-f31e-46c3-acbf-08d7d4cad8f0" providerId="ADAL" clId="{A6B6D5BB-B552-4755-B27F-C93E35F414DA}" dt="2026-09-07T16:02:16.934" v="16941" actId="465"/>
          <ac:spMkLst>
            <pc:docMk/>
            <pc:sldMk cId="287768844" sldId="268"/>
            <ac:spMk id="68" creationId="{9ED95EAF-EECB-5966-6501-1CB216FDCE7A}"/>
          </ac:spMkLst>
        </pc:spChg>
        <pc:spChg chg="add mod">
          <ac:chgData name="ROBERTSON, Keith (NHS BRISTOL, NORTH SOMERSET AND SOUTH GLOUCESTERSHIRE ICB - 15C)" userId="c37446d6-f31e-46c3-acbf-08d7d4cad8f0" providerId="ADAL" clId="{A6B6D5BB-B552-4755-B27F-C93E35F414DA}" dt="2026-09-07T16:07:40.836" v="17063" actId="1036"/>
          <ac:spMkLst>
            <pc:docMk/>
            <pc:sldMk cId="287768844" sldId="268"/>
            <ac:spMk id="69" creationId="{CB00DFDC-0C79-5C90-B02D-411039DAB6E5}"/>
          </ac:spMkLst>
        </pc:spChg>
        <pc:spChg chg="add mod">
          <ac:chgData name="ROBERTSON, Keith (NHS BRISTOL, NORTH SOMERSET AND SOUTH GLOUCESTERSHIRE ICB - 15C)" userId="c37446d6-f31e-46c3-acbf-08d7d4cad8f0" providerId="ADAL" clId="{A6B6D5BB-B552-4755-B27F-C93E35F414DA}" dt="2026-09-07T16:10:38.525" v="17361" actId="1038"/>
          <ac:spMkLst>
            <pc:docMk/>
            <pc:sldMk cId="287768844" sldId="268"/>
            <ac:spMk id="97" creationId="{59F7AC04-53B3-AEB7-67D5-CF039EF3A09B}"/>
          </ac:spMkLst>
        </pc:spChg>
        <pc:spChg chg="add mod">
          <ac:chgData name="ROBERTSON, Keith (NHS BRISTOL, NORTH SOMERSET AND SOUTH GLOUCESTERSHIRE ICB - 15C)" userId="c37446d6-f31e-46c3-acbf-08d7d4cad8f0" providerId="ADAL" clId="{A6B6D5BB-B552-4755-B27F-C93E35F414DA}" dt="2026-09-07T16:02:16.934" v="16941" actId="465"/>
          <ac:spMkLst>
            <pc:docMk/>
            <pc:sldMk cId="287768844" sldId="268"/>
            <ac:spMk id="99" creationId="{97E65B7C-EFBB-30D3-358A-9D59B37AADC4}"/>
          </ac:spMkLst>
        </pc:spChg>
        <pc:spChg chg="add mod">
          <ac:chgData name="ROBERTSON, Keith (NHS BRISTOL, NORTH SOMERSET AND SOUTH GLOUCESTERSHIRE ICB - 15C)" userId="c37446d6-f31e-46c3-acbf-08d7d4cad8f0" providerId="ADAL" clId="{A6B6D5BB-B552-4755-B27F-C93E35F414DA}" dt="2026-09-07T16:06:51.094" v="17048" actId="465"/>
          <ac:spMkLst>
            <pc:docMk/>
            <pc:sldMk cId="287768844" sldId="268"/>
            <ac:spMk id="100" creationId="{6D730170-CD1A-8201-BCDE-5DE604B32AA2}"/>
          </ac:spMkLst>
        </pc:spChg>
        <pc:spChg chg="add mod">
          <ac:chgData name="ROBERTSON, Keith (NHS BRISTOL, NORTH SOMERSET AND SOUTH GLOUCESTERSHIRE ICB - 15C)" userId="c37446d6-f31e-46c3-acbf-08d7d4cad8f0" providerId="ADAL" clId="{A6B6D5BB-B552-4755-B27F-C93E35F414DA}" dt="2026-09-07T16:10:38.525" v="17361" actId="1038"/>
          <ac:spMkLst>
            <pc:docMk/>
            <pc:sldMk cId="287768844" sldId="268"/>
            <ac:spMk id="106" creationId="{363782C1-B4DE-A028-A212-DC49A1347F0A}"/>
          </ac:spMkLst>
        </pc:spChg>
        <pc:spChg chg="add mod">
          <ac:chgData name="ROBERTSON, Keith (NHS BRISTOL, NORTH SOMERSET AND SOUTH GLOUCESTERSHIRE ICB - 15C)" userId="c37446d6-f31e-46c3-acbf-08d7d4cad8f0" providerId="ADAL" clId="{A6B6D5BB-B552-4755-B27F-C93E35F414DA}" dt="2026-09-07T16:06:51.094" v="17048" actId="465"/>
          <ac:spMkLst>
            <pc:docMk/>
            <pc:sldMk cId="287768844" sldId="268"/>
            <ac:spMk id="107" creationId="{24F69E30-FFB8-99EA-AB94-819F6B61EF19}"/>
          </ac:spMkLst>
        </pc:spChg>
        <pc:spChg chg="mod">
          <ac:chgData name="ROBERTSON, Keith (NHS BRISTOL, NORTH SOMERSET AND SOUTH GLOUCESTERSHIRE ICB - 15C)" userId="c37446d6-f31e-46c3-acbf-08d7d4cad8f0" providerId="ADAL" clId="{A6B6D5BB-B552-4755-B27F-C93E35F414DA}" dt="2026-09-07T16:06:09.936" v="17028" actId="20577"/>
          <ac:spMkLst>
            <pc:docMk/>
            <pc:sldMk cId="287768844" sldId="268"/>
            <ac:spMk id="112" creationId="{9A4918A6-CBD7-56BC-8061-7F5DDC673638}"/>
          </ac:spMkLst>
        </pc:spChg>
        <pc:spChg chg="mod">
          <ac:chgData name="ROBERTSON, Keith (NHS BRISTOL, NORTH SOMERSET AND SOUTH GLOUCESTERSHIRE ICB - 15C)" userId="c37446d6-f31e-46c3-acbf-08d7d4cad8f0" providerId="ADAL" clId="{A6B6D5BB-B552-4755-B27F-C93E35F414DA}" dt="2026-09-07T16:05:53.857" v="17022" actId="571"/>
          <ac:spMkLst>
            <pc:docMk/>
            <pc:sldMk cId="287768844" sldId="268"/>
            <ac:spMk id="113" creationId="{836627F9-0E09-D80E-4006-06DAD37B95E0}"/>
          </ac:spMkLst>
        </pc:spChg>
        <pc:spChg chg="add mod">
          <ac:chgData name="ROBERTSON, Keith (NHS BRISTOL, NORTH SOMERSET AND SOUTH GLOUCESTERSHIRE ICB - 15C)" userId="c37446d6-f31e-46c3-acbf-08d7d4cad8f0" providerId="ADAL" clId="{A6B6D5BB-B552-4755-B27F-C93E35F414DA}" dt="2026-09-07T16:02:16.934" v="16941" actId="465"/>
          <ac:spMkLst>
            <pc:docMk/>
            <pc:sldMk cId="287768844" sldId="268"/>
            <ac:spMk id="114" creationId="{AFA05D9A-7418-4F75-A8F9-3C5C6E993238}"/>
          </ac:spMkLst>
        </pc:spChg>
        <pc:spChg chg="add mod">
          <ac:chgData name="ROBERTSON, Keith (NHS BRISTOL, NORTH SOMERSET AND SOUTH GLOUCESTERSHIRE ICB - 15C)" userId="c37446d6-f31e-46c3-acbf-08d7d4cad8f0" providerId="ADAL" clId="{A6B6D5BB-B552-4755-B27F-C93E35F414DA}" dt="2026-09-07T16:06:51.094" v="17048" actId="465"/>
          <ac:spMkLst>
            <pc:docMk/>
            <pc:sldMk cId="287768844" sldId="268"/>
            <ac:spMk id="115" creationId="{BF0E4CEB-D248-0ED4-16AA-4229E4E71E58}"/>
          </ac:spMkLst>
        </pc:spChg>
        <pc:spChg chg="add mod">
          <ac:chgData name="ROBERTSON, Keith (NHS BRISTOL, NORTH SOMERSET AND SOUTH GLOUCESTERSHIRE ICB - 15C)" userId="c37446d6-f31e-46c3-acbf-08d7d4cad8f0" providerId="ADAL" clId="{A6B6D5BB-B552-4755-B27F-C93E35F414DA}" dt="2026-09-07T16:07:40.836" v="17063" actId="1036"/>
          <ac:spMkLst>
            <pc:docMk/>
            <pc:sldMk cId="287768844" sldId="268"/>
            <ac:spMk id="117" creationId="{1BABC038-D8E7-78F1-4E9F-49D3A4449984}"/>
          </ac:spMkLst>
        </pc:spChg>
        <pc:spChg chg="add mod">
          <ac:chgData name="ROBERTSON, Keith (NHS BRISTOL, NORTH SOMERSET AND SOUTH GLOUCESTERSHIRE ICB - 15C)" userId="c37446d6-f31e-46c3-acbf-08d7d4cad8f0" providerId="ADAL" clId="{A6B6D5BB-B552-4755-B27F-C93E35F414DA}" dt="2026-09-07T16:06:51.094" v="17048" actId="465"/>
          <ac:spMkLst>
            <pc:docMk/>
            <pc:sldMk cId="287768844" sldId="268"/>
            <ac:spMk id="119" creationId="{4B8206A7-F047-DE63-1E5B-E141AE0AD742}"/>
          </ac:spMkLst>
        </pc:spChg>
        <pc:spChg chg="mod">
          <ac:chgData name="ROBERTSON, Keith (NHS BRISTOL, NORTH SOMERSET AND SOUTH GLOUCESTERSHIRE ICB - 15C)" userId="c37446d6-f31e-46c3-acbf-08d7d4cad8f0" providerId="ADAL" clId="{A6B6D5BB-B552-4755-B27F-C93E35F414DA}" dt="2026-09-07T16:06:28.354" v="17043" actId="20577"/>
          <ac:spMkLst>
            <pc:docMk/>
            <pc:sldMk cId="287768844" sldId="268"/>
            <ac:spMk id="122" creationId="{E7DEDC03-C237-284D-0BBB-68CAA4751AE2}"/>
          </ac:spMkLst>
        </pc:spChg>
        <pc:spChg chg="mod">
          <ac:chgData name="ROBERTSON, Keith (NHS BRISTOL, NORTH SOMERSET AND SOUTH GLOUCESTERSHIRE ICB - 15C)" userId="c37446d6-f31e-46c3-acbf-08d7d4cad8f0" providerId="ADAL" clId="{A6B6D5BB-B552-4755-B27F-C93E35F414DA}" dt="2026-09-07T16:06:19.493" v="17029" actId="571"/>
          <ac:spMkLst>
            <pc:docMk/>
            <pc:sldMk cId="287768844" sldId="268"/>
            <ac:spMk id="124" creationId="{ED7AB5A5-5F09-AEC8-C02D-DDF68FD2387D}"/>
          </ac:spMkLst>
        </pc:spChg>
        <pc:spChg chg="add mod">
          <ac:chgData name="ROBERTSON, Keith (NHS BRISTOL, NORTH SOMERSET AND SOUTH GLOUCESTERSHIRE ICB - 15C)" userId="c37446d6-f31e-46c3-acbf-08d7d4cad8f0" providerId="ADAL" clId="{A6B6D5BB-B552-4755-B27F-C93E35F414DA}" dt="2026-09-07T16:02:03.888" v="16939" actId="14100"/>
          <ac:spMkLst>
            <pc:docMk/>
            <pc:sldMk cId="287768844" sldId="268"/>
            <ac:spMk id="125" creationId="{21D1C780-CA49-B4FE-F5D0-CCA8A72F75E6}"/>
          </ac:spMkLst>
        </pc:spChg>
        <pc:spChg chg="add mod">
          <ac:chgData name="ROBERTSON, Keith (NHS BRISTOL, NORTH SOMERSET AND SOUTH GLOUCESTERSHIRE ICB - 15C)" userId="c37446d6-f31e-46c3-acbf-08d7d4cad8f0" providerId="ADAL" clId="{A6B6D5BB-B552-4755-B27F-C93E35F414DA}" dt="2026-09-07T16:07:40.836" v="17063" actId="1036"/>
          <ac:spMkLst>
            <pc:docMk/>
            <pc:sldMk cId="287768844" sldId="268"/>
            <ac:spMk id="126" creationId="{649AAB43-33BF-CD7E-F44A-448CC82C4489}"/>
          </ac:spMkLst>
        </pc:spChg>
        <pc:spChg chg="add mod">
          <ac:chgData name="ROBERTSON, Keith (NHS BRISTOL, NORTH SOMERSET AND SOUTH GLOUCESTERSHIRE ICB - 15C)" userId="c37446d6-f31e-46c3-acbf-08d7d4cad8f0" providerId="ADAL" clId="{A6B6D5BB-B552-4755-B27F-C93E35F414DA}" dt="2026-09-07T16:06:51.094" v="17048" actId="465"/>
          <ac:spMkLst>
            <pc:docMk/>
            <pc:sldMk cId="287768844" sldId="268"/>
            <ac:spMk id="1025" creationId="{6F8DE232-123F-857B-3719-F1BF79E30DD1}"/>
          </ac:spMkLst>
        </pc:spChg>
        <pc:spChg chg="add mod">
          <ac:chgData name="ROBERTSON, Keith (NHS BRISTOL, NORTH SOMERSET AND SOUTH GLOUCESTERSHIRE ICB - 15C)" userId="c37446d6-f31e-46c3-acbf-08d7d4cad8f0" providerId="ADAL" clId="{A6B6D5BB-B552-4755-B27F-C93E35F414DA}" dt="2026-09-07T16:08:40.403" v="17202" actId="27636"/>
          <ac:spMkLst>
            <pc:docMk/>
            <pc:sldMk cId="287768844" sldId="268"/>
            <ac:spMk id="1032" creationId="{DF7F7152-CC40-67CE-086D-67F662E1BD1E}"/>
          </ac:spMkLst>
        </pc:spChg>
        <pc:spChg chg="add mod">
          <ac:chgData name="ROBERTSON, Keith (NHS BRISTOL, NORTH SOMERSET AND SOUTH GLOUCESTERSHIRE ICB - 15C)" userId="c37446d6-f31e-46c3-acbf-08d7d4cad8f0" providerId="ADAL" clId="{A6B6D5BB-B552-4755-B27F-C93E35F414DA}" dt="2026-09-07T17:47:21.454" v="22306" actId="20577"/>
          <ac:spMkLst>
            <pc:docMk/>
            <pc:sldMk cId="287768844" sldId="268"/>
            <ac:spMk id="1034" creationId="{328642C4-4734-2A47-C9CF-158E9E18AC77}"/>
          </ac:spMkLst>
        </pc:spChg>
        <pc:spChg chg="add mod">
          <ac:chgData name="ROBERTSON, Keith (NHS BRISTOL, NORTH SOMERSET AND SOUTH GLOUCESTERSHIRE ICB - 15C)" userId="c37446d6-f31e-46c3-acbf-08d7d4cad8f0" providerId="ADAL" clId="{A6B6D5BB-B552-4755-B27F-C93E35F414DA}" dt="2026-09-07T16:07:40.836" v="17063" actId="1036"/>
          <ac:spMkLst>
            <pc:docMk/>
            <pc:sldMk cId="287768844" sldId="268"/>
            <ac:spMk id="1036" creationId="{252434A7-9153-DA5C-137A-33E9E3A9ADB5}"/>
          </ac:spMkLst>
        </pc:spChg>
        <pc:grpChg chg="add mod ord">
          <ac:chgData name="ROBERTSON, Keith (NHS BRISTOL, NORTH SOMERSET AND SOUTH GLOUCESTERSHIRE ICB - 15C)" userId="c37446d6-f31e-46c3-acbf-08d7d4cad8f0" providerId="ADAL" clId="{A6B6D5BB-B552-4755-B27F-C93E35F414DA}" dt="2026-09-07T16:07:31.529" v="17059" actId="164"/>
          <ac:grpSpMkLst>
            <pc:docMk/>
            <pc:sldMk cId="287768844" sldId="268"/>
            <ac:grpSpMk id="109" creationId="{EE7D1661-1235-09DB-D770-245224FDDEC2}"/>
          </ac:grpSpMkLst>
        </pc:grpChg>
        <pc:grpChg chg="add mod ord">
          <ac:chgData name="ROBERTSON, Keith (NHS BRISTOL, NORTH SOMERSET AND SOUTH GLOUCESTERSHIRE ICB - 15C)" userId="c37446d6-f31e-46c3-acbf-08d7d4cad8f0" providerId="ADAL" clId="{A6B6D5BB-B552-4755-B27F-C93E35F414DA}" dt="2026-09-07T16:07:31.529" v="17059" actId="164"/>
          <ac:grpSpMkLst>
            <pc:docMk/>
            <pc:sldMk cId="287768844" sldId="268"/>
            <ac:grpSpMk id="110" creationId="{F4409272-8498-21F5-8B2F-2E396A616A37}"/>
          </ac:grpSpMkLst>
        </pc:grpChg>
        <pc:grpChg chg="add mod ord">
          <ac:chgData name="ROBERTSON, Keith (NHS BRISTOL, NORTH SOMERSET AND SOUTH GLOUCESTERSHIRE ICB - 15C)" userId="c37446d6-f31e-46c3-acbf-08d7d4cad8f0" providerId="ADAL" clId="{A6B6D5BB-B552-4755-B27F-C93E35F414DA}" dt="2026-09-07T16:07:31.529" v="17059" actId="164"/>
          <ac:grpSpMkLst>
            <pc:docMk/>
            <pc:sldMk cId="287768844" sldId="268"/>
            <ac:grpSpMk id="121" creationId="{785ED9CC-C7EF-9CFB-2FCA-DE80D907B233}"/>
          </ac:grpSpMkLst>
        </pc:grpChg>
        <pc:grpChg chg="add mod">
          <ac:chgData name="ROBERTSON, Keith (NHS BRISTOL, NORTH SOMERSET AND SOUTH GLOUCESTERSHIRE ICB - 15C)" userId="c37446d6-f31e-46c3-acbf-08d7d4cad8f0" providerId="ADAL" clId="{A6B6D5BB-B552-4755-B27F-C93E35F414DA}" dt="2026-09-07T16:07:31.529" v="17059" actId="164"/>
          <ac:grpSpMkLst>
            <pc:docMk/>
            <pc:sldMk cId="287768844" sldId="268"/>
            <ac:grpSpMk id="1029" creationId="{0B10381B-4281-F5C2-2AC7-DD01B22F0CA5}"/>
          </ac:grpSpMkLst>
        </pc:grpChg>
        <pc:cxnChg chg="mod">
          <ac:chgData name="ROBERTSON, Keith (NHS BRISTOL, NORTH SOMERSET AND SOUTH GLOUCESTERSHIRE ICB - 15C)" userId="c37446d6-f31e-46c3-acbf-08d7d4cad8f0" providerId="ADAL" clId="{A6B6D5BB-B552-4755-B27F-C93E35F414DA}" dt="2026-09-07T16:03:10.885" v="16960" actId="1076"/>
          <ac:cxnSpMkLst>
            <pc:docMk/>
            <pc:sldMk cId="287768844" sldId="268"/>
            <ac:cxnSpMk id="4" creationId="{00000000-0000-0000-0000-000000000000}"/>
          </ac:cxnSpMkLst>
        </pc:cxnChg>
        <pc:cxnChg chg="add mod">
          <ac:chgData name="ROBERTSON, Keith (NHS BRISTOL, NORTH SOMERSET AND SOUTH GLOUCESTERSHIRE ICB - 15C)" userId="c37446d6-f31e-46c3-acbf-08d7d4cad8f0" providerId="ADAL" clId="{A6B6D5BB-B552-4755-B27F-C93E35F414DA}" dt="2026-09-07T15:55:47.182" v="16924" actId="14100"/>
          <ac:cxnSpMkLst>
            <pc:docMk/>
            <pc:sldMk cId="287768844" sldId="268"/>
            <ac:cxnSpMk id="8" creationId="{60F41A6E-6179-A4AC-745A-93736D9C50A0}"/>
          </ac:cxnSpMkLst>
        </pc:cxnChg>
        <pc:cxnChg chg="mod">
          <ac:chgData name="ROBERTSON, Keith (NHS BRISTOL, NORTH SOMERSET AND SOUTH GLOUCESTERSHIRE ICB - 15C)" userId="c37446d6-f31e-46c3-acbf-08d7d4cad8f0" providerId="ADAL" clId="{A6B6D5BB-B552-4755-B27F-C93E35F414DA}" dt="2026-09-07T16:03:10.885" v="16960" actId="1076"/>
          <ac:cxnSpMkLst>
            <pc:docMk/>
            <pc:sldMk cId="287768844" sldId="268"/>
            <ac:cxnSpMk id="10" creationId="{00000000-0000-0000-0000-000000000000}"/>
          </ac:cxnSpMkLst>
        </pc:cxnChg>
        <pc:cxnChg chg="add mod">
          <ac:chgData name="ROBERTSON, Keith (NHS BRISTOL, NORTH SOMERSET AND SOUTH GLOUCESTERSHIRE ICB - 15C)" userId="c37446d6-f31e-46c3-acbf-08d7d4cad8f0" providerId="ADAL" clId="{A6B6D5BB-B552-4755-B27F-C93E35F414DA}" dt="2026-09-07T16:03:21.385" v="16961" actId="1076"/>
          <ac:cxnSpMkLst>
            <pc:docMk/>
            <pc:sldMk cId="287768844" sldId="268"/>
            <ac:cxnSpMk id="12" creationId="{232C8601-7FD2-F293-40EC-20979FCB6EBF}"/>
          </ac:cxnSpMkLst>
        </pc:cxnChg>
        <pc:cxnChg chg="mod">
          <ac:chgData name="ROBERTSON, Keith (NHS BRISTOL, NORTH SOMERSET AND SOUTH GLOUCESTERSHIRE ICB - 15C)" userId="c37446d6-f31e-46c3-acbf-08d7d4cad8f0" providerId="ADAL" clId="{A6B6D5BB-B552-4755-B27F-C93E35F414DA}" dt="2026-09-07T16:06:41.840" v="17046" actId="1076"/>
          <ac:cxnSpMkLst>
            <pc:docMk/>
            <pc:sldMk cId="287768844" sldId="268"/>
            <ac:cxnSpMk id="17" creationId="{00000000-0000-0000-0000-000000000000}"/>
          </ac:cxnSpMkLst>
        </pc:cxnChg>
        <pc:cxnChg chg="add mod">
          <ac:chgData name="ROBERTSON, Keith (NHS BRISTOL, NORTH SOMERSET AND SOUTH GLOUCESTERSHIRE ICB - 15C)" userId="c37446d6-f31e-46c3-acbf-08d7d4cad8f0" providerId="ADAL" clId="{A6B6D5BB-B552-4755-B27F-C93E35F414DA}" dt="2026-09-07T16:03:21.385" v="16961" actId="1076"/>
          <ac:cxnSpMkLst>
            <pc:docMk/>
            <pc:sldMk cId="287768844" sldId="268"/>
            <ac:cxnSpMk id="19" creationId="{455C11FA-318F-4CC7-6A91-601F305B724D}"/>
          </ac:cxnSpMkLst>
        </pc:cxnChg>
        <pc:cxnChg chg="add mod">
          <ac:chgData name="ROBERTSON, Keith (NHS BRISTOL, NORTH SOMERSET AND SOUTH GLOUCESTERSHIRE ICB - 15C)" userId="c37446d6-f31e-46c3-acbf-08d7d4cad8f0" providerId="ADAL" clId="{A6B6D5BB-B552-4755-B27F-C93E35F414DA}" dt="2026-09-07T16:02:09.501" v="16940" actId="1076"/>
          <ac:cxnSpMkLst>
            <pc:docMk/>
            <pc:sldMk cId="287768844" sldId="268"/>
            <ac:cxnSpMk id="25" creationId="{D1EFEC09-09F3-8F4E-E4A0-169485B706F9}"/>
          </ac:cxnSpMkLst>
        </pc:cxnChg>
        <pc:cxnChg chg="add mod">
          <ac:chgData name="ROBERTSON, Keith (NHS BRISTOL, NORTH SOMERSET AND SOUTH GLOUCESTERSHIRE ICB - 15C)" userId="c37446d6-f31e-46c3-acbf-08d7d4cad8f0" providerId="ADAL" clId="{A6B6D5BB-B552-4755-B27F-C93E35F414DA}" dt="2026-09-07T16:03:21.385" v="16961" actId="1076"/>
          <ac:cxnSpMkLst>
            <pc:docMk/>
            <pc:sldMk cId="287768844" sldId="268"/>
            <ac:cxnSpMk id="26" creationId="{E0A583C8-3CF8-AA45-6E47-B5DA33EEDF35}"/>
          </ac:cxnSpMkLst>
        </pc:cxnChg>
        <pc:cxnChg chg="mod">
          <ac:chgData name="ROBERTSON, Keith (NHS BRISTOL, NORTH SOMERSET AND SOUTH GLOUCESTERSHIRE ICB - 15C)" userId="c37446d6-f31e-46c3-acbf-08d7d4cad8f0" providerId="ADAL" clId="{A6B6D5BB-B552-4755-B27F-C93E35F414DA}" dt="2026-09-07T16:02:09.501" v="16940" actId="1076"/>
          <ac:cxnSpMkLst>
            <pc:docMk/>
            <pc:sldMk cId="287768844" sldId="268"/>
            <ac:cxnSpMk id="27" creationId="{00000000-0000-0000-0000-000000000000}"/>
          </ac:cxnSpMkLst>
        </pc:cxnChg>
        <pc:cxnChg chg="add mod">
          <ac:chgData name="ROBERTSON, Keith (NHS BRISTOL, NORTH SOMERSET AND SOUTH GLOUCESTERSHIRE ICB - 15C)" userId="c37446d6-f31e-46c3-acbf-08d7d4cad8f0" providerId="ADAL" clId="{A6B6D5BB-B552-4755-B27F-C93E35F414DA}" dt="2026-09-07T15:54:26.816" v="16899" actId="14100"/>
          <ac:cxnSpMkLst>
            <pc:docMk/>
            <pc:sldMk cId="287768844" sldId="268"/>
            <ac:cxnSpMk id="28" creationId="{1555C9C0-8C21-2EBC-A620-1847DCC39528}"/>
          </ac:cxnSpMkLst>
        </pc:cxnChg>
        <pc:cxnChg chg="add mod">
          <ac:chgData name="ROBERTSON, Keith (NHS BRISTOL, NORTH SOMERSET AND SOUTH GLOUCESTERSHIRE ICB - 15C)" userId="c37446d6-f31e-46c3-acbf-08d7d4cad8f0" providerId="ADAL" clId="{A6B6D5BB-B552-4755-B27F-C93E35F414DA}" dt="2026-09-07T16:03:21.385" v="16961" actId="1076"/>
          <ac:cxnSpMkLst>
            <pc:docMk/>
            <pc:sldMk cId="287768844" sldId="268"/>
            <ac:cxnSpMk id="29" creationId="{548B8204-3508-9EC7-5467-220BF1059DEE}"/>
          </ac:cxnSpMkLst>
        </pc:cxnChg>
        <pc:cxnChg chg="add mod">
          <ac:chgData name="ROBERTSON, Keith (NHS BRISTOL, NORTH SOMERSET AND SOUTH GLOUCESTERSHIRE ICB - 15C)" userId="c37446d6-f31e-46c3-acbf-08d7d4cad8f0" providerId="ADAL" clId="{A6B6D5BB-B552-4755-B27F-C93E35F414DA}" dt="2026-09-07T16:03:21.385" v="16961" actId="1076"/>
          <ac:cxnSpMkLst>
            <pc:docMk/>
            <pc:sldMk cId="287768844" sldId="268"/>
            <ac:cxnSpMk id="36" creationId="{FBCA4153-1C00-E5E3-0BBC-868194A81B90}"/>
          </ac:cxnSpMkLst>
        </pc:cxnChg>
        <pc:cxnChg chg="add mod">
          <ac:chgData name="ROBERTSON, Keith (NHS BRISTOL, NORTH SOMERSET AND SOUTH GLOUCESTERSHIRE ICB - 15C)" userId="c37446d6-f31e-46c3-acbf-08d7d4cad8f0" providerId="ADAL" clId="{A6B6D5BB-B552-4755-B27F-C93E35F414DA}" dt="2026-09-07T15:54:52.557" v="16905" actId="14100"/>
          <ac:cxnSpMkLst>
            <pc:docMk/>
            <pc:sldMk cId="287768844" sldId="268"/>
            <ac:cxnSpMk id="39" creationId="{F9F2053E-5134-306E-58EC-66261B2C3BAD}"/>
          </ac:cxnSpMkLst>
        </pc:cxnChg>
        <pc:cxnChg chg="mod">
          <ac:chgData name="ROBERTSON, Keith (NHS BRISTOL, NORTH SOMERSET AND SOUTH GLOUCESTERSHIRE ICB - 15C)" userId="c37446d6-f31e-46c3-acbf-08d7d4cad8f0" providerId="ADAL" clId="{A6B6D5BB-B552-4755-B27F-C93E35F414DA}" dt="2026-09-07T16:02:16.934" v="16941" actId="465"/>
          <ac:cxnSpMkLst>
            <pc:docMk/>
            <pc:sldMk cId="287768844" sldId="268"/>
            <ac:cxnSpMk id="50" creationId="{00000000-0000-0000-0000-000000000000}"/>
          </ac:cxnSpMkLst>
        </pc:cxnChg>
        <pc:cxnChg chg="add mod">
          <ac:chgData name="ROBERTSON, Keith (NHS BRISTOL, NORTH SOMERSET AND SOUTH GLOUCESTERSHIRE ICB - 15C)" userId="c37446d6-f31e-46c3-acbf-08d7d4cad8f0" providerId="ADAL" clId="{A6B6D5BB-B552-4755-B27F-C93E35F414DA}" dt="2026-09-07T16:02:16.934" v="16941" actId="465"/>
          <ac:cxnSpMkLst>
            <pc:docMk/>
            <pc:sldMk cId="287768844" sldId="268"/>
            <ac:cxnSpMk id="51" creationId="{69C5AED7-90FD-ADEF-278A-E122E6D2C4B5}"/>
          </ac:cxnSpMkLst>
        </pc:cxnChg>
        <pc:cxnChg chg="add mod">
          <ac:chgData name="ROBERTSON, Keith (NHS BRISTOL, NORTH SOMERSET AND SOUTH GLOUCESTERSHIRE ICB - 15C)" userId="c37446d6-f31e-46c3-acbf-08d7d4cad8f0" providerId="ADAL" clId="{A6B6D5BB-B552-4755-B27F-C93E35F414DA}" dt="2026-09-07T15:55:03.988" v="16908" actId="14100"/>
          <ac:cxnSpMkLst>
            <pc:docMk/>
            <pc:sldMk cId="287768844" sldId="268"/>
            <ac:cxnSpMk id="52" creationId="{2705751E-1D16-6EA9-B633-28883D0C25DF}"/>
          </ac:cxnSpMkLst>
        </pc:cxnChg>
        <pc:cxnChg chg="add mod">
          <ac:chgData name="ROBERTSON, Keith (NHS BRISTOL, NORTH SOMERSET AND SOUTH GLOUCESTERSHIRE ICB - 15C)" userId="c37446d6-f31e-46c3-acbf-08d7d4cad8f0" providerId="ADAL" clId="{A6B6D5BB-B552-4755-B27F-C93E35F414DA}" dt="2026-09-07T16:03:21.385" v="16961" actId="1076"/>
          <ac:cxnSpMkLst>
            <pc:docMk/>
            <pc:sldMk cId="287768844" sldId="268"/>
            <ac:cxnSpMk id="64" creationId="{AC3645C3-36EB-8E2A-E23F-5E17A7D6028C}"/>
          </ac:cxnSpMkLst>
        </pc:cxnChg>
        <pc:cxnChg chg="add mod">
          <ac:chgData name="ROBERTSON, Keith (NHS BRISTOL, NORTH SOMERSET AND SOUTH GLOUCESTERSHIRE ICB - 15C)" userId="c37446d6-f31e-46c3-acbf-08d7d4cad8f0" providerId="ADAL" clId="{A6B6D5BB-B552-4755-B27F-C93E35F414DA}" dt="2026-09-07T16:02:16.934" v="16941" actId="465"/>
          <ac:cxnSpMkLst>
            <pc:docMk/>
            <pc:sldMk cId="287768844" sldId="268"/>
            <ac:cxnSpMk id="74" creationId="{EFBA7F36-F967-E62D-3F56-41185DB40F93}"/>
          </ac:cxnSpMkLst>
        </pc:cxnChg>
        <pc:cxnChg chg="add mod">
          <ac:chgData name="ROBERTSON, Keith (NHS BRISTOL, NORTH SOMERSET AND SOUTH GLOUCESTERSHIRE ICB - 15C)" userId="c37446d6-f31e-46c3-acbf-08d7d4cad8f0" providerId="ADAL" clId="{A6B6D5BB-B552-4755-B27F-C93E35F414DA}" dt="2026-09-07T16:03:10.885" v="16960" actId="1076"/>
          <ac:cxnSpMkLst>
            <pc:docMk/>
            <pc:sldMk cId="287768844" sldId="268"/>
            <ac:cxnSpMk id="75" creationId="{A369F7B5-5DDF-AC63-2BFC-2CD8E6ACB2F9}"/>
          </ac:cxnSpMkLst>
        </pc:cxnChg>
        <pc:cxnChg chg="add mod">
          <ac:chgData name="ROBERTSON, Keith (NHS BRISTOL, NORTH SOMERSET AND SOUTH GLOUCESTERSHIRE ICB - 15C)" userId="c37446d6-f31e-46c3-acbf-08d7d4cad8f0" providerId="ADAL" clId="{A6B6D5BB-B552-4755-B27F-C93E35F414DA}" dt="2026-09-07T16:02:16.934" v="16941" actId="465"/>
          <ac:cxnSpMkLst>
            <pc:docMk/>
            <pc:sldMk cId="287768844" sldId="268"/>
            <ac:cxnSpMk id="105" creationId="{7D444C44-A2CE-C5E4-4804-2AD3FE59C0F1}"/>
          </ac:cxnSpMkLst>
        </pc:cxnChg>
        <pc:cxnChg chg="add mod">
          <ac:chgData name="ROBERTSON, Keith (NHS BRISTOL, NORTH SOMERSET AND SOUTH GLOUCESTERSHIRE ICB - 15C)" userId="c37446d6-f31e-46c3-acbf-08d7d4cad8f0" providerId="ADAL" clId="{A6B6D5BB-B552-4755-B27F-C93E35F414DA}" dt="2026-09-07T16:03:10.885" v="16960" actId="1076"/>
          <ac:cxnSpMkLst>
            <pc:docMk/>
            <pc:sldMk cId="287768844" sldId="268"/>
            <ac:cxnSpMk id="111" creationId="{CA68DC20-4BEA-D186-F1F9-674563F15AB5}"/>
          </ac:cxnSpMkLst>
        </pc:cxnChg>
        <pc:cxnChg chg="add mod">
          <ac:chgData name="ROBERTSON, Keith (NHS BRISTOL, NORTH SOMERSET AND SOUTH GLOUCESTERSHIRE ICB - 15C)" userId="c37446d6-f31e-46c3-acbf-08d7d4cad8f0" providerId="ADAL" clId="{A6B6D5BB-B552-4755-B27F-C93E35F414DA}" dt="2026-09-07T16:02:16.934" v="16941" actId="465"/>
          <ac:cxnSpMkLst>
            <pc:docMk/>
            <pc:sldMk cId="287768844" sldId="268"/>
            <ac:cxnSpMk id="120" creationId="{F9528DE4-A13A-FF35-55F8-BC9B3F4CD0AA}"/>
          </ac:cxnSpMkLst>
        </pc:cxnChg>
        <pc:cxnChg chg="add mod">
          <ac:chgData name="ROBERTSON, Keith (NHS BRISTOL, NORTH SOMERSET AND SOUTH GLOUCESTERSHIRE ICB - 15C)" userId="c37446d6-f31e-46c3-acbf-08d7d4cad8f0" providerId="ADAL" clId="{A6B6D5BB-B552-4755-B27F-C93E35F414DA}" dt="2026-09-07T16:03:10.885" v="16960" actId="1076"/>
          <ac:cxnSpMkLst>
            <pc:docMk/>
            <pc:sldMk cId="287768844" sldId="268"/>
            <ac:cxnSpMk id="123" creationId="{D594E9AF-187D-41CC-CFE1-CCDCDC1988DE}"/>
          </ac:cxnSpMkLst>
        </pc:cxnChg>
        <pc:cxnChg chg="add mod">
          <ac:chgData name="ROBERTSON, Keith (NHS BRISTOL, NORTH SOMERSET AND SOUTH GLOUCESTERSHIRE ICB - 15C)" userId="c37446d6-f31e-46c3-acbf-08d7d4cad8f0" providerId="ADAL" clId="{A6B6D5BB-B552-4755-B27F-C93E35F414DA}" dt="2026-09-07T16:03:10.885" v="16960" actId="1076"/>
          <ac:cxnSpMkLst>
            <pc:docMk/>
            <pc:sldMk cId="287768844" sldId="268"/>
            <ac:cxnSpMk id="1031" creationId="{B4FE7B9A-FCE0-DD84-1DE2-F20329131DE5}"/>
          </ac:cxnSpMkLst>
        </pc:cxnChg>
        <pc:cxnChg chg="add mod">
          <ac:chgData name="ROBERTSON, Keith (NHS BRISTOL, NORTH SOMERSET AND SOUTH GLOUCESTERSHIRE ICB - 15C)" userId="c37446d6-f31e-46c3-acbf-08d7d4cad8f0" providerId="ADAL" clId="{A6B6D5BB-B552-4755-B27F-C93E35F414DA}" dt="2026-09-07T16:06:44.127" v="17047" actId="1076"/>
          <ac:cxnSpMkLst>
            <pc:docMk/>
            <pc:sldMk cId="287768844" sldId="268"/>
            <ac:cxnSpMk id="1037" creationId="{6D338277-D0DD-A364-AC1F-FB900E6D7F10}"/>
          </ac:cxnSpMkLst>
        </pc:cxnChg>
      </pc:sldChg>
      <pc:sldChg chg="addSp delSp modSp new mod ord">
        <pc:chgData name="ROBERTSON, Keith (NHS BRISTOL, NORTH SOMERSET AND SOUTH GLOUCESTERSHIRE ICB - 15C)" userId="c37446d6-f31e-46c3-acbf-08d7d4cad8f0" providerId="ADAL" clId="{A6B6D5BB-B552-4755-B27F-C93E35F414DA}" dt="2026-09-07T17:46:36.891" v="22207"/>
        <pc:sldMkLst>
          <pc:docMk/>
          <pc:sldMk cId="2027417325" sldId="269"/>
        </pc:sldMkLst>
      </pc:sldChg>
      <pc:sldChg chg="addSp delSp modSp new del mod modClrScheme chgLayout">
        <pc:chgData name="ROBERTSON, Keith (NHS BRISTOL, NORTH SOMERSET AND SOUTH GLOUCESTERSHIRE ICB - 15C)" userId="c37446d6-f31e-46c3-acbf-08d7d4cad8f0" providerId="ADAL" clId="{A6B6D5BB-B552-4755-B27F-C93E35F414DA}" dt="2026-09-23T17:48:05.957" v="23818" actId="47"/>
        <pc:sldMkLst>
          <pc:docMk/>
          <pc:sldMk cId="3624304405" sldId="270"/>
        </pc:sldMkLst>
        <pc:graphicFrameChg chg="add del mod modGraphic">
          <ac:chgData name="ROBERTSON, Keith (NHS BRISTOL, NORTH SOMERSET AND SOUTH GLOUCESTERSHIRE ICB - 15C)" userId="c37446d6-f31e-46c3-acbf-08d7d4cad8f0" providerId="ADAL" clId="{A6B6D5BB-B552-4755-B27F-C93E35F414DA}" dt="2026-09-23T17:47:43.477" v="23816" actId="478"/>
          <ac:graphicFrameMkLst>
            <pc:docMk/>
            <pc:sldMk cId="3624304405" sldId="270"/>
            <ac:graphicFrameMk id="2" creationId="{71084445-020F-936D-F800-4DFFF0A6D1A6}"/>
          </ac:graphicFrameMkLst>
        </pc:graphicFrameChg>
      </pc:sldChg>
      <pc:sldChg chg="modSp add mod">
        <pc:chgData name="ROBERTSON, Keith (NHS BRISTOL, NORTH SOMERSET AND SOUTH GLOUCESTERSHIRE ICB - 15C)" userId="c37446d6-f31e-46c3-acbf-08d7d4cad8f0" providerId="ADAL" clId="{A6B6D5BB-B552-4755-B27F-C93E35F414DA}" dt="2026-09-07T17:49:47.724" v="22353" actId="2"/>
        <pc:sldMkLst>
          <pc:docMk/>
          <pc:sldMk cId="0" sldId="271"/>
        </pc:sldMkLst>
        <pc:spChg chg="mod">
          <ac:chgData name="ROBERTSON, Keith (NHS BRISTOL, NORTH SOMERSET AND SOUTH GLOUCESTERSHIRE ICB - 15C)" userId="c37446d6-f31e-46c3-acbf-08d7d4cad8f0" providerId="ADAL" clId="{A6B6D5BB-B552-4755-B27F-C93E35F414DA}" dt="2026-09-07T17:49:42.888" v="22352" actId="20577"/>
          <ac:spMkLst>
            <pc:docMk/>
            <pc:sldMk cId="0" sldId="271"/>
            <ac:spMk id="2" creationId="{00000000-0000-0000-0000-000000000000}"/>
          </ac:spMkLst>
        </pc:spChg>
        <pc:spChg chg="mod">
          <ac:chgData name="ROBERTSON, Keith (NHS BRISTOL, NORTH SOMERSET AND SOUTH GLOUCESTERSHIRE ICB - 15C)" userId="c37446d6-f31e-46c3-acbf-08d7d4cad8f0" providerId="ADAL" clId="{A6B6D5BB-B552-4755-B27F-C93E35F414DA}" dt="2026-09-07T15:43:16.850" v="16868" actId="1076"/>
          <ac:spMkLst>
            <pc:docMk/>
            <pc:sldMk cId="0" sldId="271"/>
            <ac:spMk id="4" creationId="{00000000-0000-0000-0000-000000000000}"/>
          </ac:spMkLst>
        </pc:spChg>
        <pc:spChg chg="mod">
          <ac:chgData name="ROBERTSON, Keith (NHS BRISTOL, NORTH SOMERSET AND SOUTH GLOUCESTERSHIRE ICB - 15C)" userId="c37446d6-f31e-46c3-acbf-08d7d4cad8f0" providerId="ADAL" clId="{A6B6D5BB-B552-4755-B27F-C93E35F414DA}" dt="2026-09-07T17:49:47.724" v="22353" actId="2"/>
          <ac:spMkLst>
            <pc:docMk/>
            <pc:sldMk cId="0" sldId="271"/>
            <ac:spMk id="5" creationId="{00000000-0000-0000-0000-000000000000}"/>
          </ac:spMkLst>
        </pc:spChg>
      </pc:sldChg>
      <pc:sldChg chg="addSp delSp modSp new mod ord">
        <pc:chgData name="ROBERTSON, Keith (NHS BRISTOL, NORTH SOMERSET AND SOUTH GLOUCESTERSHIRE ICB - 15C)" userId="c37446d6-f31e-46c3-acbf-08d7d4cad8f0" providerId="ADAL" clId="{A6B6D5BB-B552-4755-B27F-C93E35F414DA}" dt="2026-09-07T15:41:29.843" v="16785" actId="27636"/>
        <pc:sldMkLst>
          <pc:docMk/>
          <pc:sldMk cId="1459931924" sldId="272"/>
        </pc:sldMkLst>
        <pc:spChg chg="mod">
          <ac:chgData name="ROBERTSON, Keith (NHS BRISTOL, NORTH SOMERSET AND SOUTH GLOUCESTERSHIRE ICB - 15C)" userId="c37446d6-f31e-46c3-acbf-08d7d4cad8f0" providerId="ADAL" clId="{A6B6D5BB-B552-4755-B27F-C93E35F414DA}" dt="2026-09-07T15:41:29.843" v="16785" actId="27636"/>
          <ac:spMkLst>
            <pc:docMk/>
            <pc:sldMk cId="1459931924" sldId="272"/>
            <ac:spMk id="2" creationId="{E52F918F-80AB-5DCE-E024-A1B0C4EFA17B}"/>
          </ac:spMkLst>
        </pc:spChg>
        <pc:graphicFrameChg chg="add mod modGraphic">
          <ac:chgData name="ROBERTSON, Keith (NHS BRISTOL, NORTH SOMERSET AND SOUTH GLOUCESTERSHIRE ICB - 15C)" userId="c37446d6-f31e-46c3-acbf-08d7d4cad8f0" providerId="ADAL" clId="{A6B6D5BB-B552-4755-B27F-C93E35F414DA}" dt="2026-09-07T15:27:41.325" v="16484" actId="1076"/>
          <ac:graphicFrameMkLst>
            <pc:docMk/>
            <pc:sldMk cId="1459931924" sldId="272"/>
            <ac:graphicFrameMk id="5" creationId="{CCB093D8-A48F-80E6-F7AE-B45A2CC7F70D}"/>
          </ac:graphicFrameMkLst>
        </pc:graphicFrameChg>
      </pc:sldChg>
      <pc:sldChg chg="addSp delSp modSp new mod ord">
        <pc:chgData name="ROBERTSON, Keith (NHS BRISTOL, NORTH SOMERSET AND SOUTH GLOUCESTERSHIRE ICB - 15C)" userId="c37446d6-f31e-46c3-acbf-08d7d4cad8f0" providerId="ADAL" clId="{A6B6D5BB-B552-4755-B27F-C93E35F414DA}" dt="2026-09-07T17:04:18.515" v="18957" actId="20577"/>
        <pc:sldMkLst>
          <pc:docMk/>
          <pc:sldMk cId="1665779001" sldId="273"/>
        </pc:sldMkLst>
        <pc:spChg chg="mod">
          <ac:chgData name="ROBERTSON, Keith (NHS BRISTOL, NORTH SOMERSET AND SOUTH GLOUCESTERSHIRE ICB - 15C)" userId="c37446d6-f31e-46c3-acbf-08d7d4cad8f0" providerId="ADAL" clId="{A6B6D5BB-B552-4755-B27F-C93E35F414DA}" dt="2026-09-07T17:04:18.515" v="18957" actId="20577"/>
          <ac:spMkLst>
            <pc:docMk/>
            <pc:sldMk cId="1665779001" sldId="273"/>
            <ac:spMk id="2" creationId="{3856B32F-DA90-DE09-2C9C-C1281D8B6A66}"/>
          </ac:spMkLst>
        </pc:spChg>
        <pc:picChg chg="add mod">
          <ac:chgData name="ROBERTSON, Keith (NHS BRISTOL, NORTH SOMERSET AND SOUTH GLOUCESTERSHIRE ICB - 15C)" userId="c37446d6-f31e-46c3-acbf-08d7d4cad8f0" providerId="ADAL" clId="{A6B6D5BB-B552-4755-B27F-C93E35F414DA}" dt="2026-09-07T15:29:16.042" v="16492" actId="1076"/>
          <ac:picMkLst>
            <pc:docMk/>
            <pc:sldMk cId="1665779001" sldId="273"/>
            <ac:picMk id="7" creationId="{2266ECA7-E644-2529-4B07-201625574CA2}"/>
          </ac:picMkLst>
        </pc:picChg>
      </pc:sldChg>
      <pc:sldChg chg="modSp add mod">
        <pc:chgData name="ROBERTSON, Keith (NHS BRISTOL, NORTH SOMERSET AND SOUTH GLOUCESTERSHIRE ICB - 15C)" userId="c37446d6-f31e-46c3-acbf-08d7d4cad8f0" providerId="ADAL" clId="{A6B6D5BB-B552-4755-B27F-C93E35F414DA}" dt="2026-09-23T17:48:53.825" v="23849" actId="20577"/>
        <pc:sldMkLst>
          <pc:docMk/>
          <pc:sldMk cId="1101307374" sldId="274"/>
        </pc:sldMkLst>
        <pc:spChg chg="mod">
          <ac:chgData name="ROBERTSON, Keith (NHS BRISTOL, NORTH SOMERSET AND SOUTH GLOUCESTERSHIRE ICB - 15C)" userId="c37446d6-f31e-46c3-acbf-08d7d4cad8f0" providerId="ADAL" clId="{A6B6D5BB-B552-4755-B27F-C93E35F414DA}" dt="2026-09-23T17:48:53.825" v="23849" actId="20577"/>
          <ac:spMkLst>
            <pc:docMk/>
            <pc:sldMk cId="1101307374" sldId="274"/>
            <ac:spMk id="6" creationId="{851B158C-2412-1E78-29E3-D513FEA2A116}"/>
          </ac:spMkLst>
        </pc:spChg>
      </pc:sldChg>
      <pc:sldChg chg="addSp delSp modSp add mod ord">
        <pc:chgData name="ROBERTSON, Keith (NHS BRISTOL, NORTH SOMERSET AND SOUTH GLOUCESTERSHIRE ICB - 15C)" userId="c37446d6-f31e-46c3-acbf-08d7d4cad8f0" providerId="ADAL" clId="{A6B6D5BB-B552-4755-B27F-C93E35F414DA}" dt="2026-09-23T17:49:34.244" v="23861" actId="20577"/>
        <pc:sldMkLst>
          <pc:docMk/>
          <pc:sldMk cId="3246006602" sldId="275"/>
        </pc:sldMkLst>
        <pc:spChg chg="mod">
          <ac:chgData name="ROBERTSON, Keith (NHS BRISTOL, NORTH SOMERSET AND SOUTH GLOUCESTERSHIRE ICB - 15C)" userId="c37446d6-f31e-46c3-acbf-08d7d4cad8f0" providerId="ADAL" clId="{A6B6D5BB-B552-4755-B27F-C93E35F414DA}" dt="2026-09-07T15:32:27.891" v="16541" actId="20577"/>
          <ac:spMkLst>
            <pc:docMk/>
            <pc:sldMk cId="3246006602" sldId="275"/>
            <ac:spMk id="4" creationId="{9FB7C213-B291-FC15-90FE-4A24435F10F1}"/>
          </ac:spMkLst>
        </pc:spChg>
        <pc:spChg chg="mod">
          <ac:chgData name="ROBERTSON, Keith (NHS BRISTOL, NORTH SOMERSET AND SOUTH GLOUCESTERSHIRE ICB - 15C)" userId="c37446d6-f31e-46c3-acbf-08d7d4cad8f0" providerId="ADAL" clId="{A6B6D5BB-B552-4755-B27F-C93E35F414DA}" dt="2026-09-23T17:49:34.244" v="23861" actId="20577"/>
          <ac:spMkLst>
            <pc:docMk/>
            <pc:sldMk cId="3246006602" sldId="275"/>
            <ac:spMk id="7" creationId="{3D93007B-5C77-5401-8E1F-3B49A50223BC}"/>
          </ac:spMkLst>
        </pc:spChg>
        <pc:spChg chg="add mod">
          <ac:chgData name="ROBERTSON, Keith (NHS BRISTOL, NORTH SOMERSET AND SOUTH GLOUCESTERSHIRE ICB - 15C)" userId="c37446d6-f31e-46c3-acbf-08d7d4cad8f0" providerId="ADAL" clId="{A6B6D5BB-B552-4755-B27F-C93E35F414DA}" dt="2026-09-07T15:35:55.418" v="16652" actId="1076"/>
          <ac:spMkLst>
            <pc:docMk/>
            <pc:sldMk cId="3246006602" sldId="275"/>
            <ac:spMk id="8" creationId="{C071CC6B-FA62-C01D-B94E-1F4198AFA847}"/>
          </ac:spMkLst>
        </pc:spChg>
        <pc:spChg chg="add mod">
          <ac:chgData name="ROBERTSON, Keith (NHS BRISTOL, NORTH SOMERSET AND SOUTH GLOUCESTERSHIRE ICB - 15C)" userId="c37446d6-f31e-46c3-acbf-08d7d4cad8f0" providerId="ADAL" clId="{A6B6D5BB-B552-4755-B27F-C93E35F414DA}" dt="2026-09-07T15:39:38.130" v="16729" actId="1076"/>
          <ac:spMkLst>
            <pc:docMk/>
            <pc:sldMk cId="3246006602" sldId="275"/>
            <ac:spMk id="12" creationId="{194590CD-0181-7A94-51AD-02DFD0A08566}"/>
          </ac:spMkLst>
        </pc:spChg>
        <pc:graphicFrameChg chg="add mod modGraphic">
          <ac:chgData name="ROBERTSON, Keith (NHS BRISTOL, NORTH SOMERSET AND SOUTH GLOUCESTERSHIRE ICB - 15C)" userId="c37446d6-f31e-46c3-acbf-08d7d4cad8f0" providerId="ADAL" clId="{A6B6D5BB-B552-4755-B27F-C93E35F414DA}" dt="2026-09-07T15:39:02.084" v="16724" actId="1076"/>
          <ac:graphicFrameMkLst>
            <pc:docMk/>
            <pc:sldMk cId="3246006602" sldId="275"/>
            <ac:graphicFrameMk id="10" creationId="{A6ECABD9-956C-E968-809F-AEE42B93D627}"/>
          </ac:graphicFrameMkLst>
        </pc:graphicFrameChg>
        <pc:picChg chg="add mod">
          <ac:chgData name="ROBERTSON, Keith (NHS BRISTOL, NORTH SOMERSET AND SOUTH GLOUCESTERSHIRE ICB - 15C)" userId="c37446d6-f31e-46c3-acbf-08d7d4cad8f0" providerId="ADAL" clId="{A6B6D5BB-B552-4755-B27F-C93E35F414DA}" dt="2026-09-07T15:38:50.350" v="16722" actId="1076"/>
          <ac:picMkLst>
            <pc:docMk/>
            <pc:sldMk cId="3246006602" sldId="275"/>
            <ac:picMk id="5" creationId="{9A6B039A-74A8-49CE-7045-FDC6E2FB00BB}"/>
          </ac:picMkLst>
        </pc:picChg>
      </pc:sldChg>
      <pc:sldChg chg="addSp delSp modSp add del mod modClrScheme chgLayout">
        <pc:chgData name="ROBERTSON, Keith (NHS BRISTOL, NORTH SOMERSET AND SOUTH GLOUCESTERSHIRE ICB - 15C)" userId="c37446d6-f31e-46c3-acbf-08d7d4cad8f0" providerId="ADAL" clId="{A6B6D5BB-B552-4755-B27F-C93E35F414DA}" dt="2026-09-24T11:02:24.900" v="24452" actId="20577"/>
        <pc:sldMkLst>
          <pc:docMk/>
          <pc:sldMk cId="2914124377" sldId="277"/>
        </pc:sldMkLst>
        <pc:spChg chg="mod ord">
          <ac:chgData name="ROBERTSON, Keith (NHS BRISTOL, NORTH SOMERSET AND SOUTH GLOUCESTERSHIRE ICB - 15C)" userId="c37446d6-f31e-46c3-acbf-08d7d4cad8f0" providerId="ADAL" clId="{A6B6D5BB-B552-4755-B27F-C93E35F414DA}" dt="2026-09-24T11:02:24.900" v="24452" actId="20577"/>
          <ac:spMkLst>
            <pc:docMk/>
            <pc:sldMk cId="2914124377" sldId="277"/>
            <ac:spMk id="3" creationId="{FCD8C52C-7D6E-D3C3-1709-A8BD9349CF47}"/>
          </ac:spMkLst>
        </pc:spChg>
      </pc:sldChg>
      <pc:sldChg chg="addSp delSp modSp new mod ord modClrScheme chgLayout">
        <pc:chgData name="ROBERTSON, Keith (NHS BRISTOL, NORTH SOMERSET AND SOUTH GLOUCESTERSHIRE ICB - 15C)" userId="c37446d6-f31e-46c3-acbf-08d7d4cad8f0" providerId="ADAL" clId="{A6B6D5BB-B552-4755-B27F-C93E35F414DA}" dt="2026-09-07T17:46:32.520" v="22205" actId="20577"/>
        <pc:sldMkLst>
          <pc:docMk/>
          <pc:sldMk cId="1462959724" sldId="278"/>
        </pc:sldMkLst>
        <pc:spChg chg="add mod">
          <ac:chgData name="ROBERTSON, Keith (NHS BRISTOL, NORTH SOMERSET AND SOUTH GLOUCESTERSHIRE ICB - 15C)" userId="c37446d6-f31e-46c3-acbf-08d7d4cad8f0" providerId="ADAL" clId="{A6B6D5BB-B552-4755-B27F-C93E35F414DA}" dt="2026-09-07T17:46:32.520" v="22205" actId="20577"/>
          <ac:spMkLst>
            <pc:docMk/>
            <pc:sldMk cId="1462959724" sldId="278"/>
            <ac:spMk id="6" creationId="{742F9E60-3498-79A2-D0F9-427E5A9D6852}"/>
          </ac:spMkLst>
        </pc:spChg>
        <pc:graphicFrameChg chg="add mod modGraphic">
          <ac:chgData name="ROBERTSON, Keith (NHS BRISTOL, NORTH SOMERSET AND SOUTH GLOUCESTERSHIRE ICB - 15C)" userId="c37446d6-f31e-46c3-acbf-08d7d4cad8f0" providerId="ADAL" clId="{A6B6D5BB-B552-4755-B27F-C93E35F414DA}" dt="2026-09-07T16:50:05.381" v="18701" actId="20577"/>
          <ac:graphicFrameMkLst>
            <pc:docMk/>
            <pc:sldMk cId="1462959724" sldId="278"/>
            <ac:graphicFrameMk id="3" creationId="{1D555FF5-8907-6A15-650C-DBC5E82883DC}"/>
          </ac:graphicFrameMkLst>
        </pc:graphicFrameChg>
      </pc:sldChg>
      <pc:sldChg chg="addSp delSp modSp new mod ord modClrScheme chgLayout">
        <pc:chgData name="ROBERTSON, Keith (NHS BRISTOL, NORTH SOMERSET AND SOUTH GLOUCESTERSHIRE ICB - 15C)" userId="c37446d6-f31e-46c3-acbf-08d7d4cad8f0" providerId="ADAL" clId="{A6B6D5BB-B552-4755-B27F-C93E35F414DA}" dt="2026-09-23T17:38:42.236" v="23799" actId="20577"/>
        <pc:sldMkLst>
          <pc:docMk/>
          <pc:sldMk cId="2356742916" sldId="279"/>
        </pc:sldMkLst>
        <pc:spChg chg="add mod ord">
          <ac:chgData name="ROBERTSON, Keith (NHS BRISTOL, NORTH SOMERSET AND SOUTH GLOUCESTERSHIRE ICB - 15C)" userId="c37446d6-f31e-46c3-acbf-08d7d4cad8f0" providerId="ADAL" clId="{A6B6D5BB-B552-4755-B27F-C93E35F414DA}" dt="2026-09-23T17:38:42.236" v="23799" actId="20577"/>
          <ac:spMkLst>
            <pc:docMk/>
            <pc:sldMk cId="2356742916" sldId="279"/>
            <ac:spMk id="5" creationId="{6D51A694-78FB-38E9-7D84-EF21A4EFBB49}"/>
          </ac:spMkLst>
        </pc:spChg>
      </pc:sldChg>
      <pc:sldChg chg="delSp modSp del mod">
        <pc:chgData name="ROBERTSON, Keith (NHS BRISTOL, NORTH SOMERSET AND SOUTH GLOUCESTERSHIRE ICB - 15C)" userId="c37446d6-f31e-46c3-acbf-08d7d4cad8f0" providerId="ADAL" clId="{A6B6D5BB-B552-4755-B27F-C93E35F414DA}" dt="2026-09-23T17:37:17.755" v="23708" actId="47"/>
        <pc:sldMkLst>
          <pc:docMk/>
          <pc:sldMk cId="1025718796" sldId="283"/>
        </pc:sldMkLst>
      </pc:sldChg>
      <pc:sldChg chg="addSp delSp modSp add mod ord">
        <pc:chgData name="ROBERTSON, Keith (NHS BRISTOL, NORTH SOMERSET AND SOUTH GLOUCESTERSHIRE ICB - 15C)" userId="c37446d6-f31e-46c3-acbf-08d7d4cad8f0" providerId="ADAL" clId="{A6B6D5BB-B552-4755-B27F-C93E35F414DA}" dt="2026-09-07T17:33:01.347" v="20967" actId="20578"/>
        <pc:sldMkLst>
          <pc:docMk/>
          <pc:sldMk cId="1184255386" sldId="1959"/>
        </pc:sldMkLst>
        <pc:spChg chg="mod">
          <ac:chgData name="ROBERTSON, Keith (NHS BRISTOL, NORTH SOMERSET AND SOUTH GLOUCESTERSHIRE ICB - 15C)" userId="c37446d6-f31e-46c3-acbf-08d7d4cad8f0" providerId="ADAL" clId="{A6B6D5BB-B552-4755-B27F-C93E35F414DA}" dt="2026-09-07T11:44:23.844" v="15793" actId="27636"/>
          <ac:spMkLst>
            <pc:docMk/>
            <pc:sldMk cId="1184255386" sldId="1959"/>
            <ac:spMk id="2" creationId="{C4A9E2AF-DB44-E818-5EA9-A9DB26A05E7E}"/>
          </ac:spMkLst>
        </pc:spChg>
        <pc:spChg chg="add mod">
          <ac:chgData name="ROBERTSON, Keith (NHS BRISTOL, NORTH SOMERSET AND SOUTH GLOUCESTERSHIRE ICB - 15C)" userId="c37446d6-f31e-46c3-acbf-08d7d4cad8f0" providerId="ADAL" clId="{A6B6D5BB-B552-4755-B27F-C93E35F414DA}" dt="2026-09-07T11:46:45.537" v="15951" actId="20577"/>
          <ac:spMkLst>
            <pc:docMk/>
            <pc:sldMk cId="1184255386" sldId="1959"/>
            <ac:spMk id="5" creationId="{6820B8B5-8028-1E55-E188-1E0FFB01709E}"/>
          </ac:spMkLst>
        </pc:spChg>
        <pc:spChg chg="mod">
          <ac:chgData name="ROBERTSON, Keith (NHS BRISTOL, NORTH SOMERSET AND SOUTH GLOUCESTERSHIRE ICB - 15C)" userId="c37446d6-f31e-46c3-acbf-08d7d4cad8f0" providerId="ADAL" clId="{A6B6D5BB-B552-4755-B27F-C93E35F414DA}" dt="2026-09-07T11:44:20.149" v="15788" actId="1076"/>
          <ac:spMkLst>
            <pc:docMk/>
            <pc:sldMk cId="1184255386" sldId="1959"/>
            <ac:spMk id="8" creationId="{C0519996-0854-8A0F-BD26-797C349559C1}"/>
          </ac:spMkLst>
        </pc:spChg>
        <pc:picChg chg="mod modCrop">
          <ac:chgData name="ROBERTSON, Keith (NHS BRISTOL, NORTH SOMERSET AND SOUTH GLOUCESTERSHIRE ICB - 15C)" userId="c37446d6-f31e-46c3-acbf-08d7d4cad8f0" providerId="ADAL" clId="{A6B6D5BB-B552-4755-B27F-C93E35F414DA}" dt="2026-09-07T11:46:16.469" v="15925" actId="1076"/>
          <ac:picMkLst>
            <pc:docMk/>
            <pc:sldMk cId="1184255386" sldId="1959"/>
            <ac:picMk id="6" creationId="{4C59F952-0432-B054-E0C7-2D4B0BECB684}"/>
          </ac:picMkLst>
        </pc:picChg>
        <pc:picChg chg="add mod ord">
          <ac:chgData name="ROBERTSON, Keith (NHS BRISTOL, NORTH SOMERSET AND SOUTH GLOUCESTERSHIRE ICB - 15C)" userId="c37446d6-f31e-46c3-acbf-08d7d4cad8f0" providerId="ADAL" clId="{A6B6D5BB-B552-4755-B27F-C93E35F414DA}" dt="2026-09-07T11:44:48.048" v="15800" actId="1076"/>
          <ac:picMkLst>
            <pc:docMk/>
            <pc:sldMk cId="1184255386" sldId="1959"/>
            <ac:picMk id="7" creationId="{998636B6-A1E2-8357-5F46-708D2B4B645B}"/>
          </ac:picMkLst>
        </pc:picChg>
        <pc:picChg chg="mod">
          <ac:chgData name="ROBERTSON, Keith (NHS BRISTOL, NORTH SOMERSET AND SOUTH GLOUCESTERSHIRE ICB - 15C)" userId="c37446d6-f31e-46c3-acbf-08d7d4cad8f0" providerId="ADAL" clId="{A6B6D5BB-B552-4755-B27F-C93E35F414DA}" dt="2026-09-07T11:44:56.868" v="15801" actId="1076"/>
          <ac:picMkLst>
            <pc:docMk/>
            <pc:sldMk cId="1184255386" sldId="1959"/>
            <ac:picMk id="12" creationId="{395A25E0-C6E8-4466-1D81-15CF4415F64E}"/>
          </ac:picMkLst>
        </pc:picChg>
      </pc:sldChg>
      <pc:sldChg chg="delSp modSp mod">
        <pc:chgData name="ROBERTSON, Keith (NHS BRISTOL, NORTH SOMERSET AND SOUTH GLOUCESTERSHIRE ICB - 15C)" userId="c37446d6-f31e-46c3-acbf-08d7d4cad8f0" providerId="ADAL" clId="{A6B6D5BB-B552-4755-B27F-C93E35F414DA}" dt="2026-09-24T14:04:59.062" v="24797" actId="20577"/>
        <pc:sldMkLst>
          <pc:docMk/>
          <pc:sldMk cId="3435363115" sldId="2147483646"/>
        </pc:sldMkLst>
        <pc:spChg chg="mod">
          <ac:chgData name="ROBERTSON, Keith (NHS BRISTOL, NORTH SOMERSET AND SOUTH GLOUCESTERSHIRE ICB - 15C)" userId="c37446d6-f31e-46c3-acbf-08d7d4cad8f0" providerId="ADAL" clId="{A6B6D5BB-B552-4755-B27F-C93E35F414DA}" dt="2026-09-07T17:22:58.782" v="20682" actId="1076"/>
          <ac:spMkLst>
            <pc:docMk/>
            <pc:sldMk cId="3435363115" sldId="2147483646"/>
            <ac:spMk id="2" creationId="{FFBE469D-8144-C650-D1A1-9B7B83F2F8DD}"/>
          </ac:spMkLst>
        </pc:spChg>
        <pc:spChg chg="mod">
          <ac:chgData name="ROBERTSON, Keith (NHS BRISTOL, NORTH SOMERSET AND SOUTH GLOUCESTERSHIRE ICB - 15C)" userId="c37446d6-f31e-46c3-acbf-08d7d4cad8f0" providerId="ADAL" clId="{A6B6D5BB-B552-4755-B27F-C93E35F414DA}" dt="2026-09-24T14:04:59.062" v="24797" actId="20577"/>
          <ac:spMkLst>
            <pc:docMk/>
            <pc:sldMk cId="3435363115" sldId="2147483646"/>
            <ac:spMk id="3" creationId="{FDDE35BD-216B-0D07-D778-34A14B510B9F}"/>
          </ac:spMkLst>
        </pc:spChg>
      </pc:sldChg>
      <pc:sldChg chg="addSp delSp modSp mod ord">
        <pc:chgData name="ROBERTSON, Keith (NHS BRISTOL, NORTH SOMERSET AND SOUTH GLOUCESTERSHIRE ICB - 15C)" userId="c37446d6-f31e-46c3-acbf-08d7d4cad8f0" providerId="ADAL" clId="{A6B6D5BB-B552-4755-B27F-C93E35F414DA}" dt="2026-09-07T16:50:46.366" v="18703"/>
        <pc:sldMkLst>
          <pc:docMk/>
          <pc:sldMk cId="1191573313" sldId="2147483647"/>
        </pc:sldMkLst>
        <pc:spChg chg="mod">
          <ac:chgData name="ROBERTSON, Keith (NHS BRISTOL, NORTH SOMERSET AND SOUTH GLOUCESTERSHIRE ICB - 15C)" userId="c37446d6-f31e-46c3-acbf-08d7d4cad8f0" providerId="ADAL" clId="{A6B6D5BB-B552-4755-B27F-C93E35F414DA}" dt="2026-09-07T16:39:25.024" v="18561" actId="20577"/>
          <ac:spMkLst>
            <pc:docMk/>
            <pc:sldMk cId="1191573313" sldId="2147483647"/>
            <ac:spMk id="2" creationId="{558BF76F-0999-CF98-E48B-F55C46C48F74}"/>
          </ac:spMkLst>
        </pc:spChg>
        <pc:picChg chg="add mod">
          <ac:chgData name="ROBERTSON, Keith (NHS BRISTOL, NORTH SOMERSET AND SOUTH GLOUCESTERSHIRE ICB - 15C)" userId="c37446d6-f31e-46c3-acbf-08d7d4cad8f0" providerId="ADAL" clId="{A6B6D5BB-B552-4755-B27F-C93E35F414DA}" dt="2026-09-07T11:42:11.106" v="15637" actId="14100"/>
          <ac:picMkLst>
            <pc:docMk/>
            <pc:sldMk cId="1191573313" sldId="2147483647"/>
            <ac:picMk id="7" creationId="{A3F9A820-E6C4-0AAF-254E-206057480932}"/>
          </ac:picMkLst>
        </pc:picChg>
      </pc:sldChg>
    </pc:docChg>
  </pc:docChgLst>
  <pc:docChgLst>
    <pc:chgData name="MOODY, Dominic (NHS BRISTOL, NORTH SOMERSET AND SOUTH GLOUCESTERSHIRE ICB - 15C)" userId="S::dominic.moody@nhs.net::79b466e9-40a2-49bd-a0b2-8f02ea60774f" providerId="AD" clId="Web-{2757E292-D03D-EA64-C8DC-1CD7BE057FFE}"/>
    <pc:docChg chg="addSld delSld modSld modSection">
      <pc:chgData name="MOODY, Dominic (NHS BRISTOL, NORTH SOMERSET AND SOUTH GLOUCESTERSHIRE ICB - 15C)" userId="S::dominic.moody@nhs.net::79b466e9-40a2-49bd-a0b2-8f02ea60774f" providerId="AD" clId="Web-{2757E292-D03D-EA64-C8DC-1CD7BE057FFE}" dt="2026-09-02T09:29:10.255" v="365" actId="20577"/>
      <pc:docMkLst>
        <pc:docMk/>
      </pc:docMkLst>
      <pc:sldChg chg="modSp">
        <pc:chgData name="MOODY, Dominic (NHS BRISTOL, NORTH SOMERSET AND SOUTH GLOUCESTERSHIRE ICB - 15C)" userId="S::dominic.moody@nhs.net::79b466e9-40a2-49bd-a0b2-8f02ea60774f" providerId="AD" clId="Web-{2757E292-D03D-EA64-C8DC-1CD7BE057FFE}" dt="2026-09-02T09:04:13.466" v="331" actId="1076"/>
        <pc:sldMkLst>
          <pc:docMk/>
          <pc:sldMk cId="3172953770" sldId="266"/>
        </pc:sldMkLst>
        <pc:spChg chg="mod">
          <ac:chgData name="MOODY, Dominic (NHS BRISTOL, NORTH SOMERSET AND SOUTH GLOUCESTERSHIRE ICB - 15C)" userId="S::dominic.moody@nhs.net::79b466e9-40a2-49bd-a0b2-8f02ea60774f" providerId="AD" clId="Web-{2757E292-D03D-EA64-C8DC-1CD7BE057FFE}" dt="2026-09-02T09:04:13.466" v="331" actId="1076"/>
          <ac:spMkLst>
            <pc:docMk/>
            <pc:sldMk cId="3172953770" sldId="266"/>
            <ac:spMk id="43" creationId="{A9CEFFE5-87B1-2945-F11A-E324B90EFF75}"/>
          </ac:spMkLst>
        </pc:spChg>
        <pc:graphicFrameChg chg="mod modGraphic">
          <ac:chgData name="MOODY, Dominic (NHS BRISTOL, NORTH SOMERSET AND SOUTH GLOUCESTERSHIRE ICB - 15C)" userId="S::dominic.moody@nhs.net::79b466e9-40a2-49bd-a0b2-8f02ea60774f" providerId="AD" clId="Web-{2757E292-D03D-EA64-C8DC-1CD7BE057FFE}" dt="2026-09-02T08:32:42.660" v="17"/>
          <ac:graphicFrameMkLst>
            <pc:docMk/>
            <pc:sldMk cId="3172953770" sldId="266"/>
            <ac:graphicFrameMk id="3" creationId="{DF9AE53B-7543-4CEA-6497-7A7C2E4D4726}"/>
          </ac:graphicFrameMkLst>
        </pc:graphicFrameChg>
      </pc:sldChg>
      <pc:sldChg chg="modSp">
        <pc:chgData name="MOODY, Dominic (NHS BRISTOL, NORTH SOMERSET AND SOUTH GLOUCESTERSHIRE ICB - 15C)" userId="S::dominic.moody@nhs.net::79b466e9-40a2-49bd-a0b2-8f02ea60774f" providerId="AD" clId="Web-{2757E292-D03D-EA64-C8DC-1CD7BE057FFE}" dt="2026-09-02T09:29:10.255" v="365" actId="20577"/>
        <pc:sldMkLst>
          <pc:docMk/>
          <pc:sldMk cId="953409053" sldId="334"/>
        </pc:sldMkLst>
        <pc:spChg chg="mod">
          <ac:chgData name="MOODY, Dominic (NHS BRISTOL, NORTH SOMERSET AND SOUTH GLOUCESTERSHIRE ICB - 15C)" userId="S::dominic.moody@nhs.net::79b466e9-40a2-49bd-a0b2-8f02ea60774f" providerId="AD" clId="Web-{2757E292-D03D-EA64-C8DC-1CD7BE057FFE}" dt="2026-09-02T09:04:40.686" v="337" actId="20577"/>
          <ac:spMkLst>
            <pc:docMk/>
            <pc:sldMk cId="953409053" sldId="334"/>
            <ac:spMk id="22" creationId="{20A17EE0-9F5C-5E4E-3206-90DA98E479D4}"/>
          </ac:spMkLst>
        </pc:spChg>
        <pc:spChg chg="mod">
          <ac:chgData name="MOODY, Dominic (NHS BRISTOL, NORTH SOMERSET AND SOUTH GLOUCESTERSHIRE ICB - 15C)" userId="S::dominic.moody@nhs.net::79b466e9-40a2-49bd-a0b2-8f02ea60774f" providerId="AD" clId="Web-{2757E292-D03D-EA64-C8DC-1CD7BE057FFE}" dt="2026-09-02T09:29:10.255" v="365" actId="20577"/>
          <ac:spMkLst>
            <pc:docMk/>
            <pc:sldMk cId="953409053" sldId="334"/>
            <ac:spMk id="24" creationId="{06C2A978-6C2B-124F-8068-B7CABDB7FE3C}"/>
          </ac:spMkLst>
        </pc:spChg>
      </pc:sldChg>
    </pc:docChg>
  </pc:docChgLst>
  <pc:docChgLst>
    <pc:chgData name="MOODY, Dominic (NHS BRISTOL, NORTH SOMERSET AND SOUTH GLOUCESTERSHIRE ICB - 15C)" userId="S::dominic.moody@nhs.net::79b466e9-40a2-49bd-a0b2-8f02ea60774f" providerId="AD" clId="Web-{3FB0F718-9B2C-A748-AA71-89C017030E17}"/>
    <pc:docChg chg="addSld modSld sldOrd modSection">
      <pc:chgData name="MOODY, Dominic (NHS BRISTOL, NORTH SOMERSET AND SOUTH GLOUCESTERSHIRE ICB - 15C)" userId="S::dominic.moody@nhs.net::79b466e9-40a2-49bd-a0b2-8f02ea60774f" providerId="AD" clId="Web-{3FB0F718-9B2C-A748-AA71-89C017030E17}" dt="2026-08-28T09:28:17.105" v="1512" actId="14100"/>
      <pc:docMkLst>
        <pc:docMk/>
      </pc:docMkLst>
      <pc:sldChg chg="addSp delSp modSp add replId">
        <pc:chgData name="MOODY, Dominic (NHS BRISTOL, NORTH SOMERSET AND SOUTH GLOUCESTERSHIRE ICB - 15C)" userId="S::dominic.moody@nhs.net::79b466e9-40a2-49bd-a0b2-8f02ea60774f" providerId="AD" clId="Web-{3FB0F718-9B2C-A748-AA71-89C017030E17}" dt="2026-08-28T09:20:08.368" v="1386" actId="1076"/>
        <pc:sldMkLst>
          <pc:docMk/>
          <pc:sldMk cId="4153075197" sldId="259"/>
        </pc:sldMkLst>
        <pc:picChg chg="add mod">
          <ac:chgData name="MOODY, Dominic (NHS BRISTOL, NORTH SOMERSET AND SOUTH GLOUCESTERSHIRE ICB - 15C)" userId="S::dominic.moody@nhs.net::79b466e9-40a2-49bd-a0b2-8f02ea60774f" providerId="AD" clId="Web-{3FB0F718-9B2C-A748-AA71-89C017030E17}" dt="2026-08-28T09:16:51.252" v="1310" actId="1076"/>
          <ac:picMkLst>
            <pc:docMk/>
            <pc:sldMk cId="4153075197" sldId="259"/>
            <ac:picMk id="5" creationId="{319C477B-5059-6529-3BDA-DDFF2C284CAD}"/>
          </ac:picMkLst>
        </pc:picChg>
        <pc:picChg chg="add mod">
          <ac:chgData name="MOODY, Dominic (NHS BRISTOL, NORTH SOMERSET AND SOUTH GLOUCESTERSHIRE ICB - 15C)" userId="S::dominic.moody@nhs.net::79b466e9-40a2-49bd-a0b2-8f02ea60774f" providerId="AD" clId="Web-{3FB0F718-9B2C-A748-AA71-89C017030E17}" dt="2026-08-28T09:08:47.140" v="1289" actId="14100"/>
          <ac:picMkLst>
            <pc:docMk/>
            <pc:sldMk cId="4153075197" sldId="259"/>
            <ac:picMk id="6" creationId="{2E67F8B0-6FBE-7F60-9DE6-D36B472ED418}"/>
          </ac:picMkLst>
        </pc:picChg>
        <pc:picChg chg="add mod">
          <ac:chgData name="MOODY, Dominic (NHS BRISTOL, NORTH SOMERSET AND SOUTH GLOUCESTERSHIRE ICB - 15C)" userId="S::dominic.moody@nhs.net::79b466e9-40a2-49bd-a0b2-8f02ea60774f" providerId="AD" clId="Web-{3FB0F718-9B2C-A748-AA71-89C017030E17}" dt="2026-08-28T09:20:00.274" v="1384" actId="1076"/>
          <ac:picMkLst>
            <pc:docMk/>
            <pc:sldMk cId="4153075197" sldId="259"/>
            <ac:picMk id="7" creationId="{2F385693-9D31-F0B3-C282-27D69F623DC8}"/>
          </ac:picMkLst>
        </pc:picChg>
        <pc:picChg chg="add mod">
          <ac:chgData name="MOODY, Dominic (NHS BRISTOL, NORTH SOMERSET AND SOUTH GLOUCESTERSHIRE ICB - 15C)" userId="S::dominic.moody@nhs.net::79b466e9-40a2-49bd-a0b2-8f02ea60774f" providerId="AD" clId="Web-{3FB0F718-9B2C-A748-AA71-89C017030E17}" dt="2026-08-28T09:12:18.586" v="1295" actId="1076"/>
          <ac:picMkLst>
            <pc:docMk/>
            <pc:sldMk cId="4153075197" sldId="259"/>
            <ac:picMk id="8" creationId="{CDBFE4D6-B580-BBF1-45D0-CE3CB0DCDF1D}"/>
          </ac:picMkLst>
        </pc:picChg>
        <pc:picChg chg="add mod modCrop">
          <ac:chgData name="MOODY, Dominic (NHS BRISTOL, NORTH SOMERSET AND SOUTH GLOUCESTERSHIRE ICB - 15C)" userId="S::dominic.moody@nhs.net::79b466e9-40a2-49bd-a0b2-8f02ea60774f" providerId="AD" clId="Web-{3FB0F718-9B2C-A748-AA71-89C017030E17}" dt="2026-08-28T09:20:08.368" v="1386" actId="1076"/>
          <ac:picMkLst>
            <pc:docMk/>
            <pc:sldMk cId="4153075197" sldId="259"/>
            <ac:picMk id="9" creationId="{2F520C5C-D44A-A592-689D-3ECC8B2180C3}"/>
          </ac:picMkLst>
        </pc:picChg>
        <pc:picChg chg="add mod">
          <ac:chgData name="MOODY, Dominic (NHS BRISTOL, NORTH SOMERSET AND SOUTH GLOUCESTERSHIRE ICB - 15C)" userId="S::dominic.moody@nhs.net::79b466e9-40a2-49bd-a0b2-8f02ea60774f" providerId="AD" clId="Web-{3FB0F718-9B2C-A748-AA71-89C017030E17}" dt="2026-08-28T09:19:30.570" v="1382"/>
          <ac:picMkLst>
            <pc:docMk/>
            <pc:sldMk cId="4153075197" sldId="259"/>
            <ac:picMk id="10" creationId="{42D77F24-76E0-7507-92C0-322EF18C639F}"/>
          </ac:picMkLst>
        </pc:picChg>
      </pc:sldChg>
      <pc:sldChg chg="modSp ord">
        <pc:chgData name="MOODY, Dominic (NHS BRISTOL, NORTH SOMERSET AND SOUTH GLOUCESTERSHIRE ICB - 15C)" userId="S::dominic.moody@nhs.net::79b466e9-40a2-49bd-a0b2-8f02ea60774f" providerId="AD" clId="Web-{3FB0F718-9B2C-A748-AA71-89C017030E17}" dt="2026-08-28T09:28:17.105" v="1512" actId="14100"/>
        <pc:sldMkLst>
          <pc:docMk/>
          <pc:sldMk cId="3980152630" sldId="333"/>
        </pc:sldMkLst>
        <pc:spChg chg="mod">
          <ac:chgData name="MOODY, Dominic (NHS BRISTOL, NORTH SOMERSET AND SOUTH GLOUCESTERSHIRE ICB - 15C)" userId="S::dominic.moody@nhs.net::79b466e9-40a2-49bd-a0b2-8f02ea60774f" providerId="AD" clId="Web-{3FB0F718-9B2C-A748-AA71-89C017030E17}" dt="2026-08-28T09:02:21.767" v="1132" actId="14100"/>
          <ac:spMkLst>
            <pc:docMk/>
            <pc:sldMk cId="3980152630" sldId="333"/>
            <ac:spMk id="13" creationId="{5D75FA26-C73A-6ADF-0AB8-F1B06BB790AC}"/>
          </ac:spMkLst>
        </pc:spChg>
        <pc:spChg chg="mod">
          <ac:chgData name="MOODY, Dominic (NHS BRISTOL, NORTH SOMERSET AND SOUTH GLOUCESTERSHIRE ICB - 15C)" userId="S::dominic.moody@nhs.net::79b466e9-40a2-49bd-a0b2-8f02ea60774f" providerId="AD" clId="Web-{3FB0F718-9B2C-A748-AA71-89C017030E17}" dt="2026-08-28T09:28:17.105" v="1512" actId="14100"/>
          <ac:spMkLst>
            <pc:docMk/>
            <pc:sldMk cId="3980152630" sldId="333"/>
            <ac:spMk id="31" creationId="{EB2CEAF9-E156-6096-C817-D61452D86B3F}"/>
          </ac:spMkLst>
        </pc:spChg>
      </pc:sldChg>
      <pc:sldChg chg="modSp ord">
        <pc:chgData name="MOODY, Dominic (NHS BRISTOL, NORTH SOMERSET AND SOUTH GLOUCESTERSHIRE ICB - 15C)" userId="S::dominic.moody@nhs.net::79b466e9-40a2-49bd-a0b2-8f02ea60774f" providerId="AD" clId="Web-{3FB0F718-9B2C-A748-AA71-89C017030E17}" dt="2026-08-28T09:27:33.666" v="1511" actId="20577"/>
        <pc:sldMkLst>
          <pc:docMk/>
          <pc:sldMk cId="953409053" sldId="334"/>
        </pc:sldMkLst>
        <pc:spChg chg="mod">
          <ac:chgData name="MOODY, Dominic (NHS BRISTOL, NORTH SOMERSET AND SOUTH GLOUCESTERSHIRE ICB - 15C)" userId="S::dominic.moody@nhs.net::79b466e9-40a2-49bd-a0b2-8f02ea60774f" providerId="AD" clId="Web-{3FB0F718-9B2C-A748-AA71-89C017030E17}" dt="2026-08-28T09:25:46.553" v="1443" actId="20577"/>
          <ac:spMkLst>
            <pc:docMk/>
            <pc:sldMk cId="953409053" sldId="334"/>
            <ac:spMk id="2" creationId="{8B1FCCDC-9F07-762A-861A-9B6BF8AF7497}"/>
          </ac:spMkLst>
        </pc:spChg>
        <pc:spChg chg="mod">
          <ac:chgData name="MOODY, Dominic (NHS BRISTOL, NORTH SOMERSET AND SOUTH GLOUCESTERSHIRE ICB - 15C)" userId="S::dominic.moody@nhs.net::79b466e9-40a2-49bd-a0b2-8f02ea60774f" providerId="AD" clId="Web-{3FB0F718-9B2C-A748-AA71-89C017030E17}" dt="2026-08-28T09:27:33.666" v="1511" actId="20577"/>
          <ac:spMkLst>
            <pc:docMk/>
            <pc:sldMk cId="953409053" sldId="334"/>
            <ac:spMk id="22" creationId="{20A17EE0-9F5C-5E4E-3206-90DA98E479D4}"/>
          </ac:spMkLst>
        </pc:spChg>
        <pc:spChg chg="mod">
          <ac:chgData name="MOODY, Dominic (NHS BRISTOL, NORTH SOMERSET AND SOUTH GLOUCESTERSHIRE ICB - 15C)" userId="S::dominic.moody@nhs.net::79b466e9-40a2-49bd-a0b2-8f02ea60774f" providerId="AD" clId="Web-{3FB0F718-9B2C-A748-AA71-89C017030E17}" dt="2026-08-28T09:26:43.227" v="1475" actId="1076"/>
          <ac:spMkLst>
            <pc:docMk/>
            <pc:sldMk cId="953409053" sldId="334"/>
            <ac:spMk id="24" creationId="{06C2A978-6C2B-124F-8068-B7CABDB7FE3C}"/>
          </ac:spMkLst>
        </pc:spChg>
        <pc:picChg chg="mod">
          <ac:chgData name="MOODY, Dominic (NHS BRISTOL, NORTH SOMERSET AND SOUTH GLOUCESTERSHIRE ICB - 15C)" userId="S::dominic.moody@nhs.net::79b466e9-40a2-49bd-a0b2-8f02ea60774f" providerId="AD" clId="Web-{3FB0F718-9B2C-A748-AA71-89C017030E17}" dt="2026-08-28T09:21:31.637" v="1387" actId="1076"/>
          <ac:picMkLst>
            <pc:docMk/>
            <pc:sldMk cId="953409053" sldId="334"/>
            <ac:picMk id="28" creationId="{1D2820D9-5D8D-0EEC-9ABF-1948E7314D6E}"/>
          </ac:picMkLst>
        </pc:picChg>
      </pc:sldChg>
    </pc:docChg>
  </pc:docChgLst>
  <pc:docChgLst>
    <pc:chgData name="MOODY, Dominic (NHS BRISTOL, NORTH SOMERSET AND SOUTH GLOUCESTERSHIRE ICB - 15C)" userId="S::dominic.moody@nhs.net::79b466e9-40a2-49bd-a0b2-8f02ea60774f" providerId="AD" clId="Web-{1DF93232-4BE5-8A55-9C0B-7F3EF4D08F2C}"/>
    <pc:docChg chg="modSld">
      <pc:chgData name="MOODY, Dominic (NHS BRISTOL, NORTH SOMERSET AND SOUTH GLOUCESTERSHIRE ICB - 15C)" userId="S::dominic.moody@nhs.net::79b466e9-40a2-49bd-a0b2-8f02ea60774f" providerId="AD" clId="Web-{1DF93232-4BE5-8A55-9C0B-7F3EF4D08F2C}" dt="2026-09-01T08:24:38.583" v="1" actId="20577"/>
      <pc:docMkLst>
        <pc:docMk/>
      </pc:docMkLst>
      <pc:sldChg chg="modSp">
        <pc:chgData name="MOODY, Dominic (NHS BRISTOL, NORTH SOMERSET AND SOUTH GLOUCESTERSHIRE ICB - 15C)" userId="S::dominic.moody@nhs.net::79b466e9-40a2-49bd-a0b2-8f02ea60774f" providerId="AD" clId="Web-{1DF93232-4BE5-8A55-9C0B-7F3EF4D08F2C}" dt="2026-09-01T08:24:38.583" v="1" actId="20577"/>
        <pc:sldMkLst>
          <pc:docMk/>
          <pc:sldMk cId="953409053" sldId="334"/>
        </pc:sldMkLst>
        <pc:spChg chg="mod">
          <ac:chgData name="MOODY, Dominic (NHS BRISTOL, NORTH SOMERSET AND SOUTH GLOUCESTERSHIRE ICB - 15C)" userId="S::dominic.moody@nhs.net::79b466e9-40a2-49bd-a0b2-8f02ea60774f" providerId="AD" clId="Web-{1DF93232-4BE5-8A55-9C0B-7F3EF4D08F2C}" dt="2026-09-01T08:24:38.583" v="1" actId="20577"/>
          <ac:spMkLst>
            <pc:docMk/>
            <pc:sldMk cId="953409053" sldId="334"/>
            <ac:spMk id="22" creationId="{20A17EE0-9F5C-5E4E-3206-90DA98E479D4}"/>
          </ac:spMkLst>
        </pc:spChg>
      </pc:sldChg>
    </pc:docChg>
  </pc:docChgLst>
  <pc:docChgLst>
    <pc:chgData name="MOODY, Dominic (NHS BRISTOL, NORTH SOMERSET AND SOUTH GLOUCESTERSHIRE ICB - 15C)" userId="S::dominic.moody@nhs.net::79b466e9-40a2-49bd-a0b2-8f02ea60774f" providerId="AD" clId="Web-{836FE772-B479-6139-2FF8-A37B24CFC4B2}"/>
    <pc:docChg chg="modSld">
      <pc:chgData name="MOODY, Dominic (NHS BRISTOL, NORTH SOMERSET AND SOUTH GLOUCESTERSHIRE ICB - 15C)" userId="S::dominic.moody@nhs.net::79b466e9-40a2-49bd-a0b2-8f02ea60774f" providerId="AD" clId="Web-{836FE772-B479-6139-2FF8-A37B24CFC4B2}" dt="2026-08-28T14:11:28.657" v="139" actId="20577"/>
      <pc:docMkLst>
        <pc:docMk/>
      </pc:docMkLst>
      <pc:sldChg chg="modSp">
        <pc:chgData name="MOODY, Dominic (NHS BRISTOL, NORTH SOMERSET AND SOUTH GLOUCESTERSHIRE ICB - 15C)" userId="S::dominic.moody@nhs.net::79b466e9-40a2-49bd-a0b2-8f02ea60774f" providerId="AD" clId="Web-{836FE772-B479-6139-2FF8-A37B24CFC4B2}" dt="2026-08-28T14:10:44.233" v="128" actId="1076"/>
        <pc:sldMkLst>
          <pc:docMk/>
          <pc:sldMk cId="3172953770" sldId="266"/>
        </pc:sldMkLst>
        <pc:spChg chg="mod">
          <ac:chgData name="MOODY, Dominic (NHS BRISTOL, NORTH SOMERSET AND SOUTH GLOUCESTERSHIRE ICB - 15C)" userId="S::dominic.moody@nhs.net::79b466e9-40a2-49bd-a0b2-8f02ea60774f" providerId="AD" clId="Web-{836FE772-B479-6139-2FF8-A37B24CFC4B2}" dt="2026-08-28T14:10:44.233" v="128" actId="1076"/>
          <ac:spMkLst>
            <pc:docMk/>
            <pc:sldMk cId="3172953770" sldId="266"/>
            <ac:spMk id="28" creationId="{6DF5EFEC-A695-8290-BB75-1033810BC7F2}"/>
          </ac:spMkLst>
        </pc:spChg>
        <pc:graphicFrameChg chg="mod modGraphic">
          <ac:chgData name="MOODY, Dominic (NHS BRISTOL, NORTH SOMERSET AND SOUTH GLOUCESTERSHIRE ICB - 15C)" userId="S::dominic.moody@nhs.net::79b466e9-40a2-49bd-a0b2-8f02ea60774f" providerId="AD" clId="Web-{836FE772-B479-6139-2FF8-A37B24CFC4B2}" dt="2026-08-28T14:10:06.794" v="127"/>
          <ac:graphicFrameMkLst>
            <pc:docMk/>
            <pc:sldMk cId="3172953770" sldId="266"/>
            <ac:graphicFrameMk id="3" creationId="{DF9AE53B-7543-4CEA-6497-7A7C2E4D4726}"/>
          </ac:graphicFrameMkLst>
        </pc:graphicFrameChg>
      </pc:sldChg>
      <pc:sldChg chg="modSp">
        <pc:chgData name="MOODY, Dominic (NHS BRISTOL, NORTH SOMERSET AND SOUTH GLOUCESTERSHIRE ICB - 15C)" userId="S::dominic.moody@nhs.net::79b466e9-40a2-49bd-a0b2-8f02ea60774f" providerId="AD" clId="Web-{836FE772-B479-6139-2FF8-A37B24CFC4B2}" dt="2026-08-28T14:11:28.657" v="139" actId="20577"/>
        <pc:sldMkLst>
          <pc:docMk/>
          <pc:sldMk cId="953409053" sldId="334"/>
        </pc:sldMkLst>
        <pc:spChg chg="mod">
          <ac:chgData name="MOODY, Dominic (NHS BRISTOL, NORTH SOMERSET AND SOUTH GLOUCESTERSHIRE ICB - 15C)" userId="S::dominic.moody@nhs.net::79b466e9-40a2-49bd-a0b2-8f02ea60774f" providerId="AD" clId="Web-{836FE772-B479-6139-2FF8-A37B24CFC4B2}" dt="2026-08-28T14:11:16.094" v="136" actId="20577"/>
          <ac:spMkLst>
            <pc:docMk/>
            <pc:sldMk cId="953409053" sldId="334"/>
            <ac:spMk id="22" creationId="{20A17EE0-9F5C-5E4E-3206-90DA98E479D4}"/>
          </ac:spMkLst>
        </pc:spChg>
        <pc:spChg chg="mod">
          <ac:chgData name="MOODY, Dominic (NHS BRISTOL, NORTH SOMERSET AND SOUTH GLOUCESTERSHIRE ICB - 15C)" userId="S::dominic.moody@nhs.net::79b466e9-40a2-49bd-a0b2-8f02ea60774f" providerId="AD" clId="Web-{836FE772-B479-6139-2FF8-A37B24CFC4B2}" dt="2026-08-28T14:11:28.657" v="139" actId="20577"/>
          <ac:spMkLst>
            <pc:docMk/>
            <pc:sldMk cId="953409053" sldId="334"/>
            <ac:spMk id="24" creationId="{06C2A978-6C2B-124F-8068-B7CABDB7FE3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4#1">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2">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97180C-195A-4267-A3E7-FDAF5C520EF3}" type="doc">
      <dgm:prSet loTypeId="urn:microsoft.com/office/officeart/2005/8/layout/vList5" loCatId="list" qsTypeId="urn:microsoft.com/office/officeart/2005/8/quickstyle/simple1#1" qsCatId="simple" csTypeId="urn:microsoft.com/office/officeart/2005/8/colors/accent1_4#1" csCatId="accent1" phldr="1"/>
      <dgm:spPr/>
      <dgm:t>
        <a:bodyPr/>
        <a:lstStyle/>
        <a:p>
          <a:endParaRPr lang="en-GB"/>
        </a:p>
      </dgm:t>
    </dgm:pt>
    <dgm:pt modelId="{6C5BA10A-6C1C-40C9-803D-C3AC53107BA1}">
      <dgm:prSet phldrT="[Text]" phldr="0"/>
      <dgm:spPr/>
      <dgm:t>
        <a:bodyPr/>
        <a:lstStyle/>
        <a:p>
          <a:pPr>
            <a:buNone/>
          </a:pPr>
          <a:r>
            <a:rPr lang="en-GB" b="1"/>
            <a:t>1. Protect &amp; Rebalance Capacity Between Urgent and Planned Care</a:t>
          </a:r>
          <a:endParaRPr lang="en-GB"/>
        </a:p>
      </dgm:t>
    </dgm:pt>
    <dgm:pt modelId="{FD724ED0-2803-4395-B250-1A52221FC79A}" type="parTrans" cxnId="{4ACB3826-C875-4653-966F-5486948E59B7}">
      <dgm:prSet/>
      <dgm:spPr/>
      <dgm:t>
        <a:bodyPr/>
        <a:lstStyle/>
        <a:p>
          <a:endParaRPr lang="en-GB"/>
        </a:p>
      </dgm:t>
    </dgm:pt>
    <dgm:pt modelId="{AB66F340-3E3A-4780-AF5F-5722A67C830F}" type="sibTrans" cxnId="{4ACB3826-C875-4653-966F-5486948E59B7}">
      <dgm:prSet/>
      <dgm:spPr/>
      <dgm:t>
        <a:bodyPr/>
        <a:lstStyle/>
        <a:p>
          <a:endParaRPr lang="en-GB"/>
        </a:p>
      </dgm:t>
    </dgm:pt>
    <dgm:pt modelId="{E7A2DBBA-0F59-4527-9A3E-C51F88FB32BE}">
      <dgm:prSet/>
      <dgm:spPr/>
      <dgm:t>
        <a:bodyPr/>
        <a:lstStyle/>
        <a:p>
          <a:r>
            <a:rPr lang="en-GB"/>
            <a:t>Maintain strong grip on UCR 2‑hour performance </a:t>
          </a:r>
          <a:r>
            <a:rPr lang="en-GB" i="1"/>
            <a:t>while deliberately releasing limited capacity back into planned pathways</a:t>
          </a:r>
          <a:r>
            <a:rPr lang="en-GB"/>
            <a:t>, using controlled testing and trajectory‑based review.</a:t>
          </a:r>
        </a:p>
      </dgm:t>
    </dgm:pt>
    <dgm:pt modelId="{7E4D0362-E01F-4C19-9EC2-A3138DAFB7D0}" type="parTrans" cxnId="{FD6F3D55-6A29-4B64-8712-333EADB3EF46}">
      <dgm:prSet/>
      <dgm:spPr/>
      <dgm:t>
        <a:bodyPr/>
        <a:lstStyle/>
        <a:p>
          <a:endParaRPr lang="en-GB"/>
        </a:p>
      </dgm:t>
    </dgm:pt>
    <dgm:pt modelId="{FCA3FAEC-B3CB-4F51-95A7-FAE922ED0D0F}" type="sibTrans" cxnId="{FD6F3D55-6A29-4B64-8712-333EADB3EF46}">
      <dgm:prSet/>
      <dgm:spPr/>
      <dgm:t>
        <a:bodyPr/>
        <a:lstStyle/>
        <a:p>
          <a:endParaRPr lang="en-GB"/>
        </a:p>
      </dgm:t>
    </dgm:pt>
    <dgm:pt modelId="{8A69AF54-D29E-49A9-8F7C-F813FDFF2EFF}">
      <dgm:prSet/>
      <dgm:spPr/>
      <dgm:t>
        <a:bodyPr/>
        <a:lstStyle/>
        <a:p>
          <a:r>
            <a:rPr lang="en-GB"/>
            <a:t>Identify locality‑level capacity gaps and protect planned therapy time, supported by regular monitoring comparing actuals with forecasts.</a:t>
          </a:r>
        </a:p>
      </dgm:t>
    </dgm:pt>
    <dgm:pt modelId="{9D85FD57-674D-4D77-8073-21CE8AEEE3B7}" type="parTrans" cxnId="{45499704-1795-407F-9368-FB231E42B8B4}">
      <dgm:prSet/>
      <dgm:spPr/>
      <dgm:t>
        <a:bodyPr/>
        <a:lstStyle/>
        <a:p>
          <a:endParaRPr lang="en-GB"/>
        </a:p>
      </dgm:t>
    </dgm:pt>
    <dgm:pt modelId="{5C6E20DB-1930-4C30-B9FB-7CD9054C10A4}" type="sibTrans" cxnId="{45499704-1795-407F-9368-FB231E42B8B4}">
      <dgm:prSet/>
      <dgm:spPr/>
      <dgm:t>
        <a:bodyPr/>
        <a:lstStyle/>
        <a:p>
          <a:endParaRPr lang="en-GB"/>
        </a:p>
      </dgm:t>
    </dgm:pt>
    <dgm:pt modelId="{15865F05-0BF7-4D5D-A8B6-CF1948D80BE2}">
      <dgm:prSet/>
      <dgm:spPr/>
      <dgm:t>
        <a:bodyPr/>
        <a:lstStyle/>
        <a:p>
          <a:r>
            <a:rPr lang="en-GB" b="1"/>
            <a:t>2. Drive P2 Rehabilitation Flow Improvement</a:t>
          </a:r>
        </a:p>
      </dgm:t>
    </dgm:pt>
    <dgm:pt modelId="{285E024E-514F-40B3-93FD-7B876F66B03D}" type="parTrans" cxnId="{84323B1E-845A-4A6F-B6A2-1C1374AF2B63}">
      <dgm:prSet/>
      <dgm:spPr/>
      <dgm:t>
        <a:bodyPr/>
        <a:lstStyle/>
        <a:p>
          <a:endParaRPr lang="en-GB"/>
        </a:p>
      </dgm:t>
    </dgm:pt>
    <dgm:pt modelId="{614CB263-C6CB-44D7-899F-EAB750A2F36A}" type="sibTrans" cxnId="{84323B1E-845A-4A6F-B6A2-1C1374AF2B63}">
      <dgm:prSet/>
      <dgm:spPr/>
      <dgm:t>
        <a:bodyPr/>
        <a:lstStyle/>
        <a:p>
          <a:endParaRPr lang="en-GB"/>
        </a:p>
      </dgm:t>
    </dgm:pt>
    <dgm:pt modelId="{A781D090-67A2-4C11-9305-003471B1A0F1}">
      <dgm:prSet/>
      <dgm:spPr/>
      <dgm:t>
        <a:bodyPr/>
        <a:lstStyle/>
        <a:p>
          <a:r>
            <a:rPr lang="en-GB"/>
            <a:t>Strengthen system grip on P2 pathway flow, focusing on reducing avoidable delays in step‑down and improving onward care timeliness.</a:t>
          </a:r>
        </a:p>
      </dgm:t>
    </dgm:pt>
    <dgm:pt modelId="{372E9891-0921-4ED5-B312-9C2A46644665}" type="parTrans" cxnId="{5F0A26F7-AB28-4BB5-B2CA-C0DD9483BB16}">
      <dgm:prSet/>
      <dgm:spPr/>
      <dgm:t>
        <a:bodyPr/>
        <a:lstStyle/>
        <a:p>
          <a:endParaRPr lang="en-GB"/>
        </a:p>
      </dgm:t>
    </dgm:pt>
    <dgm:pt modelId="{FFDD54D2-95B2-429B-A770-DC3F53232E44}" type="sibTrans" cxnId="{5F0A26F7-AB28-4BB5-B2CA-C0DD9483BB16}">
      <dgm:prSet/>
      <dgm:spPr/>
      <dgm:t>
        <a:bodyPr/>
        <a:lstStyle/>
        <a:p>
          <a:endParaRPr lang="en-GB"/>
        </a:p>
      </dgm:t>
    </dgm:pt>
    <dgm:pt modelId="{A243E002-BA4B-4C11-BA40-F29C6FF5FA14}">
      <dgm:prSet/>
      <dgm:spPr/>
      <dgm:t>
        <a:bodyPr/>
        <a:lstStyle/>
        <a:p>
          <a:r>
            <a:rPr lang="en-GB"/>
            <a:t>Apply consistent admission criteria and LOS management, as prolonged LOS remains a key constraint on acute flow.</a:t>
          </a:r>
        </a:p>
      </dgm:t>
    </dgm:pt>
    <dgm:pt modelId="{B4FF707B-A1B3-46BC-9555-A95B46D731D8}" type="parTrans" cxnId="{01EFCAFD-1D3C-4746-B31E-72D019A069C5}">
      <dgm:prSet/>
      <dgm:spPr/>
      <dgm:t>
        <a:bodyPr/>
        <a:lstStyle/>
        <a:p>
          <a:endParaRPr lang="en-GB"/>
        </a:p>
      </dgm:t>
    </dgm:pt>
    <dgm:pt modelId="{1B152D23-F05D-410C-A6FB-9B3F98E5B039}" type="sibTrans" cxnId="{01EFCAFD-1D3C-4746-B31E-72D019A069C5}">
      <dgm:prSet/>
      <dgm:spPr/>
      <dgm:t>
        <a:bodyPr/>
        <a:lstStyle/>
        <a:p>
          <a:endParaRPr lang="en-GB"/>
        </a:p>
      </dgm:t>
    </dgm:pt>
    <dgm:pt modelId="{2C58350B-7593-4A85-B981-B17CD9782E2D}">
      <dgm:prSet/>
      <dgm:spPr/>
      <dgm:t>
        <a:bodyPr/>
        <a:lstStyle/>
        <a:p>
          <a:r>
            <a:rPr lang="en-GB" b="1"/>
            <a:t>3. SPA Telephony &amp; Urgent Access Reliability</a:t>
          </a:r>
        </a:p>
      </dgm:t>
    </dgm:pt>
    <dgm:pt modelId="{9FFF3E81-0889-4D20-9E59-592653AC3C94}" type="parTrans" cxnId="{F7C1FC08-96DD-49F1-9696-58D8C380FBC4}">
      <dgm:prSet/>
      <dgm:spPr/>
      <dgm:t>
        <a:bodyPr/>
        <a:lstStyle/>
        <a:p>
          <a:endParaRPr lang="en-GB"/>
        </a:p>
      </dgm:t>
    </dgm:pt>
    <dgm:pt modelId="{E1EB20FD-3B0B-4F9F-BE55-CDAFC2DBA88D}" type="sibTrans" cxnId="{F7C1FC08-96DD-49F1-9696-58D8C380FBC4}">
      <dgm:prSet/>
      <dgm:spPr/>
      <dgm:t>
        <a:bodyPr/>
        <a:lstStyle/>
        <a:p>
          <a:endParaRPr lang="en-GB"/>
        </a:p>
      </dgm:t>
    </dgm:pt>
    <dgm:pt modelId="{E5633645-F801-46CD-8686-486B02C949EB}">
      <dgm:prSet/>
      <dgm:spPr/>
      <dgm:t>
        <a:bodyPr/>
        <a:lstStyle/>
        <a:p>
          <a:r>
            <a:rPr lang="en-GB"/>
            <a:t>Clarify and update the SPA service specification ahead of winter.</a:t>
          </a:r>
        </a:p>
      </dgm:t>
    </dgm:pt>
    <dgm:pt modelId="{B6FDD5E0-0AD6-4102-AFB1-26CD0EB6E0B7}" type="parTrans" cxnId="{82461174-EC9A-4362-9BB7-641554DD53FC}">
      <dgm:prSet/>
      <dgm:spPr/>
      <dgm:t>
        <a:bodyPr/>
        <a:lstStyle/>
        <a:p>
          <a:endParaRPr lang="en-GB"/>
        </a:p>
      </dgm:t>
    </dgm:pt>
    <dgm:pt modelId="{84B52136-E3C2-4DFC-9C31-DB8DF6674E96}" type="sibTrans" cxnId="{82461174-EC9A-4362-9BB7-641554DD53FC}">
      <dgm:prSet/>
      <dgm:spPr/>
      <dgm:t>
        <a:bodyPr/>
        <a:lstStyle/>
        <a:p>
          <a:endParaRPr lang="en-GB"/>
        </a:p>
      </dgm:t>
    </dgm:pt>
    <dgm:pt modelId="{8A76374F-5647-4A10-AF0B-3F02D84AEE05}">
      <dgm:prSet/>
      <dgm:spPr/>
      <dgm:t>
        <a:bodyPr/>
        <a:lstStyle/>
        <a:p>
          <a:r>
            <a:rPr lang="en-GB" b="1"/>
            <a:t>4. Strengthen Data Quality, EMIS Usage &amp; Standardisation</a:t>
          </a:r>
        </a:p>
      </dgm:t>
    </dgm:pt>
    <dgm:pt modelId="{68FEE4C6-A97F-4C3C-8E20-EC7DBF6F5D25}" type="parTrans" cxnId="{A69D4A6E-59D7-4132-9C6D-73FCBFF89341}">
      <dgm:prSet/>
      <dgm:spPr/>
      <dgm:t>
        <a:bodyPr/>
        <a:lstStyle/>
        <a:p>
          <a:endParaRPr lang="en-GB"/>
        </a:p>
      </dgm:t>
    </dgm:pt>
    <dgm:pt modelId="{5B6C97A6-90B7-48FC-8EDB-DFF660EB7CA2}" type="sibTrans" cxnId="{A69D4A6E-59D7-4132-9C6D-73FCBFF89341}">
      <dgm:prSet/>
      <dgm:spPr/>
      <dgm:t>
        <a:bodyPr/>
        <a:lstStyle/>
        <a:p>
          <a:endParaRPr lang="en-GB"/>
        </a:p>
      </dgm:t>
    </dgm:pt>
    <dgm:pt modelId="{D26ACF00-6E3B-491F-8C14-93245166FF66}">
      <dgm:prSet/>
      <dgm:spPr/>
      <dgm:t>
        <a:bodyPr/>
        <a:lstStyle/>
        <a:p>
          <a:r>
            <a:rPr lang="en-GB"/>
            <a:t>Complete work of deferral/breach definitions and templates to give a reliable view of unmet need and avoid rework.</a:t>
          </a:r>
        </a:p>
      </dgm:t>
    </dgm:pt>
    <dgm:pt modelId="{FD5C7B0C-64CF-4188-A214-D0BA35CB01BB}" type="parTrans" cxnId="{21DD6D07-1404-4BC2-927E-DF51460AD808}">
      <dgm:prSet/>
      <dgm:spPr/>
      <dgm:t>
        <a:bodyPr/>
        <a:lstStyle/>
        <a:p>
          <a:endParaRPr lang="en-GB"/>
        </a:p>
      </dgm:t>
    </dgm:pt>
    <dgm:pt modelId="{76093570-EB58-4DEF-8394-0E449E55692D}" type="sibTrans" cxnId="{21DD6D07-1404-4BC2-927E-DF51460AD808}">
      <dgm:prSet/>
      <dgm:spPr/>
      <dgm:t>
        <a:bodyPr/>
        <a:lstStyle/>
        <a:p>
          <a:endParaRPr lang="en-GB"/>
        </a:p>
      </dgm:t>
    </dgm:pt>
    <dgm:pt modelId="{2386A630-7845-4469-A95E-80E42C2A72E2}">
      <dgm:prSet/>
      <dgm:spPr/>
      <dgm:t>
        <a:bodyPr/>
        <a:lstStyle/>
        <a:p>
          <a:r>
            <a:rPr lang="en-GB" b="1"/>
            <a:t>5. Reduce Planned Nursing &amp; Therapy Deferrals </a:t>
          </a:r>
        </a:p>
      </dgm:t>
    </dgm:pt>
    <dgm:pt modelId="{3E3931E8-6557-4F6E-BB38-EDEF410EE638}" type="parTrans" cxnId="{C07B4472-725C-471E-B7F3-369E10B3982F}">
      <dgm:prSet/>
      <dgm:spPr/>
      <dgm:t>
        <a:bodyPr/>
        <a:lstStyle/>
        <a:p>
          <a:endParaRPr lang="en-GB"/>
        </a:p>
      </dgm:t>
    </dgm:pt>
    <dgm:pt modelId="{58096417-7783-4752-A93C-EBE40E224A35}" type="sibTrans" cxnId="{C07B4472-725C-471E-B7F3-369E10B3982F}">
      <dgm:prSet/>
      <dgm:spPr/>
      <dgm:t>
        <a:bodyPr/>
        <a:lstStyle/>
        <a:p>
          <a:endParaRPr lang="en-GB"/>
        </a:p>
      </dgm:t>
    </dgm:pt>
    <dgm:pt modelId="{04C69619-AE73-4C31-BECC-109329813981}">
      <dgm:prSet/>
      <dgm:spPr/>
      <dgm:t>
        <a:bodyPr/>
        <a:lstStyle/>
        <a:p>
          <a:r>
            <a:rPr lang="en-GB"/>
            <a:t>BRAG is embedded, and enhanced rostering to reduce deferrals and mitigate wound‑care and planned‑nursing harm risks. Continue work to embed deferral dashboards and improve accuracy of red/amber/blue scheduling.</a:t>
          </a:r>
        </a:p>
      </dgm:t>
    </dgm:pt>
    <dgm:pt modelId="{27C45DDB-2D05-45C3-BDDB-FE2A155A82C8}" type="parTrans" cxnId="{4F8DDDE2-DAC5-4EAC-B5FC-78E0FF6E0C28}">
      <dgm:prSet/>
      <dgm:spPr/>
      <dgm:t>
        <a:bodyPr/>
        <a:lstStyle/>
        <a:p>
          <a:endParaRPr lang="en-GB"/>
        </a:p>
      </dgm:t>
    </dgm:pt>
    <dgm:pt modelId="{310FD666-924E-428B-A239-F858192090B3}" type="sibTrans" cxnId="{4F8DDDE2-DAC5-4EAC-B5FC-78E0FF6E0C28}">
      <dgm:prSet/>
      <dgm:spPr/>
      <dgm:t>
        <a:bodyPr/>
        <a:lstStyle/>
        <a:p>
          <a:endParaRPr lang="en-GB"/>
        </a:p>
      </dgm:t>
    </dgm:pt>
    <dgm:pt modelId="{CBEA9A31-71D2-4EA8-9F65-A710A99668D2}">
      <dgm:prSet/>
      <dgm:spPr/>
      <dgm:t>
        <a:bodyPr/>
        <a:lstStyle/>
        <a:p>
          <a:r>
            <a:rPr lang="en-GB" b="1"/>
            <a:t>6. Establish D2A Pathway access for MH Patients</a:t>
          </a:r>
          <a:endParaRPr lang="en-GB"/>
        </a:p>
      </dgm:t>
    </dgm:pt>
    <dgm:pt modelId="{9A49E584-D6FB-4509-80D6-44E92F888954}" type="parTrans" cxnId="{43F930AB-4699-4B3C-85F7-883D51F1F84E}">
      <dgm:prSet/>
      <dgm:spPr/>
      <dgm:t>
        <a:bodyPr/>
        <a:lstStyle/>
        <a:p>
          <a:endParaRPr lang="en-GB"/>
        </a:p>
      </dgm:t>
    </dgm:pt>
    <dgm:pt modelId="{AB1A05D7-885F-42C3-B8E1-BC9BF19561A4}" type="sibTrans" cxnId="{43F930AB-4699-4B3C-85F7-883D51F1F84E}">
      <dgm:prSet/>
      <dgm:spPr/>
      <dgm:t>
        <a:bodyPr/>
        <a:lstStyle/>
        <a:p>
          <a:endParaRPr lang="en-GB"/>
        </a:p>
      </dgm:t>
    </dgm:pt>
    <dgm:pt modelId="{E87603F9-94C5-4D62-80AA-92F5A46051B3}">
      <dgm:prSet/>
      <dgm:spPr/>
      <dgm:t>
        <a:bodyPr/>
        <a:lstStyle/>
        <a:p>
          <a:r>
            <a:rPr lang="en-GB"/>
            <a:t>Ensure referral routes in deployed and available to AWP staff for step down purposes.</a:t>
          </a:r>
        </a:p>
      </dgm:t>
    </dgm:pt>
    <dgm:pt modelId="{149C53C0-7FE3-48C1-B74D-5534CE5D3036}" type="parTrans" cxnId="{71F3AA4D-E8EF-47F7-A3E2-00384A4B67B6}">
      <dgm:prSet/>
      <dgm:spPr/>
      <dgm:t>
        <a:bodyPr/>
        <a:lstStyle/>
        <a:p>
          <a:endParaRPr lang="en-GB"/>
        </a:p>
      </dgm:t>
    </dgm:pt>
    <dgm:pt modelId="{62B1A7CA-CC5E-4CA2-9252-DE980A1FD1AE}" type="sibTrans" cxnId="{71F3AA4D-E8EF-47F7-A3E2-00384A4B67B6}">
      <dgm:prSet/>
      <dgm:spPr/>
      <dgm:t>
        <a:bodyPr/>
        <a:lstStyle/>
        <a:p>
          <a:endParaRPr lang="en-GB"/>
        </a:p>
      </dgm:t>
    </dgm:pt>
    <dgm:pt modelId="{7B7605E1-F665-416A-B81D-0FD557CD7E35}" type="pres">
      <dgm:prSet presAssocID="{6F97180C-195A-4267-A3E7-FDAF5C520EF3}" presName="Name0" presStyleCnt="0">
        <dgm:presLayoutVars>
          <dgm:dir/>
          <dgm:animLvl val="lvl"/>
          <dgm:resizeHandles val="exact"/>
        </dgm:presLayoutVars>
      </dgm:prSet>
      <dgm:spPr/>
    </dgm:pt>
    <dgm:pt modelId="{3788DA94-3C51-4173-8204-9682DDEC860B}" type="pres">
      <dgm:prSet presAssocID="{6C5BA10A-6C1C-40C9-803D-C3AC53107BA1}" presName="linNode" presStyleCnt="0"/>
      <dgm:spPr/>
    </dgm:pt>
    <dgm:pt modelId="{8D8A922F-2CF1-4439-A85F-61351A838B69}" type="pres">
      <dgm:prSet presAssocID="{6C5BA10A-6C1C-40C9-803D-C3AC53107BA1}" presName="parentText" presStyleLbl="node1" presStyleIdx="0" presStyleCnt="6">
        <dgm:presLayoutVars>
          <dgm:chMax val="1"/>
          <dgm:bulletEnabled val="1"/>
        </dgm:presLayoutVars>
      </dgm:prSet>
      <dgm:spPr/>
    </dgm:pt>
    <dgm:pt modelId="{70ECB99C-B719-4769-AB44-C973A414CBC0}" type="pres">
      <dgm:prSet presAssocID="{6C5BA10A-6C1C-40C9-803D-C3AC53107BA1}" presName="descendantText" presStyleLbl="alignAccFollowNode1" presStyleIdx="0" presStyleCnt="6">
        <dgm:presLayoutVars>
          <dgm:bulletEnabled val="1"/>
        </dgm:presLayoutVars>
      </dgm:prSet>
      <dgm:spPr/>
    </dgm:pt>
    <dgm:pt modelId="{ACB14D00-FBF0-4312-9606-4C3AA4793925}" type="pres">
      <dgm:prSet presAssocID="{AB66F340-3E3A-4780-AF5F-5722A67C830F}" presName="sp" presStyleCnt="0"/>
      <dgm:spPr/>
    </dgm:pt>
    <dgm:pt modelId="{97EC706B-2299-4044-B058-2672E434A55B}" type="pres">
      <dgm:prSet presAssocID="{15865F05-0BF7-4D5D-A8B6-CF1948D80BE2}" presName="linNode" presStyleCnt="0"/>
      <dgm:spPr/>
    </dgm:pt>
    <dgm:pt modelId="{36349097-04C1-4899-97EA-2C43D78A0FA6}" type="pres">
      <dgm:prSet presAssocID="{15865F05-0BF7-4D5D-A8B6-CF1948D80BE2}" presName="parentText" presStyleLbl="node1" presStyleIdx="1" presStyleCnt="6">
        <dgm:presLayoutVars>
          <dgm:chMax val="1"/>
          <dgm:bulletEnabled val="1"/>
        </dgm:presLayoutVars>
      </dgm:prSet>
      <dgm:spPr/>
    </dgm:pt>
    <dgm:pt modelId="{79FA01F5-142B-429E-8BCA-1090B1BBA969}" type="pres">
      <dgm:prSet presAssocID="{15865F05-0BF7-4D5D-A8B6-CF1948D80BE2}" presName="descendantText" presStyleLbl="alignAccFollowNode1" presStyleIdx="1" presStyleCnt="6">
        <dgm:presLayoutVars>
          <dgm:bulletEnabled val="1"/>
        </dgm:presLayoutVars>
      </dgm:prSet>
      <dgm:spPr/>
    </dgm:pt>
    <dgm:pt modelId="{55804C73-27FA-4E12-ACF8-2EEEC1AFCB32}" type="pres">
      <dgm:prSet presAssocID="{614CB263-C6CB-44D7-899F-EAB750A2F36A}" presName="sp" presStyleCnt="0"/>
      <dgm:spPr/>
    </dgm:pt>
    <dgm:pt modelId="{6BEFA60C-242B-4A5A-80AF-1E60FF0F6E2D}" type="pres">
      <dgm:prSet presAssocID="{2C58350B-7593-4A85-B981-B17CD9782E2D}" presName="linNode" presStyleCnt="0"/>
      <dgm:spPr/>
    </dgm:pt>
    <dgm:pt modelId="{CEF0DF70-DE12-429C-B376-3E3C7FFCC74C}" type="pres">
      <dgm:prSet presAssocID="{2C58350B-7593-4A85-B981-B17CD9782E2D}" presName="parentText" presStyleLbl="node1" presStyleIdx="2" presStyleCnt="6">
        <dgm:presLayoutVars>
          <dgm:chMax val="1"/>
          <dgm:bulletEnabled val="1"/>
        </dgm:presLayoutVars>
      </dgm:prSet>
      <dgm:spPr/>
    </dgm:pt>
    <dgm:pt modelId="{CD8210EF-0163-473D-B367-B45DCC5E8258}" type="pres">
      <dgm:prSet presAssocID="{2C58350B-7593-4A85-B981-B17CD9782E2D}" presName="descendantText" presStyleLbl="alignAccFollowNode1" presStyleIdx="2" presStyleCnt="6">
        <dgm:presLayoutVars>
          <dgm:bulletEnabled val="1"/>
        </dgm:presLayoutVars>
      </dgm:prSet>
      <dgm:spPr/>
    </dgm:pt>
    <dgm:pt modelId="{19701D30-CB16-404A-8AE4-11CF444F40C9}" type="pres">
      <dgm:prSet presAssocID="{E1EB20FD-3B0B-4F9F-BE55-CDAFC2DBA88D}" presName="sp" presStyleCnt="0"/>
      <dgm:spPr/>
    </dgm:pt>
    <dgm:pt modelId="{7BA85E75-E7D1-42A9-BF28-648CED042F7A}" type="pres">
      <dgm:prSet presAssocID="{8A76374F-5647-4A10-AF0B-3F02D84AEE05}" presName="linNode" presStyleCnt="0"/>
      <dgm:spPr/>
    </dgm:pt>
    <dgm:pt modelId="{98149A46-E47E-4393-ADD1-725C922C29E4}" type="pres">
      <dgm:prSet presAssocID="{8A76374F-5647-4A10-AF0B-3F02D84AEE05}" presName="parentText" presStyleLbl="node1" presStyleIdx="3" presStyleCnt="6">
        <dgm:presLayoutVars>
          <dgm:chMax val="1"/>
          <dgm:bulletEnabled val="1"/>
        </dgm:presLayoutVars>
      </dgm:prSet>
      <dgm:spPr/>
    </dgm:pt>
    <dgm:pt modelId="{789BA489-C689-4ECC-A017-BF2494BA373A}" type="pres">
      <dgm:prSet presAssocID="{8A76374F-5647-4A10-AF0B-3F02D84AEE05}" presName="descendantText" presStyleLbl="alignAccFollowNode1" presStyleIdx="3" presStyleCnt="6">
        <dgm:presLayoutVars>
          <dgm:bulletEnabled val="1"/>
        </dgm:presLayoutVars>
      </dgm:prSet>
      <dgm:spPr/>
    </dgm:pt>
    <dgm:pt modelId="{65634A67-5A25-4538-BA01-CE39FDDDEDCB}" type="pres">
      <dgm:prSet presAssocID="{5B6C97A6-90B7-48FC-8EDB-DFF660EB7CA2}" presName="sp" presStyleCnt="0"/>
      <dgm:spPr/>
    </dgm:pt>
    <dgm:pt modelId="{3CF3B983-E796-470E-9386-893266029B21}" type="pres">
      <dgm:prSet presAssocID="{2386A630-7845-4469-A95E-80E42C2A72E2}" presName="linNode" presStyleCnt="0"/>
      <dgm:spPr/>
    </dgm:pt>
    <dgm:pt modelId="{04A74F50-5DC2-4046-8F2D-AE1D2703C9FC}" type="pres">
      <dgm:prSet presAssocID="{2386A630-7845-4469-A95E-80E42C2A72E2}" presName="parentText" presStyleLbl="node1" presStyleIdx="4" presStyleCnt="6">
        <dgm:presLayoutVars>
          <dgm:chMax val="1"/>
          <dgm:bulletEnabled val="1"/>
        </dgm:presLayoutVars>
      </dgm:prSet>
      <dgm:spPr/>
    </dgm:pt>
    <dgm:pt modelId="{9FFF3C61-FB06-41B6-A49F-6CB503988DD8}" type="pres">
      <dgm:prSet presAssocID="{2386A630-7845-4469-A95E-80E42C2A72E2}" presName="descendantText" presStyleLbl="alignAccFollowNode1" presStyleIdx="4" presStyleCnt="6">
        <dgm:presLayoutVars>
          <dgm:bulletEnabled val="1"/>
        </dgm:presLayoutVars>
      </dgm:prSet>
      <dgm:spPr/>
    </dgm:pt>
    <dgm:pt modelId="{C87952BE-9B58-4ACA-BA15-C111CE383FA3}" type="pres">
      <dgm:prSet presAssocID="{58096417-7783-4752-A93C-EBE40E224A35}" presName="sp" presStyleCnt="0"/>
      <dgm:spPr/>
    </dgm:pt>
    <dgm:pt modelId="{9D21D677-1775-4F76-ABDC-A860CDBBF962}" type="pres">
      <dgm:prSet presAssocID="{CBEA9A31-71D2-4EA8-9F65-A710A99668D2}" presName="linNode" presStyleCnt="0"/>
      <dgm:spPr/>
    </dgm:pt>
    <dgm:pt modelId="{5CB2C8BA-696B-4440-9C18-10F8112FDAE9}" type="pres">
      <dgm:prSet presAssocID="{CBEA9A31-71D2-4EA8-9F65-A710A99668D2}" presName="parentText" presStyleLbl="node1" presStyleIdx="5" presStyleCnt="6">
        <dgm:presLayoutVars>
          <dgm:chMax val="1"/>
          <dgm:bulletEnabled val="1"/>
        </dgm:presLayoutVars>
      </dgm:prSet>
      <dgm:spPr/>
    </dgm:pt>
    <dgm:pt modelId="{81E4EF6E-FA6E-4283-A372-58572F927876}" type="pres">
      <dgm:prSet presAssocID="{CBEA9A31-71D2-4EA8-9F65-A710A99668D2}" presName="descendantText" presStyleLbl="alignAccFollowNode1" presStyleIdx="5" presStyleCnt="6">
        <dgm:presLayoutVars>
          <dgm:bulletEnabled val="1"/>
        </dgm:presLayoutVars>
      </dgm:prSet>
      <dgm:spPr/>
    </dgm:pt>
  </dgm:ptLst>
  <dgm:cxnLst>
    <dgm:cxn modelId="{45499704-1795-407F-9368-FB231E42B8B4}" srcId="{6C5BA10A-6C1C-40C9-803D-C3AC53107BA1}" destId="{8A69AF54-D29E-49A9-8F7C-F813FDFF2EFF}" srcOrd="1" destOrd="0" parTransId="{9D85FD57-674D-4D77-8073-21CE8AEEE3B7}" sibTransId="{5C6E20DB-1930-4C30-B9FB-7CD9054C10A4}"/>
    <dgm:cxn modelId="{21DD6D07-1404-4BC2-927E-DF51460AD808}" srcId="{8A76374F-5647-4A10-AF0B-3F02D84AEE05}" destId="{D26ACF00-6E3B-491F-8C14-93245166FF66}" srcOrd="0" destOrd="0" parTransId="{FD5C7B0C-64CF-4188-A214-D0BA35CB01BB}" sibTransId="{76093570-EB58-4DEF-8394-0E449E55692D}"/>
    <dgm:cxn modelId="{F7C1FC08-96DD-49F1-9696-58D8C380FBC4}" srcId="{6F97180C-195A-4267-A3E7-FDAF5C520EF3}" destId="{2C58350B-7593-4A85-B981-B17CD9782E2D}" srcOrd="2" destOrd="0" parTransId="{9FFF3E81-0889-4D20-9E59-592653AC3C94}" sibTransId="{E1EB20FD-3B0B-4F9F-BE55-CDAFC2DBA88D}"/>
    <dgm:cxn modelId="{443B7E0D-37F0-49E8-8F20-1F9494E08D44}" type="presOf" srcId="{CBEA9A31-71D2-4EA8-9F65-A710A99668D2}" destId="{5CB2C8BA-696B-4440-9C18-10F8112FDAE9}" srcOrd="0" destOrd="0" presId="urn:microsoft.com/office/officeart/2005/8/layout/vList5"/>
    <dgm:cxn modelId="{84323B1E-845A-4A6F-B6A2-1C1374AF2B63}" srcId="{6F97180C-195A-4267-A3E7-FDAF5C520EF3}" destId="{15865F05-0BF7-4D5D-A8B6-CF1948D80BE2}" srcOrd="1" destOrd="0" parTransId="{285E024E-514F-40B3-93FD-7B876F66B03D}" sibTransId="{614CB263-C6CB-44D7-899F-EAB750A2F36A}"/>
    <dgm:cxn modelId="{4ACB3826-C875-4653-966F-5486948E59B7}" srcId="{6F97180C-195A-4267-A3E7-FDAF5C520EF3}" destId="{6C5BA10A-6C1C-40C9-803D-C3AC53107BA1}" srcOrd="0" destOrd="0" parTransId="{FD724ED0-2803-4395-B250-1A52221FC79A}" sibTransId="{AB66F340-3E3A-4780-AF5F-5722A67C830F}"/>
    <dgm:cxn modelId="{14D4EE26-75DB-4A0F-B29C-35FF1EC583C0}" type="presOf" srcId="{2386A630-7845-4469-A95E-80E42C2A72E2}" destId="{04A74F50-5DC2-4046-8F2D-AE1D2703C9FC}" srcOrd="0" destOrd="0" presId="urn:microsoft.com/office/officeart/2005/8/layout/vList5"/>
    <dgm:cxn modelId="{E353862D-4494-4914-8943-D61AEE091E80}" type="presOf" srcId="{E5633645-F801-46CD-8686-486B02C949EB}" destId="{CD8210EF-0163-473D-B367-B45DCC5E8258}" srcOrd="0" destOrd="0" presId="urn:microsoft.com/office/officeart/2005/8/layout/vList5"/>
    <dgm:cxn modelId="{8477D533-9B70-483D-BB22-1913E21230BA}" type="presOf" srcId="{E7A2DBBA-0F59-4527-9A3E-C51F88FB32BE}" destId="{70ECB99C-B719-4769-AB44-C973A414CBC0}" srcOrd="0" destOrd="0" presId="urn:microsoft.com/office/officeart/2005/8/layout/vList5"/>
    <dgm:cxn modelId="{3A49544C-E945-4677-8F80-2735005E68F6}" type="presOf" srcId="{E87603F9-94C5-4D62-80AA-92F5A46051B3}" destId="{81E4EF6E-FA6E-4283-A372-58572F927876}" srcOrd="0" destOrd="0" presId="urn:microsoft.com/office/officeart/2005/8/layout/vList5"/>
    <dgm:cxn modelId="{71F3AA4D-E8EF-47F7-A3E2-00384A4B67B6}" srcId="{CBEA9A31-71D2-4EA8-9F65-A710A99668D2}" destId="{E87603F9-94C5-4D62-80AA-92F5A46051B3}" srcOrd="0" destOrd="0" parTransId="{149C53C0-7FE3-48C1-B74D-5534CE5D3036}" sibTransId="{62B1A7CA-CC5E-4CA2-9252-DE980A1FD1AE}"/>
    <dgm:cxn modelId="{A69D4A6E-59D7-4132-9C6D-73FCBFF89341}" srcId="{6F97180C-195A-4267-A3E7-FDAF5C520EF3}" destId="{8A76374F-5647-4A10-AF0B-3F02D84AEE05}" srcOrd="3" destOrd="0" parTransId="{68FEE4C6-A97F-4C3C-8E20-EC7DBF6F5D25}" sibTransId="{5B6C97A6-90B7-48FC-8EDB-DFF660EB7CA2}"/>
    <dgm:cxn modelId="{C07B4472-725C-471E-B7F3-369E10B3982F}" srcId="{6F97180C-195A-4267-A3E7-FDAF5C520EF3}" destId="{2386A630-7845-4469-A95E-80E42C2A72E2}" srcOrd="4" destOrd="0" parTransId="{3E3931E8-6557-4F6E-BB38-EDEF410EE638}" sibTransId="{58096417-7783-4752-A93C-EBE40E224A35}"/>
    <dgm:cxn modelId="{82461174-EC9A-4362-9BB7-641554DD53FC}" srcId="{2C58350B-7593-4A85-B981-B17CD9782E2D}" destId="{E5633645-F801-46CD-8686-486B02C949EB}" srcOrd="0" destOrd="0" parTransId="{B6FDD5E0-0AD6-4102-AFB1-26CD0EB6E0B7}" sibTransId="{84B52136-E3C2-4DFC-9C31-DB8DF6674E96}"/>
    <dgm:cxn modelId="{FD6F3D55-6A29-4B64-8712-333EADB3EF46}" srcId="{6C5BA10A-6C1C-40C9-803D-C3AC53107BA1}" destId="{E7A2DBBA-0F59-4527-9A3E-C51F88FB32BE}" srcOrd="0" destOrd="0" parTransId="{7E4D0362-E01F-4C19-9EC2-A3138DAFB7D0}" sibTransId="{FCA3FAEC-B3CB-4F51-95A7-FAE922ED0D0F}"/>
    <dgm:cxn modelId="{51B70C76-51E8-4071-8635-63AF5BD248ED}" type="presOf" srcId="{6F97180C-195A-4267-A3E7-FDAF5C520EF3}" destId="{7B7605E1-F665-416A-B81D-0FD557CD7E35}" srcOrd="0" destOrd="0" presId="urn:microsoft.com/office/officeart/2005/8/layout/vList5"/>
    <dgm:cxn modelId="{C2AE3679-8600-4BCF-AEB7-74639657B0F3}" type="presOf" srcId="{6C5BA10A-6C1C-40C9-803D-C3AC53107BA1}" destId="{8D8A922F-2CF1-4439-A85F-61351A838B69}" srcOrd="0" destOrd="0" presId="urn:microsoft.com/office/officeart/2005/8/layout/vList5"/>
    <dgm:cxn modelId="{87180D7F-E02D-421E-AB2F-58C3753DCA83}" type="presOf" srcId="{A243E002-BA4B-4C11-BA40-F29C6FF5FA14}" destId="{79FA01F5-142B-429E-8BCA-1090B1BBA969}" srcOrd="0" destOrd="1" presId="urn:microsoft.com/office/officeart/2005/8/layout/vList5"/>
    <dgm:cxn modelId="{1B599FA5-6AA1-4B15-8E15-114777BAC018}" type="presOf" srcId="{D26ACF00-6E3B-491F-8C14-93245166FF66}" destId="{789BA489-C689-4ECC-A017-BF2494BA373A}" srcOrd="0" destOrd="0" presId="urn:microsoft.com/office/officeart/2005/8/layout/vList5"/>
    <dgm:cxn modelId="{43F930AB-4699-4B3C-85F7-883D51F1F84E}" srcId="{6F97180C-195A-4267-A3E7-FDAF5C520EF3}" destId="{CBEA9A31-71D2-4EA8-9F65-A710A99668D2}" srcOrd="5" destOrd="0" parTransId="{9A49E584-D6FB-4509-80D6-44E92F888954}" sibTransId="{AB1A05D7-885F-42C3-B8E1-BC9BF19561A4}"/>
    <dgm:cxn modelId="{A9CB82AB-4C2E-471F-851C-F9E2B8886F48}" type="presOf" srcId="{15865F05-0BF7-4D5D-A8B6-CF1948D80BE2}" destId="{36349097-04C1-4899-97EA-2C43D78A0FA6}" srcOrd="0" destOrd="0" presId="urn:microsoft.com/office/officeart/2005/8/layout/vList5"/>
    <dgm:cxn modelId="{36AE86C2-6FE6-444D-A119-542F4DBF449B}" type="presOf" srcId="{8A69AF54-D29E-49A9-8F7C-F813FDFF2EFF}" destId="{70ECB99C-B719-4769-AB44-C973A414CBC0}" srcOrd="0" destOrd="1" presId="urn:microsoft.com/office/officeart/2005/8/layout/vList5"/>
    <dgm:cxn modelId="{6E428CD4-EA4E-4DE6-AA1E-6A0ED38142B7}" type="presOf" srcId="{A781D090-67A2-4C11-9305-003471B1A0F1}" destId="{79FA01F5-142B-429E-8BCA-1090B1BBA969}" srcOrd="0" destOrd="0" presId="urn:microsoft.com/office/officeart/2005/8/layout/vList5"/>
    <dgm:cxn modelId="{4F8DDDE2-DAC5-4EAC-B5FC-78E0FF6E0C28}" srcId="{2386A630-7845-4469-A95E-80E42C2A72E2}" destId="{04C69619-AE73-4C31-BECC-109329813981}" srcOrd="0" destOrd="0" parTransId="{27C45DDB-2D05-45C3-BDDB-FE2A155A82C8}" sibTransId="{310FD666-924E-428B-A239-F858192090B3}"/>
    <dgm:cxn modelId="{EB8799E3-4D3A-49FD-BA63-86262732FC6A}" type="presOf" srcId="{04C69619-AE73-4C31-BECC-109329813981}" destId="{9FFF3C61-FB06-41B6-A49F-6CB503988DD8}" srcOrd="0" destOrd="0" presId="urn:microsoft.com/office/officeart/2005/8/layout/vList5"/>
    <dgm:cxn modelId="{5F0A26F7-AB28-4BB5-B2CA-C0DD9483BB16}" srcId="{15865F05-0BF7-4D5D-A8B6-CF1948D80BE2}" destId="{A781D090-67A2-4C11-9305-003471B1A0F1}" srcOrd="0" destOrd="0" parTransId="{372E9891-0921-4ED5-B312-9C2A46644665}" sibTransId="{FFDD54D2-95B2-429B-A770-DC3F53232E44}"/>
    <dgm:cxn modelId="{782526F8-B6DB-4360-9D3D-B2EF0BF12F43}" type="presOf" srcId="{8A76374F-5647-4A10-AF0B-3F02D84AEE05}" destId="{98149A46-E47E-4393-ADD1-725C922C29E4}" srcOrd="0" destOrd="0" presId="urn:microsoft.com/office/officeart/2005/8/layout/vList5"/>
    <dgm:cxn modelId="{E57757F8-A5B3-482B-9994-7F01A233C1C9}" type="presOf" srcId="{2C58350B-7593-4A85-B981-B17CD9782E2D}" destId="{CEF0DF70-DE12-429C-B376-3E3C7FFCC74C}" srcOrd="0" destOrd="0" presId="urn:microsoft.com/office/officeart/2005/8/layout/vList5"/>
    <dgm:cxn modelId="{01EFCAFD-1D3C-4746-B31E-72D019A069C5}" srcId="{15865F05-0BF7-4D5D-A8B6-CF1948D80BE2}" destId="{A243E002-BA4B-4C11-BA40-F29C6FF5FA14}" srcOrd="1" destOrd="0" parTransId="{B4FF707B-A1B3-46BC-9555-A95B46D731D8}" sibTransId="{1B152D23-F05D-410C-A6FB-9B3F98E5B039}"/>
    <dgm:cxn modelId="{43B6391E-2D19-44E6-83E9-E68643458399}" type="presParOf" srcId="{7B7605E1-F665-416A-B81D-0FD557CD7E35}" destId="{3788DA94-3C51-4173-8204-9682DDEC860B}" srcOrd="0" destOrd="0" presId="urn:microsoft.com/office/officeart/2005/8/layout/vList5"/>
    <dgm:cxn modelId="{B7298EAE-40B0-425D-9F7C-6838589789EF}" type="presParOf" srcId="{3788DA94-3C51-4173-8204-9682DDEC860B}" destId="{8D8A922F-2CF1-4439-A85F-61351A838B69}" srcOrd="0" destOrd="0" presId="urn:microsoft.com/office/officeart/2005/8/layout/vList5"/>
    <dgm:cxn modelId="{C8457C47-C680-499F-9AE6-CFD364616BB6}" type="presParOf" srcId="{3788DA94-3C51-4173-8204-9682DDEC860B}" destId="{70ECB99C-B719-4769-AB44-C973A414CBC0}" srcOrd="1" destOrd="0" presId="urn:microsoft.com/office/officeart/2005/8/layout/vList5"/>
    <dgm:cxn modelId="{979C9655-C855-4FAA-BBC1-9ADE905A8986}" type="presParOf" srcId="{7B7605E1-F665-416A-B81D-0FD557CD7E35}" destId="{ACB14D00-FBF0-4312-9606-4C3AA4793925}" srcOrd="1" destOrd="0" presId="urn:microsoft.com/office/officeart/2005/8/layout/vList5"/>
    <dgm:cxn modelId="{393F9327-7E65-49A0-9E1B-F20353640FD3}" type="presParOf" srcId="{7B7605E1-F665-416A-B81D-0FD557CD7E35}" destId="{97EC706B-2299-4044-B058-2672E434A55B}" srcOrd="2" destOrd="0" presId="urn:microsoft.com/office/officeart/2005/8/layout/vList5"/>
    <dgm:cxn modelId="{A17B3990-CB90-4ED1-B17F-335A75FFC41E}" type="presParOf" srcId="{97EC706B-2299-4044-B058-2672E434A55B}" destId="{36349097-04C1-4899-97EA-2C43D78A0FA6}" srcOrd="0" destOrd="0" presId="urn:microsoft.com/office/officeart/2005/8/layout/vList5"/>
    <dgm:cxn modelId="{D382AE1F-2F73-416A-843E-8BD2785185CE}" type="presParOf" srcId="{97EC706B-2299-4044-B058-2672E434A55B}" destId="{79FA01F5-142B-429E-8BCA-1090B1BBA969}" srcOrd="1" destOrd="0" presId="urn:microsoft.com/office/officeart/2005/8/layout/vList5"/>
    <dgm:cxn modelId="{3B8BFC5A-78D3-44FF-AE6C-1A89E6290816}" type="presParOf" srcId="{7B7605E1-F665-416A-B81D-0FD557CD7E35}" destId="{55804C73-27FA-4E12-ACF8-2EEEC1AFCB32}" srcOrd="3" destOrd="0" presId="urn:microsoft.com/office/officeart/2005/8/layout/vList5"/>
    <dgm:cxn modelId="{356A0374-F609-41CB-8495-9E132EEB02EE}" type="presParOf" srcId="{7B7605E1-F665-416A-B81D-0FD557CD7E35}" destId="{6BEFA60C-242B-4A5A-80AF-1E60FF0F6E2D}" srcOrd="4" destOrd="0" presId="urn:microsoft.com/office/officeart/2005/8/layout/vList5"/>
    <dgm:cxn modelId="{37E3BB6E-0971-427E-8F17-06517171F530}" type="presParOf" srcId="{6BEFA60C-242B-4A5A-80AF-1E60FF0F6E2D}" destId="{CEF0DF70-DE12-429C-B376-3E3C7FFCC74C}" srcOrd="0" destOrd="0" presId="urn:microsoft.com/office/officeart/2005/8/layout/vList5"/>
    <dgm:cxn modelId="{39F5D68D-2CA2-4C12-AE82-BA3AE53914BC}" type="presParOf" srcId="{6BEFA60C-242B-4A5A-80AF-1E60FF0F6E2D}" destId="{CD8210EF-0163-473D-B367-B45DCC5E8258}" srcOrd="1" destOrd="0" presId="urn:microsoft.com/office/officeart/2005/8/layout/vList5"/>
    <dgm:cxn modelId="{5BEE41A9-4E7F-48DC-99A1-4C5A0E80EBDB}" type="presParOf" srcId="{7B7605E1-F665-416A-B81D-0FD557CD7E35}" destId="{19701D30-CB16-404A-8AE4-11CF444F40C9}" srcOrd="5" destOrd="0" presId="urn:microsoft.com/office/officeart/2005/8/layout/vList5"/>
    <dgm:cxn modelId="{3E123629-E114-4BCB-84EA-301D810032A6}" type="presParOf" srcId="{7B7605E1-F665-416A-B81D-0FD557CD7E35}" destId="{7BA85E75-E7D1-42A9-BF28-648CED042F7A}" srcOrd="6" destOrd="0" presId="urn:microsoft.com/office/officeart/2005/8/layout/vList5"/>
    <dgm:cxn modelId="{A511D760-3E06-4837-A1AB-41FB8A237F9E}" type="presParOf" srcId="{7BA85E75-E7D1-42A9-BF28-648CED042F7A}" destId="{98149A46-E47E-4393-ADD1-725C922C29E4}" srcOrd="0" destOrd="0" presId="urn:microsoft.com/office/officeart/2005/8/layout/vList5"/>
    <dgm:cxn modelId="{4BBE8D9E-636E-4A62-A745-934CB3269E29}" type="presParOf" srcId="{7BA85E75-E7D1-42A9-BF28-648CED042F7A}" destId="{789BA489-C689-4ECC-A017-BF2494BA373A}" srcOrd="1" destOrd="0" presId="urn:microsoft.com/office/officeart/2005/8/layout/vList5"/>
    <dgm:cxn modelId="{FEC0CE49-DCFB-475C-8E51-BDA002A132BF}" type="presParOf" srcId="{7B7605E1-F665-416A-B81D-0FD557CD7E35}" destId="{65634A67-5A25-4538-BA01-CE39FDDDEDCB}" srcOrd="7" destOrd="0" presId="urn:microsoft.com/office/officeart/2005/8/layout/vList5"/>
    <dgm:cxn modelId="{C9AD5CA8-2D41-4222-8204-D0E02A5D519B}" type="presParOf" srcId="{7B7605E1-F665-416A-B81D-0FD557CD7E35}" destId="{3CF3B983-E796-470E-9386-893266029B21}" srcOrd="8" destOrd="0" presId="urn:microsoft.com/office/officeart/2005/8/layout/vList5"/>
    <dgm:cxn modelId="{743FD20F-94C7-45E0-8A3E-5AB080817CD7}" type="presParOf" srcId="{3CF3B983-E796-470E-9386-893266029B21}" destId="{04A74F50-5DC2-4046-8F2D-AE1D2703C9FC}" srcOrd="0" destOrd="0" presId="urn:microsoft.com/office/officeart/2005/8/layout/vList5"/>
    <dgm:cxn modelId="{5BC74233-52A9-4F8F-A8B4-4F70D888B506}" type="presParOf" srcId="{3CF3B983-E796-470E-9386-893266029B21}" destId="{9FFF3C61-FB06-41B6-A49F-6CB503988DD8}" srcOrd="1" destOrd="0" presId="urn:microsoft.com/office/officeart/2005/8/layout/vList5"/>
    <dgm:cxn modelId="{8134EEA8-FF8C-4D26-9C3A-93730A832D5E}" type="presParOf" srcId="{7B7605E1-F665-416A-B81D-0FD557CD7E35}" destId="{C87952BE-9B58-4ACA-BA15-C111CE383FA3}" srcOrd="9" destOrd="0" presId="urn:microsoft.com/office/officeart/2005/8/layout/vList5"/>
    <dgm:cxn modelId="{F0371EA8-BCF1-4835-88AC-8A038573313F}" type="presParOf" srcId="{7B7605E1-F665-416A-B81D-0FD557CD7E35}" destId="{9D21D677-1775-4F76-ABDC-A860CDBBF962}" srcOrd="10" destOrd="0" presId="urn:microsoft.com/office/officeart/2005/8/layout/vList5"/>
    <dgm:cxn modelId="{8DDD638A-995B-4D3B-948F-BE35A60BF233}" type="presParOf" srcId="{9D21D677-1775-4F76-ABDC-A860CDBBF962}" destId="{5CB2C8BA-696B-4440-9C18-10F8112FDAE9}" srcOrd="0" destOrd="0" presId="urn:microsoft.com/office/officeart/2005/8/layout/vList5"/>
    <dgm:cxn modelId="{D98FBAB6-6EE3-46C6-BDAE-16DB8B6DF4D8}" type="presParOf" srcId="{9D21D677-1775-4F76-ABDC-A860CDBBF962}" destId="{81E4EF6E-FA6E-4283-A372-58572F92787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97180C-195A-4267-A3E7-FDAF5C520EF3}" type="doc">
      <dgm:prSet loTypeId="urn:microsoft.com/office/officeart/2005/8/layout/vList5" loCatId="list" qsTypeId="urn:microsoft.com/office/officeart/2005/8/quickstyle/simple1#2" qsCatId="simple" csTypeId="urn:microsoft.com/office/officeart/2005/8/colors/accent1_4#2" csCatId="accent1" phldr="1"/>
      <dgm:spPr/>
      <dgm:t>
        <a:bodyPr/>
        <a:lstStyle/>
        <a:p>
          <a:endParaRPr lang="en-GB"/>
        </a:p>
      </dgm:t>
    </dgm:pt>
    <dgm:pt modelId="{283261A5-40E2-44C4-A35C-434963155E94}">
      <dgm:prSet/>
      <dgm:spPr/>
      <dgm:t>
        <a:bodyPr/>
        <a:lstStyle/>
        <a:p>
          <a:r>
            <a:rPr lang="en-GB" b="1"/>
            <a:t>7. Strengthen System Flow &amp; Escalation Preparedness</a:t>
          </a:r>
        </a:p>
      </dgm:t>
    </dgm:pt>
    <dgm:pt modelId="{BC2F662C-9EB9-4D88-8B94-95CA0237CA65}" type="parTrans" cxnId="{10D0B0B5-E9AF-463F-9D64-D173927E8B52}">
      <dgm:prSet/>
      <dgm:spPr/>
      <dgm:t>
        <a:bodyPr/>
        <a:lstStyle/>
        <a:p>
          <a:endParaRPr lang="en-GB"/>
        </a:p>
      </dgm:t>
    </dgm:pt>
    <dgm:pt modelId="{37B65B2B-5246-457A-A1B0-2EE7DB36A112}" type="sibTrans" cxnId="{10D0B0B5-E9AF-463F-9D64-D173927E8B52}">
      <dgm:prSet/>
      <dgm:spPr/>
      <dgm:t>
        <a:bodyPr/>
        <a:lstStyle/>
        <a:p>
          <a:endParaRPr lang="en-GB"/>
        </a:p>
      </dgm:t>
    </dgm:pt>
    <dgm:pt modelId="{EA7626C2-72CA-47BD-AE3E-18B6633CE6DB}">
      <dgm:prSet/>
      <dgm:spPr/>
      <dgm:t>
        <a:bodyPr/>
        <a:lstStyle/>
        <a:p>
          <a:r>
            <a:rPr lang="en-GB"/>
            <a:t>Start pathway‑specific planning (e.g., stroke/ICSS, P1/P2) earlier—by September, not mid‑winter.</a:t>
          </a:r>
          <a:br>
            <a:rPr lang="en-GB"/>
          </a:br>
          <a:r>
            <a:rPr lang="en-GB"/>
            <a:t>(Late winter funding limited recruitment and impact this year.)</a:t>
          </a:r>
        </a:p>
      </dgm:t>
    </dgm:pt>
    <dgm:pt modelId="{847FFD31-26C7-4B2A-8EE8-D14B4D975885}" type="parTrans" cxnId="{CCB4C41D-CE31-484A-BEAF-BE3E57380AA0}">
      <dgm:prSet/>
      <dgm:spPr/>
      <dgm:t>
        <a:bodyPr/>
        <a:lstStyle/>
        <a:p>
          <a:endParaRPr lang="en-GB"/>
        </a:p>
      </dgm:t>
    </dgm:pt>
    <dgm:pt modelId="{A6353EE7-B77E-4D05-B351-F8F0CB527CA8}" type="sibTrans" cxnId="{CCB4C41D-CE31-484A-BEAF-BE3E57380AA0}">
      <dgm:prSet/>
      <dgm:spPr/>
      <dgm:t>
        <a:bodyPr/>
        <a:lstStyle/>
        <a:p>
          <a:endParaRPr lang="en-GB"/>
        </a:p>
      </dgm:t>
    </dgm:pt>
    <dgm:pt modelId="{E4C8411E-FE7A-48CF-B9A4-B899A273C6DA}">
      <dgm:prSet/>
      <dgm:spPr/>
      <dgm:t>
        <a:bodyPr/>
        <a:lstStyle/>
        <a:p>
          <a:r>
            <a:rPr lang="en-GB"/>
            <a:t>Maintain weekly updates to acutes on available capacity in high‑pressure pathways to manage expectations and flow.</a:t>
          </a:r>
        </a:p>
      </dgm:t>
    </dgm:pt>
    <dgm:pt modelId="{0F31F6C7-73B5-4645-BBCD-530826C2691D}" type="parTrans" cxnId="{A626F9E9-C143-4892-BE5C-76C33E82456B}">
      <dgm:prSet/>
      <dgm:spPr/>
      <dgm:t>
        <a:bodyPr/>
        <a:lstStyle/>
        <a:p>
          <a:endParaRPr lang="en-GB"/>
        </a:p>
      </dgm:t>
    </dgm:pt>
    <dgm:pt modelId="{EBD47ED7-A939-4564-8CC5-5A281A7DC01C}" type="sibTrans" cxnId="{A626F9E9-C143-4892-BE5C-76C33E82456B}">
      <dgm:prSet/>
      <dgm:spPr/>
      <dgm:t>
        <a:bodyPr/>
        <a:lstStyle/>
        <a:p>
          <a:endParaRPr lang="en-GB"/>
        </a:p>
      </dgm:t>
    </dgm:pt>
    <dgm:pt modelId="{1E88AAE5-995D-48E8-9F77-C63D28570E3A}">
      <dgm:prSet/>
      <dgm:spPr/>
      <dgm:t>
        <a:bodyPr/>
        <a:lstStyle/>
        <a:p>
          <a:r>
            <a:rPr lang="en-GB" b="1"/>
            <a:t>8. Workforce Stability &amp; Contingency</a:t>
          </a:r>
        </a:p>
      </dgm:t>
    </dgm:pt>
    <dgm:pt modelId="{12AF9EBD-C43F-4369-A1B1-830ACC42E649}" type="parTrans" cxnId="{C38B7D81-8044-4717-A43B-C290CC6236F1}">
      <dgm:prSet/>
      <dgm:spPr/>
      <dgm:t>
        <a:bodyPr/>
        <a:lstStyle/>
        <a:p>
          <a:endParaRPr lang="en-GB"/>
        </a:p>
      </dgm:t>
    </dgm:pt>
    <dgm:pt modelId="{184E8011-2CCC-4B7B-B5CB-E741A8DA7D6D}" type="sibTrans" cxnId="{C38B7D81-8044-4717-A43B-C290CC6236F1}">
      <dgm:prSet/>
      <dgm:spPr/>
      <dgm:t>
        <a:bodyPr/>
        <a:lstStyle/>
        <a:p>
          <a:endParaRPr lang="en-GB"/>
        </a:p>
      </dgm:t>
    </dgm:pt>
    <dgm:pt modelId="{37BF6984-2FA8-491F-8DC0-8A11221228D9}">
      <dgm:prSet/>
      <dgm:spPr/>
      <dgm:t>
        <a:bodyPr/>
        <a:lstStyle/>
        <a:p>
          <a:r>
            <a:rPr lang="en-GB"/>
            <a:t>Earlier surge recruitment for high‑impact pathways (e.g., ICSS), avoiding December starts.</a:t>
          </a:r>
        </a:p>
      </dgm:t>
    </dgm:pt>
    <dgm:pt modelId="{3C2470FF-399B-43A5-8E41-C2DA3D850229}" type="parTrans" cxnId="{F2125617-AB57-4DC6-B2E6-B19A4400AFDD}">
      <dgm:prSet/>
      <dgm:spPr/>
      <dgm:t>
        <a:bodyPr/>
        <a:lstStyle/>
        <a:p>
          <a:endParaRPr lang="en-GB"/>
        </a:p>
      </dgm:t>
    </dgm:pt>
    <dgm:pt modelId="{646A874F-97A5-4AC4-92F1-C48D9BA5DF25}" type="sibTrans" cxnId="{F2125617-AB57-4DC6-B2E6-B19A4400AFDD}">
      <dgm:prSet/>
      <dgm:spPr/>
      <dgm:t>
        <a:bodyPr/>
        <a:lstStyle/>
        <a:p>
          <a:endParaRPr lang="en-GB"/>
        </a:p>
      </dgm:t>
    </dgm:pt>
    <dgm:pt modelId="{4F589A7A-D291-4B31-A956-7FE013A314C4}">
      <dgm:prSet/>
      <dgm:spPr/>
      <dgm:t>
        <a:bodyPr/>
        <a:lstStyle/>
        <a:p>
          <a:r>
            <a:rPr lang="en-GB" b="1"/>
            <a:t>9. Clarify PBUC Funding &amp; Operational Model for 26/27</a:t>
          </a:r>
        </a:p>
      </dgm:t>
    </dgm:pt>
    <dgm:pt modelId="{114A3840-22DD-4410-A41A-9FDC52CE2635}" type="parTrans" cxnId="{B42E3798-8337-4B12-82E2-0C9F69242AF9}">
      <dgm:prSet/>
      <dgm:spPr/>
      <dgm:t>
        <a:bodyPr/>
        <a:lstStyle/>
        <a:p>
          <a:endParaRPr lang="en-GB"/>
        </a:p>
      </dgm:t>
    </dgm:pt>
    <dgm:pt modelId="{D440A538-2423-4CF7-890C-C65D5DB9C7FB}" type="sibTrans" cxnId="{B42E3798-8337-4B12-82E2-0C9F69242AF9}">
      <dgm:prSet/>
      <dgm:spPr/>
      <dgm:t>
        <a:bodyPr/>
        <a:lstStyle/>
        <a:p>
          <a:endParaRPr lang="en-GB"/>
        </a:p>
      </dgm:t>
    </dgm:pt>
    <dgm:pt modelId="{3512F3C5-ED48-46EE-B9C0-EAB77D95663B}">
      <dgm:prSet/>
      <dgm:spPr/>
      <dgm:t>
        <a:bodyPr/>
        <a:lstStyle/>
        <a:p>
          <a:r>
            <a:rPr lang="en-GB"/>
            <a:t>Secure recurrent staffing funding to avoid reversion and protect 4‑hour/triage performance.</a:t>
          </a:r>
        </a:p>
      </dgm:t>
    </dgm:pt>
    <dgm:pt modelId="{2DF85663-4911-4982-995A-2A71D0A71898}" type="parTrans" cxnId="{7BDC1E3C-C160-4BCA-9F93-6F504037678F}">
      <dgm:prSet/>
      <dgm:spPr/>
      <dgm:t>
        <a:bodyPr/>
        <a:lstStyle/>
        <a:p>
          <a:endParaRPr lang="en-GB"/>
        </a:p>
      </dgm:t>
    </dgm:pt>
    <dgm:pt modelId="{2166DB3D-2372-4877-96D3-C1FA7794578B}" type="sibTrans" cxnId="{7BDC1E3C-C160-4BCA-9F93-6F504037678F}">
      <dgm:prSet/>
      <dgm:spPr/>
      <dgm:t>
        <a:bodyPr/>
        <a:lstStyle/>
        <a:p>
          <a:endParaRPr lang="en-GB"/>
        </a:p>
      </dgm:t>
    </dgm:pt>
    <dgm:pt modelId="{ECA59733-CC35-4FDB-9B37-831AFE19E04B}">
      <dgm:prSet/>
      <dgm:spPr/>
      <dgm:t>
        <a:bodyPr/>
        <a:lstStyle/>
        <a:p>
          <a:r>
            <a:rPr lang="en-GB" b="1"/>
            <a:t>10. Enhance Demand Insight &amp; System Coordination</a:t>
          </a:r>
        </a:p>
      </dgm:t>
    </dgm:pt>
    <dgm:pt modelId="{8506B35D-C4E7-46D3-84F7-82FFCC0EDB90}" type="parTrans" cxnId="{8F945DC8-9A8C-4AF9-96B7-D1C3D179F771}">
      <dgm:prSet/>
      <dgm:spPr/>
      <dgm:t>
        <a:bodyPr/>
        <a:lstStyle/>
        <a:p>
          <a:endParaRPr lang="en-GB"/>
        </a:p>
      </dgm:t>
    </dgm:pt>
    <dgm:pt modelId="{6F5801B6-F557-4F09-AA53-DBD953DC17AE}" type="sibTrans" cxnId="{8F945DC8-9A8C-4AF9-96B7-D1C3D179F771}">
      <dgm:prSet/>
      <dgm:spPr/>
      <dgm:t>
        <a:bodyPr/>
        <a:lstStyle/>
        <a:p>
          <a:endParaRPr lang="en-GB"/>
        </a:p>
      </dgm:t>
    </dgm:pt>
    <dgm:pt modelId="{41135142-554E-46C3-9CBB-A43C04D2F369}">
      <dgm:prSet/>
      <dgm:spPr/>
      <dgm:t>
        <a:bodyPr/>
        <a:lstStyle/>
        <a:p>
          <a:r>
            <a:rPr lang="en-GB"/>
            <a:t>Continue demand investigations (e.g., PCN variation, MSK FCP impacts) and adopt GIRFT‑linked solutions such as Community Appointment Days.</a:t>
          </a:r>
        </a:p>
      </dgm:t>
    </dgm:pt>
    <dgm:pt modelId="{3AED593B-CF4E-4C1E-A2D1-7E88184986C9}" type="parTrans" cxnId="{D22A6FB1-EDCA-44AC-A2E7-5208C92488FA}">
      <dgm:prSet/>
      <dgm:spPr/>
      <dgm:t>
        <a:bodyPr/>
        <a:lstStyle/>
        <a:p>
          <a:endParaRPr lang="en-GB"/>
        </a:p>
      </dgm:t>
    </dgm:pt>
    <dgm:pt modelId="{08AD8903-A1ED-4551-B95C-D4F220456AF4}" type="sibTrans" cxnId="{D22A6FB1-EDCA-44AC-A2E7-5208C92488FA}">
      <dgm:prSet/>
      <dgm:spPr/>
      <dgm:t>
        <a:bodyPr/>
        <a:lstStyle/>
        <a:p>
          <a:endParaRPr lang="en-GB"/>
        </a:p>
      </dgm:t>
    </dgm:pt>
    <dgm:pt modelId="{9CCE8F85-D599-4F33-9CD0-C52242C88590}">
      <dgm:prSet/>
      <dgm:spPr/>
      <dgm:t>
        <a:bodyPr/>
        <a:lstStyle/>
        <a:p>
          <a:r>
            <a:rPr lang="en-GB"/>
            <a:t>Progress system mutual‑aid discussions and FCP expansion scoping.</a:t>
          </a:r>
        </a:p>
      </dgm:t>
    </dgm:pt>
    <dgm:pt modelId="{3E8C556A-509C-4A01-9DD5-D345A184C528}" type="parTrans" cxnId="{02549B7F-7062-46B1-B123-AE7BCB4D8DC7}">
      <dgm:prSet/>
      <dgm:spPr/>
      <dgm:t>
        <a:bodyPr/>
        <a:lstStyle/>
        <a:p>
          <a:endParaRPr lang="en-GB"/>
        </a:p>
      </dgm:t>
    </dgm:pt>
    <dgm:pt modelId="{3D585D4E-50F0-4051-B374-CA955D96E8DB}" type="sibTrans" cxnId="{02549B7F-7062-46B1-B123-AE7BCB4D8DC7}">
      <dgm:prSet/>
      <dgm:spPr/>
      <dgm:t>
        <a:bodyPr/>
        <a:lstStyle/>
        <a:p>
          <a:endParaRPr lang="en-GB"/>
        </a:p>
      </dgm:t>
    </dgm:pt>
    <dgm:pt modelId="{BDB65A1A-9055-4B5C-BAF6-C23666AF16E9}">
      <dgm:prSet/>
      <dgm:spPr/>
      <dgm:t>
        <a:bodyPr/>
        <a:lstStyle/>
        <a:p>
          <a:r>
            <a:rPr lang="en-GB" b="1"/>
            <a:t>11. Address known bottlenecks across the pathways - including bariatric needs, delirium and dementia support, brokerage KPIs, and ‘off‑pathway’ discharges. </a:t>
          </a:r>
        </a:p>
      </dgm:t>
    </dgm:pt>
    <dgm:pt modelId="{3542B0E4-E61E-4CF8-BFAD-CF297B6B5A75}" type="parTrans" cxnId="{D2571BDB-B2B5-4C24-AC58-1C5912E2E91E}">
      <dgm:prSet/>
      <dgm:spPr/>
      <dgm:t>
        <a:bodyPr/>
        <a:lstStyle/>
        <a:p>
          <a:endParaRPr lang="en-GB"/>
        </a:p>
      </dgm:t>
    </dgm:pt>
    <dgm:pt modelId="{67835AB8-391E-49DF-B15C-CBE8D497F05C}" type="sibTrans" cxnId="{D2571BDB-B2B5-4C24-AC58-1C5912E2E91E}">
      <dgm:prSet/>
      <dgm:spPr/>
      <dgm:t>
        <a:bodyPr/>
        <a:lstStyle/>
        <a:p>
          <a:endParaRPr lang="en-GB"/>
        </a:p>
      </dgm:t>
    </dgm:pt>
    <dgm:pt modelId="{DC01A9EF-87C1-4112-BA96-01FBCBBC60FF}">
      <dgm:prSet/>
      <dgm:spPr/>
      <dgm:t>
        <a:bodyPr/>
        <a:lstStyle/>
        <a:p>
          <a:r>
            <a:rPr lang="en-GB" b="1"/>
            <a:t>A coordinated, proactive approach is required, </a:t>
          </a:r>
          <a:r>
            <a:rPr lang="en-GB"/>
            <a:t>If these issues are not resolved outside of winter, the system lacks the necessary elasticity to respond effectively during periods of escalation.</a:t>
          </a:r>
        </a:p>
      </dgm:t>
    </dgm:pt>
    <dgm:pt modelId="{6E6606FC-07B6-4E36-BD38-BC74745237A1}" type="parTrans" cxnId="{B75516A7-5FA0-4451-807F-F925EC7DFCD3}">
      <dgm:prSet/>
      <dgm:spPr/>
      <dgm:t>
        <a:bodyPr/>
        <a:lstStyle/>
        <a:p>
          <a:endParaRPr lang="en-GB"/>
        </a:p>
      </dgm:t>
    </dgm:pt>
    <dgm:pt modelId="{1D497913-F1E6-4362-A1D2-DEAA3E560FD2}" type="sibTrans" cxnId="{B75516A7-5FA0-4451-807F-F925EC7DFCD3}">
      <dgm:prSet/>
      <dgm:spPr/>
      <dgm:t>
        <a:bodyPr/>
        <a:lstStyle/>
        <a:p>
          <a:endParaRPr lang="en-GB"/>
        </a:p>
      </dgm:t>
    </dgm:pt>
    <dgm:pt modelId="{499F8610-F304-4532-A006-E66EB6EA6B6B}">
      <dgm:prSet/>
      <dgm:spPr/>
      <dgm:t>
        <a:bodyPr/>
        <a:lstStyle/>
        <a:p>
          <a:r>
            <a:rPr lang="en-GB" b="1"/>
            <a:t>12. Social care overtime for assessments</a:t>
          </a:r>
        </a:p>
      </dgm:t>
    </dgm:pt>
    <dgm:pt modelId="{38C36917-BC8F-4B50-B435-7F384F902DBB}" type="parTrans" cxnId="{28E08D0E-4989-43DA-A539-0F33A0BE92EF}">
      <dgm:prSet/>
      <dgm:spPr/>
      <dgm:t>
        <a:bodyPr/>
        <a:lstStyle/>
        <a:p>
          <a:endParaRPr lang="en-GB"/>
        </a:p>
      </dgm:t>
    </dgm:pt>
    <dgm:pt modelId="{35CBAE75-4141-4611-8E15-B648FE82A27C}" type="sibTrans" cxnId="{28E08D0E-4989-43DA-A539-0F33A0BE92EF}">
      <dgm:prSet/>
      <dgm:spPr/>
      <dgm:t>
        <a:bodyPr/>
        <a:lstStyle/>
        <a:p>
          <a:endParaRPr lang="en-GB"/>
        </a:p>
      </dgm:t>
    </dgm:pt>
    <dgm:pt modelId="{83B4C512-FA58-45E3-A9B7-742BCC6025AC}">
      <dgm:prSet/>
      <dgm:spPr/>
      <dgm:t>
        <a:bodyPr/>
        <a:lstStyle/>
        <a:p>
          <a:r>
            <a:rPr lang="en-GB" b="1"/>
            <a:t>Explore this option across all 3 local authorities for potential deployment across January and December</a:t>
          </a:r>
        </a:p>
      </dgm:t>
    </dgm:pt>
    <dgm:pt modelId="{47B3B25E-10AE-4A67-B8EF-45FC7C5E90B4}" type="parTrans" cxnId="{CB34967B-BFA2-4E9F-95FC-479A139B4E99}">
      <dgm:prSet/>
      <dgm:spPr/>
      <dgm:t>
        <a:bodyPr/>
        <a:lstStyle/>
        <a:p>
          <a:endParaRPr lang="en-GB"/>
        </a:p>
      </dgm:t>
    </dgm:pt>
    <dgm:pt modelId="{B51A6AD9-D0FC-4DC9-B760-B3545384789A}" type="sibTrans" cxnId="{CB34967B-BFA2-4E9F-95FC-479A139B4E99}">
      <dgm:prSet/>
      <dgm:spPr/>
      <dgm:t>
        <a:bodyPr/>
        <a:lstStyle/>
        <a:p>
          <a:endParaRPr lang="en-GB"/>
        </a:p>
      </dgm:t>
    </dgm:pt>
    <dgm:pt modelId="{7B7605E1-F665-416A-B81D-0FD557CD7E35}" type="pres">
      <dgm:prSet presAssocID="{6F97180C-195A-4267-A3E7-FDAF5C520EF3}" presName="Name0" presStyleCnt="0">
        <dgm:presLayoutVars>
          <dgm:dir/>
          <dgm:animLvl val="lvl"/>
          <dgm:resizeHandles val="exact"/>
        </dgm:presLayoutVars>
      </dgm:prSet>
      <dgm:spPr/>
    </dgm:pt>
    <dgm:pt modelId="{4A3EAC0F-331C-48EB-8F50-222159FBBB26}" type="pres">
      <dgm:prSet presAssocID="{283261A5-40E2-44C4-A35C-434963155E94}" presName="linNode" presStyleCnt="0"/>
      <dgm:spPr/>
    </dgm:pt>
    <dgm:pt modelId="{0FDF051B-DE04-40CC-B4F1-78284F2410D0}" type="pres">
      <dgm:prSet presAssocID="{283261A5-40E2-44C4-A35C-434963155E94}" presName="parentText" presStyleLbl="node1" presStyleIdx="0" presStyleCnt="6">
        <dgm:presLayoutVars>
          <dgm:chMax val="1"/>
          <dgm:bulletEnabled val="1"/>
        </dgm:presLayoutVars>
      </dgm:prSet>
      <dgm:spPr/>
    </dgm:pt>
    <dgm:pt modelId="{159A5BBE-054F-44ED-BA68-CE72F3E9964D}" type="pres">
      <dgm:prSet presAssocID="{283261A5-40E2-44C4-A35C-434963155E94}" presName="descendantText" presStyleLbl="alignAccFollowNode1" presStyleIdx="0" presStyleCnt="6">
        <dgm:presLayoutVars>
          <dgm:bulletEnabled val="1"/>
        </dgm:presLayoutVars>
      </dgm:prSet>
      <dgm:spPr/>
    </dgm:pt>
    <dgm:pt modelId="{41173194-EE31-402A-8050-FDD8EDAEB8F8}" type="pres">
      <dgm:prSet presAssocID="{37B65B2B-5246-457A-A1B0-2EE7DB36A112}" presName="sp" presStyleCnt="0"/>
      <dgm:spPr/>
    </dgm:pt>
    <dgm:pt modelId="{B3A6AAFF-0233-44ED-9E35-D5D32F989DC0}" type="pres">
      <dgm:prSet presAssocID="{1E88AAE5-995D-48E8-9F77-C63D28570E3A}" presName="linNode" presStyleCnt="0"/>
      <dgm:spPr/>
    </dgm:pt>
    <dgm:pt modelId="{243EAE5D-278A-483C-B83D-D25304407FDB}" type="pres">
      <dgm:prSet presAssocID="{1E88AAE5-995D-48E8-9F77-C63D28570E3A}" presName="parentText" presStyleLbl="node1" presStyleIdx="1" presStyleCnt="6">
        <dgm:presLayoutVars>
          <dgm:chMax val="1"/>
          <dgm:bulletEnabled val="1"/>
        </dgm:presLayoutVars>
      </dgm:prSet>
      <dgm:spPr/>
    </dgm:pt>
    <dgm:pt modelId="{1A2F8666-FE9F-4A45-A254-15F7F1FF8058}" type="pres">
      <dgm:prSet presAssocID="{1E88AAE5-995D-48E8-9F77-C63D28570E3A}" presName="descendantText" presStyleLbl="alignAccFollowNode1" presStyleIdx="1" presStyleCnt="6">
        <dgm:presLayoutVars>
          <dgm:bulletEnabled val="1"/>
        </dgm:presLayoutVars>
      </dgm:prSet>
      <dgm:spPr/>
    </dgm:pt>
    <dgm:pt modelId="{06C484EB-70AB-439C-93D2-7CE52EC71A6F}" type="pres">
      <dgm:prSet presAssocID="{184E8011-2CCC-4B7B-B5CB-E741A8DA7D6D}" presName="sp" presStyleCnt="0"/>
      <dgm:spPr/>
    </dgm:pt>
    <dgm:pt modelId="{04C54249-DF3F-41F1-A8A7-45F82CBDC356}" type="pres">
      <dgm:prSet presAssocID="{4F589A7A-D291-4B31-A956-7FE013A314C4}" presName="linNode" presStyleCnt="0"/>
      <dgm:spPr/>
    </dgm:pt>
    <dgm:pt modelId="{6C231B22-C1E9-4407-A36A-35EC62BD81DD}" type="pres">
      <dgm:prSet presAssocID="{4F589A7A-D291-4B31-A956-7FE013A314C4}" presName="parentText" presStyleLbl="node1" presStyleIdx="2" presStyleCnt="6">
        <dgm:presLayoutVars>
          <dgm:chMax val="1"/>
          <dgm:bulletEnabled val="1"/>
        </dgm:presLayoutVars>
      </dgm:prSet>
      <dgm:spPr/>
    </dgm:pt>
    <dgm:pt modelId="{2E907F24-E7DF-4E79-BEE0-8D85E55D14F3}" type="pres">
      <dgm:prSet presAssocID="{4F589A7A-D291-4B31-A956-7FE013A314C4}" presName="descendantText" presStyleLbl="alignAccFollowNode1" presStyleIdx="2" presStyleCnt="6">
        <dgm:presLayoutVars>
          <dgm:bulletEnabled val="1"/>
        </dgm:presLayoutVars>
      </dgm:prSet>
      <dgm:spPr/>
    </dgm:pt>
    <dgm:pt modelId="{5EE9A261-740C-415A-A52A-329E0F0DD9AA}" type="pres">
      <dgm:prSet presAssocID="{D440A538-2423-4CF7-890C-C65D5DB9C7FB}" presName="sp" presStyleCnt="0"/>
      <dgm:spPr/>
    </dgm:pt>
    <dgm:pt modelId="{23BB4A72-0D28-43B3-A440-3AB6688A9BF5}" type="pres">
      <dgm:prSet presAssocID="{ECA59733-CC35-4FDB-9B37-831AFE19E04B}" presName="linNode" presStyleCnt="0"/>
      <dgm:spPr/>
    </dgm:pt>
    <dgm:pt modelId="{DB9B49A0-4E4E-40F2-B96E-8E4189DCB841}" type="pres">
      <dgm:prSet presAssocID="{ECA59733-CC35-4FDB-9B37-831AFE19E04B}" presName="parentText" presStyleLbl="node1" presStyleIdx="3" presStyleCnt="6">
        <dgm:presLayoutVars>
          <dgm:chMax val="1"/>
          <dgm:bulletEnabled val="1"/>
        </dgm:presLayoutVars>
      </dgm:prSet>
      <dgm:spPr/>
    </dgm:pt>
    <dgm:pt modelId="{053671E8-EA6E-4514-AC14-A093B22564FA}" type="pres">
      <dgm:prSet presAssocID="{ECA59733-CC35-4FDB-9B37-831AFE19E04B}" presName="descendantText" presStyleLbl="alignAccFollowNode1" presStyleIdx="3" presStyleCnt="6">
        <dgm:presLayoutVars>
          <dgm:bulletEnabled val="1"/>
        </dgm:presLayoutVars>
      </dgm:prSet>
      <dgm:spPr/>
    </dgm:pt>
    <dgm:pt modelId="{09311DB7-1028-4895-B5A5-C591DDEC9E66}" type="pres">
      <dgm:prSet presAssocID="{6F5801B6-F557-4F09-AA53-DBD953DC17AE}" presName="sp" presStyleCnt="0"/>
      <dgm:spPr/>
    </dgm:pt>
    <dgm:pt modelId="{508EE54F-6C30-4898-8EBF-63E8B0F3A748}" type="pres">
      <dgm:prSet presAssocID="{BDB65A1A-9055-4B5C-BAF6-C23666AF16E9}" presName="linNode" presStyleCnt="0"/>
      <dgm:spPr/>
    </dgm:pt>
    <dgm:pt modelId="{939512BC-CF23-43DE-A637-32D1BB7C737A}" type="pres">
      <dgm:prSet presAssocID="{BDB65A1A-9055-4B5C-BAF6-C23666AF16E9}" presName="parentText" presStyleLbl="node1" presStyleIdx="4" presStyleCnt="6">
        <dgm:presLayoutVars>
          <dgm:chMax val="1"/>
          <dgm:bulletEnabled val="1"/>
        </dgm:presLayoutVars>
      </dgm:prSet>
      <dgm:spPr/>
    </dgm:pt>
    <dgm:pt modelId="{F7E7BD1B-0611-4AB7-902C-81CE140F4061}" type="pres">
      <dgm:prSet presAssocID="{BDB65A1A-9055-4B5C-BAF6-C23666AF16E9}" presName="descendantText" presStyleLbl="alignAccFollowNode1" presStyleIdx="4" presStyleCnt="6">
        <dgm:presLayoutVars>
          <dgm:bulletEnabled val="1"/>
        </dgm:presLayoutVars>
      </dgm:prSet>
      <dgm:spPr/>
    </dgm:pt>
    <dgm:pt modelId="{1B7137E6-A6AE-4B03-B4A3-B7BE5880E495}" type="pres">
      <dgm:prSet presAssocID="{67835AB8-391E-49DF-B15C-CBE8D497F05C}" presName="sp" presStyleCnt="0"/>
      <dgm:spPr/>
    </dgm:pt>
    <dgm:pt modelId="{88020956-3EB4-40CB-98F1-76F817124128}" type="pres">
      <dgm:prSet presAssocID="{499F8610-F304-4532-A006-E66EB6EA6B6B}" presName="linNode" presStyleCnt="0"/>
      <dgm:spPr/>
    </dgm:pt>
    <dgm:pt modelId="{E8071FF7-8289-4CCA-A874-5C18CAFC527D}" type="pres">
      <dgm:prSet presAssocID="{499F8610-F304-4532-A006-E66EB6EA6B6B}" presName="parentText" presStyleLbl="node1" presStyleIdx="5" presStyleCnt="6">
        <dgm:presLayoutVars>
          <dgm:chMax val="1"/>
          <dgm:bulletEnabled val="1"/>
        </dgm:presLayoutVars>
      </dgm:prSet>
      <dgm:spPr/>
    </dgm:pt>
    <dgm:pt modelId="{CAF40050-17EE-4CD1-9B6C-851B023F7010}" type="pres">
      <dgm:prSet presAssocID="{499F8610-F304-4532-A006-E66EB6EA6B6B}" presName="descendantText" presStyleLbl="alignAccFollowNode1" presStyleIdx="5" presStyleCnt="6">
        <dgm:presLayoutVars>
          <dgm:bulletEnabled val="1"/>
        </dgm:presLayoutVars>
      </dgm:prSet>
      <dgm:spPr/>
    </dgm:pt>
  </dgm:ptLst>
  <dgm:cxnLst>
    <dgm:cxn modelId="{BB34CC06-AFE7-4146-AA69-0C75B0A235D8}" type="presOf" srcId="{499F8610-F304-4532-A006-E66EB6EA6B6B}" destId="{E8071FF7-8289-4CCA-A874-5C18CAFC527D}" srcOrd="0" destOrd="0" presId="urn:microsoft.com/office/officeart/2005/8/layout/vList5"/>
    <dgm:cxn modelId="{28E08D0E-4989-43DA-A539-0F33A0BE92EF}" srcId="{6F97180C-195A-4267-A3E7-FDAF5C520EF3}" destId="{499F8610-F304-4532-A006-E66EB6EA6B6B}" srcOrd="5" destOrd="0" parTransId="{38C36917-BC8F-4B50-B435-7F384F902DBB}" sibTransId="{35CBAE75-4141-4611-8E15-B648FE82A27C}"/>
    <dgm:cxn modelId="{F2125617-AB57-4DC6-B2E6-B19A4400AFDD}" srcId="{1E88AAE5-995D-48E8-9F77-C63D28570E3A}" destId="{37BF6984-2FA8-491F-8DC0-8A11221228D9}" srcOrd="0" destOrd="0" parTransId="{3C2470FF-399B-43A5-8E41-C2DA3D850229}" sibTransId="{646A874F-97A5-4AC4-92F1-C48D9BA5DF25}"/>
    <dgm:cxn modelId="{CCB4C41D-CE31-484A-BEAF-BE3E57380AA0}" srcId="{283261A5-40E2-44C4-A35C-434963155E94}" destId="{EA7626C2-72CA-47BD-AE3E-18B6633CE6DB}" srcOrd="0" destOrd="0" parTransId="{847FFD31-26C7-4B2A-8EE8-D14B4D975885}" sibTransId="{A6353EE7-B77E-4D05-B351-F8F0CB527CA8}"/>
    <dgm:cxn modelId="{3E9B0E21-84F6-4BF6-A0CC-A5B78BBAE1E9}" type="presOf" srcId="{37BF6984-2FA8-491F-8DC0-8A11221228D9}" destId="{1A2F8666-FE9F-4A45-A254-15F7F1FF8058}" srcOrd="0" destOrd="0" presId="urn:microsoft.com/office/officeart/2005/8/layout/vList5"/>
    <dgm:cxn modelId="{5BD1C32C-866B-4D88-86FB-CE3372E4C17B}" type="presOf" srcId="{1E88AAE5-995D-48E8-9F77-C63D28570E3A}" destId="{243EAE5D-278A-483C-B83D-D25304407FDB}" srcOrd="0" destOrd="0" presId="urn:microsoft.com/office/officeart/2005/8/layout/vList5"/>
    <dgm:cxn modelId="{0AAF3B39-E1A8-44D0-A3FD-246F91A0DC15}" type="presOf" srcId="{83B4C512-FA58-45E3-A9B7-742BCC6025AC}" destId="{CAF40050-17EE-4CD1-9B6C-851B023F7010}" srcOrd="0" destOrd="0" presId="urn:microsoft.com/office/officeart/2005/8/layout/vList5"/>
    <dgm:cxn modelId="{7BDC1E3C-C160-4BCA-9F93-6F504037678F}" srcId="{4F589A7A-D291-4B31-A956-7FE013A314C4}" destId="{3512F3C5-ED48-46EE-B9C0-EAB77D95663B}" srcOrd="0" destOrd="0" parTransId="{2DF85663-4911-4982-995A-2A71D0A71898}" sibTransId="{2166DB3D-2372-4877-96D3-C1FA7794578B}"/>
    <dgm:cxn modelId="{2441CB5F-1B14-4955-8BCB-50D389FD8B65}" type="presOf" srcId="{BDB65A1A-9055-4B5C-BAF6-C23666AF16E9}" destId="{939512BC-CF23-43DE-A637-32D1BB7C737A}" srcOrd="0" destOrd="0" presId="urn:microsoft.com/office/officeart/2005/8/layout/vList5"/>
    <dgm:cxn modelId="{923B4543-024A-4665-B419-B406D71E037F}" type="presOf" srcId="{E4C8411E-FE7A-48CF-B9A4-B899A273C6DA}" destId="{159A5BBE-054F-44ED-BA68-CE72F3E9964D}" srcOrd="0" destOrd="1" presId="urn:microsoft.com/office/officeart/2005/8/layout/vList5"/>
    <dgm:cxn modelId="{0E58B746-6A3F-40A5-9EB8-4839108D0552}" type="presOf" srcId="{4F589A7A-D291-4B31-A956-7FE013A314C4}" destId="{6C231B22-C1E9-4407-A36A-35EC62BD81DD}" srcOrd="0" destOrd="0" presId="urn:microsoft.com/office/officeart/2005/8/layout/vList5"/>
    <dgm:cxn modelId="{CCBEA44C-31E9-4716-9496-06711BD11A7D}" type="presOf" srcId="{ECA59733-CC35-4FDB-9B37-831AFE19E04B}" destId="{DB9B49A0-4E4E-40F2-B96E-8E4189DCB841}" srcOrd="0" destOrd="0" presId="urn:microsoft.com/office/officeart/2005/8/layout/vList5"/>
    <dgm:cxn modelId="{19DF0F50-5CB5-4C9C-BD6E-633BC6F5DB24}" type="presOf" srcId="{283261A5-40E2-44C4-A35C-434963155E94}" destId="{0FDF051B-DE04-40CC-B4F1-78284F2410D0}" srcOrd="0" destOrd="0" presId="urn:microsoft.com/office/officeart/2005/8/layout/vList5"/>
    <dgm:cxn modelId="{51B70C76-51E8-4071-8635-63AF5BD248ED}" type="presOf" srcId="{6F97180C-195A-4267-A3E7-FDAF5C520EF3}" destId="{7B7605E1-F665-416A-B81D-0FD557CD7E35}" srcOrd="0" destOrd="0" presId="urn:microsoft.com/office/officeart/2005/8/layout/vList5"/>
    <dgm:cxn modelId="{CB34967B-BFA2-4E9F-95FC-479A139B4E99}" srcId="{499F8610-F304-4532-A006-E66EB6EA6B6B}" destId="{83B4C512-FA58-45E3-A9B7-742BCC6025AC}" srcOrd="0" destOrd="0" parTransId="{47B3B25E-10AE-4A67-B8EF-45FC7C5E90B4}" sibTransId="{B51A6AD9-D0FC-4DC9-B760-B3545384789A}"/>
    <dgm:cxn modelId="{02549B7F-7062-46B1-B123-AE7BCB4D8DC7}" srcId="{ECA59733-CC35-4FDB-9B37-831AFE19E04B}" destId="{9CCE8F85-D599-4F33-9CD0-C52242C88590}" srcOrd="1" destOrd="0" parTransId="{3E8C556A-509C-4A01-9DD5-D345A184C528}" sibTransId="{3D585D4E-50F0-4051-B374-CA955D96E8DB}"/>
    <dgm:cxn modelId="{C38B7D81-8044-4717-A43B-C290CC6236F1}" srcId="{6F97180C-195A-4267-A3E7-FDAF5C520EF3}" destId="{1E88AAE5-995D-48E8-9F77-C63D28570E3A}" srcOrd="1" destOrd="0" parTransId="{12AF9EBD-C43F-4369-A1B1-830ACC42E649}" sibTransId="{184E8011-2CCC-4B7B-B5CB-E741A8DA7D6D}"/>
    <dgm:cxn modelId="{2BC7858A-B720-4D51-AFC4-62F17517EEFA}" type="presOf" srcId="{DC01A9EF-87C1-4112-BA96-01FBCBBC60FF}" destId="{F7E7BD1B-0611-4AB7-902C-81CE140F4061}" srcOrd="0" destOrd="0" presId="urn:microsoft.com/office/officeart/2005/8/layout/vList5"/>
    <dgm:cxn modelId="{EC9A3495-3340-40D4-A1BD-84BDEB914578}" type="presOf" srcId="{3512F3C5-ED48-46EE-B9C0-EAB77D95663B}" destId="{2E907F24-E7DF-4E79-BEE0-8D85E55D14F3}" srcOrd="0" destOrd="0" presId="urn:microsoft.com/office/officeart/2005/8/layout/vList5"/>
    <dgm:cxn modelId="{B42E3798-8337-4B12-82E2-0C9F69242AF9}" srcId="{6F97180C-195A-4267-A3E7-FDAF5C520EF3}" destId="{4F589A7A-D291-4B31-A956-7FE013A314C4}" srcOrd="2" destOrd="0" parTransId="{114A3840-22DD-4410-A41A-9FDC52CE2635}" sibTransId="{D440A538-2423-4CF7-890C-C65D5DB9C7FB}"/>
    <dgm:cxn modelId="{B75516A7-5FA0-4451-807F-F925EC7DFCD3}" srcId="{BDB65A1A-9055-4B5C-BAF6-C23666AF16E9}" destId="{DC01A9EF-87C1-4112-BA96-01FBCBBC60FF}" srcOrd="0" destOrd="0" parTransId="{6E6606FC-07B6-4E36-BD38-BC74745237A1}" sibTransId="{1D497913-F1E6-4362-A1D2-DEAA3E560FD2}"/>
    <dgm:cxn modelId="{AB46D9AF-4751-4D44-9425-EBC82E1EC313}" type="presOf" srcId="{EA7626C2-72CA-47BD-AE3E-18B6633CE6DB}" destId="{159A5BBE-054F-44ED-BA68-CE72F3E9964D}" srcOrd="0" destOrd="0" presId="urn:microsoft.com/office/officeart/2005/8/layout/vList5"/>
    <dgm:cxn modelId="{D22A6FB1-EDCA-44AC-A2E7-5208C92488FA}" srcId="{ECA59733-CC35-4FDB-9B37-831AFE19E04B}" destId="{41135142-554E-46C3-9CBB-A43C04D2F369}" srcOrd="0" destOrd="0" parTransId="{3AED593B-CF4E-4C1E-A2D1-7E88184986C9}" sibTransId="{08AD8903-A1ED-4551-B95C-D4F220456AF4}"/>
    <dgm:cxn modelId="{10D0B0B5-E9AF-463F-9D64-D173927E8B52}" srcId="{6F97180C-195A-4267-A3E7-FDAF5C520EF3}" destId="{283261A5-40E2-44C4-A35C-434963155E94}" srcOrd="0" destOrd="0" parTransId="{BC2F662C-9EB9-4D88-8B94-95CA0237CA65}" sibTransId="{37B65B2B-5246-457A-A1B0-2EE7DB36A112}"/>
    <dgm:cxn modelId="{8F945DC8-9A8C-4AF9-96B7-D1C3D179F771}" srcId="{6F97180C-195A-4267-A3E7-FDAF5C520EF3}" destId="{ECA59733-CC35-4FDB-9B37-831AFE19E04B}" srcOrd="3" destOrd="0" parTransId="{8506B35D-C4E7-46D3-84F7-82FFCC0EDB90}" sibTransId="{6F5801B6-F557-4F09-AA53-DBD953DC17AE}"/>
    <dgm:cxn modelId="{60814BC9-92A1-4274-BAAF-7919C45209EA}" type="presOf" srcId="{9CCE8F85-D599-4F33-9CD0-C52242C88590}" destId="{053671E8-EA6E-4514-AC14-A093B22564FA}" srcOrd="0" destOrd="1" presId="urn:microsoft.com/office/officeart/2005/8/layout/vList5"/>
    <dgm:cxn modelId="{1A5152D1-823D-4932-B244-5FB68093C6AA}" type="presOf" srcId="{41135142-554E-46C3-9CBB-A43C04D2F369}" destId="{053671E8-EA6E-4514-AC14-A093B22564FA}" srcOrd="0" destOrd="0" presId="urn:microsoft.com/office/officeart/2005/8/layout/vList5"/>
    <dgm:cxn modelId="{D2571BDB-B2B5-4C24-AC58-1C5912E2E91E}" srcId="{6F97180C-195A-4267-A3E7-FDAF5C520EF3}" destId="{BDB65A1A-9055-4B5C-BAF6-C23666AF16E9}" srcOrd="4" destOrd="0" parTransId="{3542B0E4-E61E-4CF8-BFAD-CF297B6B5A75}" sibTransId="{67835AB8-391E-49DF-B15C-CBE8D497F05C}"/>
    <dgm:cxn modelId="{A626F9E9-C143-4892-BE5C-76C33E82456B}" srcId="{283261A5-40E2-44C4-A35C-434963155E94}" destId="{E4C8411E-FE7A-48CF-B9A4-B899A273C6DA}" srcOrd="1" destOrd="0" parTransId="{0F31F6C7-73B5-4645-BBCD-530826C2691D}" sibTransId="{EBD47ED7-A939-4564-8CC5-5A281A7DC01C}"/>
    <dgm:cxn modelId="{2CD83E7A-A503-404A-BF49-611B78A877F5}" type="presParOf" srcId="{7B7605E1-F665-416A-B81D-0FD557CD7E35}" destId="{4A3EAC0F-331C-48EB-8F50-222159FBBB26}" srcOrd="0" destOrd="0" presId="urn:microsoft.com/office/officeart/2005/8/layout/vList5"/>
    <dgm:cxn modelId="{A1846E31-565F-44C4-976E-BDB25EB6B5E8}" type="presParOf" srcId="{4A3EAC0F-331C-48EB-8F50-222159FBBB26}" destId="{0FDF051B-DE04-40CC-B4F1-78284F2410D0}" srcOrd="0" destOrd="0" presId="urn:microsoft.com/office/officeart/2005/8/layout/vList5"/>
    <dgm:cxn modelId="{999D29D5-6058-455C-918E-5CF03D93B096}" type="presParOf" srcId="{4A3EAC0F-331C-48EB-8F50-222159FBBB26}" destId="{159A5BBE-054F-44ED-BA68-CE72F3E9964D}" srcOrd="1" destOrd="0" presId="urn:microsoft.com/office/officeart/2005/8/layout/vList5"/>
    <dgm:cxn modelId="{A34D0819-E9C0-491A-BE5B-A6D67D6F5466}" type="presParOf" srcId="{7B7605E1-F665-416A-B81D-0FD557CD7E35}" destId="{41173194-EE31-402A-8050-FDD8EDAEB8F8}" srcOrd="1" destOrd="0" presId="urn:microsoft.com/office/officeart/2005/8/layout/vList5"/>
    <dgm:cxn modelId="{F4C280EA-A15A-4CB9-900B-91DF6B03C880}" type="presParOf" srcId="{7B7605E1-F665-416A-B81D-0FD557CD7E35}" destId="{B3A6AAFF-0233-44ED-9E35-D5D32F989DC0}" srcOrd="2" destOrd="0" presId="urn:microsoft.com/office/officeart/2005/8/layout/vList5"/>
    <dgm:cxn modelId="{BBF6432E-F07E-484E-AB44-C2CC8855C774}" type="presParOf" srcId="{B3A6AAFF-0233-44ED-9E35-D5D32F989DC0}" destId="{243EAE5D-278A-483C-B83D-D25304407FDB}" srcOrd="0" destOrd="0" presId="urn:microsoft.com/office/officeart/2005/8/layout/vList5"/>
    <dgm:cxn modelId="{005689DF-10E0-4CB2-8148-7E0A62C8FBB2}" type="presParOf" srcId="{B3A6AAFF-0233-44ED-9E35-D5D32F989DC0}" destId="{1A2F8666-FE9F-4A45-A254-15F7F1FF8058}" srcOrd="1" destOrd="0" presId="urn:microsoft.com/office/officeart/2005/8/layout/vList5"/>
    <dgm:cxn modelId="{461A3573-8FE7-4339-9EAC-257C72BE0AC8}" type="presParOf" srcId="{7B7605E1-F665-416A-B81D-0FD557CD7E35}" destId="{06C484EB-70AB-439C-93D2-7CE52EC71A6F}" srcOrd="3" destOrd="0" presId="urn:microsoft.com/office/officeart/2005/8/layout/vList5"/>
    <dgm:cxn modelId="{6B65DCE2-F00E-458A-A325-82DB8A459F65}" type="presParOf" srcId="{7B7605E1-F665-416A-B81D-0FD557CD7E35}" destId="{04C54249-DF3F-41F1-A8A7-45F82CBDC356}" srcOrd="4" destOrd="0" presId="urn:microsoft.com/office/officeart/2005/8/layout/vList5"/>
    <dgm:cxn modelId="{15C3C2F8-5458-4ABF-9B0A-3773D98E2270}" type="presParOf" srcId="{04C54249-DF3F-41F1-A8A7-45F82CBDC356}" destId="{6C231B22-C1E9-4407-A36A-35EC62BD81DD}" srcOrd="0" destOrd="0" presId="urn:microsoft.com/office/officeart/2005/8/layout/vList5"/>
    <dgm:cxn modelId="{79B1CC40-FD99-4061-ADAD-1A4E16675761}" type="presParOf" srcId="{04C54249-DF3F-41F1-A8A7-45F82CBDC356}" destId="{2E907F24-E7DF-4E79-BEE0-8D85E55D14F3}" srcOrd="1" destOrd="0" presId="urn:microsoft.com/office/officeart/2005/8/layout/vList5"/>
    <dgm:cxn modelId="{37FC7470-4082-470A-ADB3-2DFD61400757}" type="presParOf" srcId="{7B7605E1-F665-416A-B81D-0FD557CD7E35}" destId="{5EE9A261-740C-415A-A52A-329E0F0DD9AA}" srcOrd="5" destOrd="0" presId="urn:microsoft.com/office/officeart/2005/8/layout/vList5"/>
    <dgm:cxn modelId="{7562FD7B-F926-451D-92C1-87EE9EE98BDE}" type="presParOf" srcId="{7B7605E1-F665-416A-B81D-0FD557CD7E35}" destId="{23BB4A72-0D28-43B3-A440-3AB6688A9BF5}" srcOrd="6" destOrd="0" presId="urn:microsoft.com/office/officeart/2005/8/layout/vList5"/>
    <dgm:cxn modelId="{777D503C-49DA-4111-ABFF-42F394E1BAFB}" type="presParOf" srcId="{23BB4A72-0D28-43B3-A440-3AB6688A9BF5}" destId="{DB9B49A0-4E4E-40F2-B96E-8E4189DCB841}" srcOrd="0" destOrd="0" presId="urn:microsoft.com/office/officeart/2005/8/layout/vList5"/>
    <dgm:cxn modelId="{A5CD31BA-D816-4FAB-A8C3-F07692DE71BD}" type="presParOf" srcId="{23BB4A72-0D28-43B3-A440-3AB6688A9BF5}" destId="{053671E8-EA6E-4514-AC14-A093B22564FA}" srcOrd="1" destOrd="0" presId="urn:microsoft.com/office/officeart/2005/8/layout/vList5"/>
    <dgm:cxn modelId="{089218D7-789D-4E7F-8851-10F7E860E2D1}" type="presParOf" srcId="{7B7605E1-F665-416A-B81D-0FD557CD7E35}" destId="{09311DB7-1028-4895-B5A5-C591DDEC9E66}" srcOrd="7" destOrd="0" presId="urn:microsoft.com/office/officeart/2005/8/layout/vList5"/>
    <dgm:cxn modelId="{D0205786-D385-4F56-8589-95B32D57EEA4}" type="presParOf" srcId="{7B7605E1-F665-416A-B81D-0FD557CD7E35}" destId="{508EE54F-6C30-4898-8EBF-63E8B0F3A748}" srcOrd="8" destOrd="0" presId="urn:microsoft.com/office/officeart/2005/8/layout/vList5"/>
    <dgm:cxn modelId="{0F28F64A-B3B9-4253-907C-84255C18EA8F}" type="presParOf" srcId="{508EE54F-6C30-4898-8EBF-63E8B0F3A748}" destId="{939512BC-CF23-43DE-A637-32D1BB7C737A}" srcOrd="0" destOrd="0" presId="urn:microsoft.com/office/officeart/2005/8/layout/vList5"/>
    <dgm:cxn modelId="{E6A5EEFC-EA3F-407A-A545-D5BAFF17029A}" type="presParOf" srcId="{508EE54F-6C30-4898-8EBF-63E8B0F3A748}" destId="{F7E7BD1B-0611-4AB7-902C-81CE140F4061}" srcOrd="1" destOrd="0" presId="urn:microsoft.com/office/officeart/2005/8/layout/vList5"/>
    <dgm:cxn modelId="{5DE56D55-1E8B-42AB-8F93-7C7BE2F8C1D6}" type="presParOf" srcId="{7B7605E1-F665-416A-B81D-0FD557CD7E35}" destId="{1B7137E6-A6AE-4B03-B4A3-B7BE5880E495}" srcOrd="9" destOrd="0" presId="urn:microsoft.com/office/officeart/2005/8/layout/vList5"/>
    <dgm:cxn modelId="{CD400B72-DFBF-4CBA-BBD9-474EC492914B}" type="presParOf" srcId="{7B7605E1-F665-416A-B81D-0FD557CD7E35}" destId="{88020956-3EB4-40CB-98F1-76F817124128}" srcOrd="10" destOrd="0" presId="urn:microsoft.com/office/officeart/2005/8/layout/vList5"/>
    <dgm:cxn modelId="{9923476A-D4D8-46D0-ACBD-6EC978FF4449}" type="presParOf" srcId="{88020956-3EB4-40CB-98F1-76F817124128}" destId="{E8071FF7-8289-4CCA-A874-5C18CAFC527D}" srcOrd="0" destOrd="0" presId="urn:microsoft.com/office/officeart/2005/8/layout/vList5"/>
    <dgm:cxn modelId="{6A2DF69D-6D8D-4575-9F2B-89BF36527362}" type="presParOf" srcId="{88020956-3EB4-40CB-98F1-76F817124128}" destId="{CAF40050-17EE-4CD1-9B6C-851B023F7010}"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EBDF48-E250-45E2-9342-15D0E04A24C8}" type="doc">
      <dgm:prSet loTypeId="urn:microsoft.com/office/officeart/2005/8/layout/architecture" loCatId="list" qsTypeId="urn:microsoft.com/office/officeart/2005/8/quickstyle/simple1#3" qsCatId="simple" csTypeId="urn:microsoft.com/office/officeart/2005/8/colors/colorful1#1" csCatId="colorful" phldr="1"/>
      <dgm:spPr/>
      <dgm:t>
        <a:bodyPr/>
        <a:lstStyle/>
        <a:p>
          <a:endParaRPr lang="en-GB"/>
        </a:p>
      </dgm:t>
    </dgm:pt>
    <dgm:pt modelId="{4B1A93B9-BBA7-4831-B0BA-23BC596C231F}">
      <dgm:prSet phldrT="[Text]" phldr="0"/>
      <dgm:spPr/>
      <dgm:t>
        <a:bodyPr/>
        <a:lstStyle/>
        <a:p>
          <a:r>
            <a:rPr lang="en-GB"/>
            <a:t>1. AWP Critical Incident (Summer surge in mental health)</a:t>
          </a:r>
        </a:p>
      </dgm:t>
    </dgm:pt>
    <dgm:pt modelId="{46AC8997-E27C-40C9-8A78-A2626DF4E31E}" type="parTrans" cxnId="{9E72C538-855A-462C-BAD0-010AA5490BB3}">
      <dgm:prSet/>
      <dgm:spPr/>
      <dgm:t>
        <a:bodyPr/>
        <a:lstStyle/>
        <a:p>
          <a:endParaRPr lang="en-GB"/>
        </a:p>
      </dgm:t>
    </dgm:pt>
    <dgm:pt modelId="{EF01FE71-1520-4F9B-8F40-24631A3C2BCF}" type="sibTrans" cxnId="{9E72C538-855A-462C-BAD0-010AA5490BB3}">
      <dgm:prSet/>
      <dgm:spPr/>
      <dgm:t>
        <a:bodyPr/>
        <a:lstStyle/>
        <a:p>
          <a:endParaRPr lang="en-GB"/>
        </a:p>
      </dgm:t>
    </dgm:pt>
    <dgm:pt modelId="{4F4248AC-AE4A-477D-B520-76B6632EC0F6}">
      <dgm:prSet phldrT="[Text]" phldr="0"/>
      <dgm:spPr/>
      <dgm:t>
        <a:bodyPr/>
        <a:lstStyle/>
        <a:p>
          <a:r>
            <a:rPr lang="en-GB"/>
            <a:t>2. High Acute &amp; Community NCTR</a:t>
          </a:r>
        </a:p>
      </dgm:t>
    </dgm:pt>
    <dgm:pt modelId="{DDAF0FAE-CAD8-4DC7-93B4-2DBF8ED3FBA0}" type="parTrans" cxnId="{2E754041-0D46-4080-A9FC-7B5006193753}">
      <dgm:prSet/>
      <dgm:spPr/>
      <dgm:t>
        <a:bodyPr/>
        <a:lstStyle/>
        <a:p>
          <a:endParaRPr lang="en-GB"/>
        </a:p>
      </dgm:t>
    </dgm:pt>
    <dgm:pt modelId="{5C04513B-85EB-4662-AB30-964DC365D593}" type="sibTrans" cxnId="{2E754041-0D46-4080-A9FC-7B5006193753}">
      <dgm:prSet/>
      <dgm:spPr/>
      <dgm:t>
        <a:bodyPr/>
        <a:lstStyle/>
        <a:p>
          <a:endParaRPr lang="en-GB"/>
        </a:p>
      </dgm:t>
    </dgm:pt>
    <dgm:pt modelId="{203548B3-C35E-4E25-A055-CDF04EC434BF}">
      <dgm:prSet phldrT="[Text]" phldr="0"/>
      <dgm:spPr/>
      <dgm:t>
        <a:bodyPr/>
        <a:lstStyle/>
        <a:p>
          <a:r>
            <a:rPr lang="en-GB"/>
            <a:t>3. Heatwave</a:t>
          </a:r>
        </a:p>
      </dgm:t>
    </dgm:pt>
    <dgm:pt modelId="{418B2D9D-D3B0-4BC0-B8E6-E2BBDB011801}" type="parTrans" cxnId="{E5428360-8736-4115-9DCC-2B22352E9431}">
      <dgm:prSet/>
      <dgm:spPr/>
      <dgm:t>
        <a:bodyPr/>
        <a:lstStyle/>
        <a:p>
          <a:endParaRPr lang="en-GB"/>
        </a:p>
      </dgm:t>
    </dgm:pt>
    <dgm:pt modelId="{505BAF89-36B1-4D82-B98B-F76B7277BDD7}" type="sibTrans" cxnId="{E5428360-8736-4115-9DCC-2B22352E9431}">
      <dgm:prSet/>
      <dgm:spPr/>
      <dgm:t>
        <a:bodyPr/>
        <a:lstStyle/>
        <a:p>
          <a:endParaRPr lang="en-GB"/>
        </a:p>
      </dgm:t>
    </dgm:pt>
    <dgm:pt modelId="{A43E2509-0B4C-4D6A-BE30-DB80158246BE}">
      <dgm:prSet phldrT="[Text]" phldr="0"/>
      <dgm:spPr/>
      <dgm:t>
        <a:bodyPr/>
        <a:lstStyle/>
        <a:p>
          <a:r>
            <a:rPr lang="en-GB"/>
            <a:t>1. High Use of Out of Area Mental Health Beds</a:t>
          </a:r>
        </a:p>
      </dgm:t>
    </dgm:pt>
    <dgm:pt modelId="{7EE2308F-6471-4F40-A7B4-CE57A2DF9EDA}" type="parTrans" cxnId="{F7F70A61-BCD2-4354-B68F-E219EA8104B4}">
      <dgm:prSet/>
      <dgm:spPr/>
      <dgm:t>
        <a:bodyPr/>
        <a:lstStyle/>
        <a:p>
          <a:endParaRPr lang="en-GB"/>
        </a:p>
      </dgm:t>
    </dgm:pt>
    <dgm:pt modelId="{3E7FE738-E945-4EEB-8D61-B541DDF5478A}" type="sibTrans" cxnId="{F7F70A61-BCD2-4354-B68F-E219EA8104B4}">
      <dgm:prSet/>
      <dgm:spPr/>
      <dgm:t>
        <a:bodyPr/>
        <a:lstStyle/>
        <a:p>
          <a:endParaRPr lang="en-GB"/>
        </a:p>
      </dgm:t>
    </dgm:pt>
    <dgm:pt modelId="{1AA7A6E6-1217-445E-8339-CDB7D697560C}">
      <dgm:prSet phldrT="[Text]" phldr="0"/>
      <dgm:spPr/>
      <dgm:t>
        <a:bodyPr/>
        <a:lstStyle/>
        <a:p>
          <a:r>
            <a:rPr lang="en-GB"/>
            <a:t>5. Short term escalation actions supporting flow will end.  E.g. re-ablement and staffing additionality</a:t>
          </a:r>
        </a:p>
      </dgm:t>
    </dgm:pt>
    <dgm:pt modelId="{1B1EE037-F613-4640-B984-3C63954E1862}" type="parTrans" cxnId="{CFCCFCF4-B2AA-40B0-9163-5F8DC2D73A9B}">
      <dgm:prSet/>
      <dgm:spPr/>
      <dgm:t>
        <a:bodyPr/>
        <a:lstStyle/>
        <a:p>
          <a:endParaRPr lang="en-GB"/>
        </a:p>
      </dgm:t>
    </dgm:pt>
    <dgm:pt modelId="{EBC6304D-C84E-40FE-B012-F22C2FD458DD}" type="sibTrans" cxnId="{CFCCFCF4-B2AA-40B0-9163-5F8DC2D73A9B}">
      <dgm:prSet/>
      <dgm:spPr/>
      <dgm:t>
        <a:bodyPr/>
        <a:lstStyle/>
        <a:p>
          <a:endParaRPr lang="en-GB"/>
        </a:p>
      </dgm:t>
    </dgm:pt>
    <dgm:pt modelId="{1A03DA94-2393-4E78-9136-D83FFF004D55}">
      <dgm:prSet phldrT="[Text]" phldr="0"/>
      <dgm:spPr/>
      <dgm:t>
        <a:bodyPr/>
        <a:lstStyle/>
        <a:p>
          <a:r>
            <a:rPr lang="en-GB"/>
            <a:t>6. Higher patient acuity / complexity in acutes and community</a:t>
          </a:r>
        </a:p>
      </dgm:t>
    </dgm:pt>
    <dgm:pt modelId="{6F3572F8-55F5-4A92-AA7A-0687615A905E}" type="parTrans" cxnId="{95CAFC86-73B4-4917-A8A4-1241669A6609}">
      <dgm:prSet/>
      <dgm:spPr/>
      <dgm:t>
        <a:bodyPr/>
        <a:lstStyle/>
        <a:p>
          <a:endParaRPr lang="en-GB"/>
        </a:p>
      </dgm:t>
    </dgm:pt>
    <dgm:pt modelId="{58314F95-DCC3-44A1-A38B-FD6623E8C1A8}" type="sibTrans" cxnId="{95CAFC86-73B4-4917-A8A4-1241669A6609}">
      <dgm:prSet/>
      <dgm:spPr/>
      <dgm:t>
        <a:bodyPr/>
        <a:lstStyle/>
        <a:p>
          <a:endParaRPr lang="en-GB"/>
        </a:p>
      </dgm:t>
    </dgm:pt>
    <dgm:pt modelId="{1E4B0746-A2C7-4C1B-B38F-334CF9D07E86}">
      <dgm:prSet phldrT="[Text]" phldr="0"/>
      <dgm:spPr/>
      <dgm:t>
        <a:bodyPr/>
        <a:lstStyle/>
        <a:p>
          <a:r>
            <a:rPr lang="en-GB"/>
            <a:t>2. Impact on A&amp;E flow with limited MH bedded capacity</a:t>
          </a:r>
        </a:p>
      </dgm:t>
    </dgm:pt>
    <dgm:pt modelId="{E659A6FB-E234-4D1E-B939-B1C5490FB871}" type="parTrans" cxnId="{8A5E2361-412D-4F79-BB7D-5DB27A5437C8}">
      <dgm:prSet/>
      <dgm:spPr/>
      <dgm:t>
        <a:bodyPr/>
        <a:lstStyle/>
        <a:p>
          <a:endParaRPr lang="en-GB"/>
        </a:p>
      </dgm:t>
    </dgm:pt>
    <dgm:pt modelId="{664A862F-5DF1-421D-A5C7-9E01BC28D4B4}" type="sibTrans" cxnId="{8A5E2361-412D-4F79-BB7D-5DB27A5437C8}">
      <dgm:prSet/>
      <dgm:spPr/>
      <dgm:t>
        <a:bodyPr/>
        <a:lstStyle/>
        <a:p>
          <a:endParaRPr lang="en-GB"/>
        </a:p>
      </dgm:t>
    </dgm:pt>
    <dgm:pt modelId="{69BE87DA-C763-4831-8077-47A164199DD4}">
      <dgm:prSet phldrT="[Text]" phldr="0"/>
      <dgm:spPr/>
      <dgm:t>
        <a:bodyPr/>
        <a:lstStyle/>
        <a:p>
          <a:r>
            <a:rPr lang="en-GB"/>
            <a:t>3. Visibility, governance and reporting challenges</a:t>
          </a:r>
        </a:p>
      </dgm:t>
    </dgm:pt>
    <dgm:pt modelId="{E2D77DC4-57FA-429D-9A49-BA136ED24E8C}" type="parTrans" cxnId="{0DFA3F15-F55F-4270-AEAB-9788691B57D9}">
      <dgm:prSet/>
      <dgm:spPr/>
      <dgm:t>
        <a:bodyPr/>
        <a:lstStyle/>
        <a:p>
          <a:endParaRPr lang="en-GB"/>
        </a:p>
      </dgm:t>
    </dgm:pt>
    <dgm:pt modelId="{89B86D5B-5F5C-40F3-8A30-9CE3E7AB96FE}" type="sibTrans" cxnId="{0DFA3F15-F55F-4270-AEAB-9788691B57D9}">
      <dgm:prSet/>
      <dgm:spPr/>
      <dgm:t>
        <a:bodyPr/>
        <a:lstStyle/>
        <a:p>
          <a:endParaRPr lang="en-GB"/>
        </a:p>
      </dgm:t>
    </dgm:pt>
    <dgm:pt modelId="{04B9D462-F2DF-4992-94FD-0DB0DFCD34A6}">
      <dgm:prSet phldrT="[Text]" phldr="0"/>
      <dgm:spPr/>
      <dgm:t>
        <a:bodyPr/>
        <a:lstStyle/>
        <a:p>
          <a:r>
            <a:rPr lang="en-GB"/>
            <a:t>4. Surge actions in pathways, community and P2 LoS and capacity, SW Ax capacity</a:t>
          </a:r>
        </a:p>
      </dgm:t>
    </dgm:pt>
    <dgm:pt modelId="{D175DFDE-C9F7-4F6B-8272-2B87F46CF97F}" type="parTrans" cxnId="{D0559B2B-2612-4840-A242-4587269BDE09}">
      <dgm:prSet/>
      <dgm:spPr/>
      <dgm:t>
        <a:bodyPr/>
        <a:lstStyle/>
        <a:p>
          <a:endParaRPr lang="en-GB"/>
        </a:p>
      </dgm:t>
    </dgm:pt>
    <dgm:pt modelId="{E9532FC8-47C8-48F8-A833-80FB7060D680}" type="sibTrans" cxnId="{D0559B2B-2612-4840-A242-4587269BDE09}">
      <dgm:prSet/>
      <dgm:spPr/>
      <dgm:t>
        <a:bodyPr/>
        <a:lstStyle/>
        <a:p>
          <a:endParaRPr lang="en-GB"/>
        </a:p>
      </dgm:t>
    </dgm:pt>
    <dgm:pt modelId="{9E1E4883-2D7A-4378-8287-A044BB39D6D1}">
      <dgm:prSet phldrT="[Text]" phldr="0"/>
      <dgm:spPr/>
      <dgm:t>
        <a:bodyPr/>
        <a:lstStyle/>
        <a:p>
          <a:r>
            <a:rPr lang="en-GB"/>
            <a:t>4. Admission Avoidance</a:t>
          </a:r>
        </a:p>
      </dgm:t>
    </dgm:pt>
    <dgm:pt modelId="{8E02050C-EBCB-46A7-BD41-2EEBA9FB9B6F}" type="parTrans" cxnId="{7AAF2240-FE80-446A-A6E0-469D3C387C18}">
      <dgm:prSet/>
      <dgm:spPr/>
      <dgm:t>
        <a:bodyPr/>
        <a:lstStyle/>
        <a:p>
          <a:endParaRPr lang="en-GB"/>
        </a:p>
      </dgm:t>
    </dgm:pt>
    <dgm:pt modelId="{58D7A58A-69FB-40B9-9D25-FD18709A723B}" type="sibTrans" cxnId="{7AAF2240-FE80-446A-A6E0-469D3C387C18}">
      <dgm:prSet/>
      <dgm:spPr/>
      <dgm:t>
        <a:bodyPr/>
        <a:lstStyle/>
        <a:p>
          <a:endParaRPr lang="en-GB"/>
        </a:p>
      </dgm:t>
    </dgm:pt>
    <dgm:pt modelId="{B661A0AC-0C49-4EE9-8F46-30162916B2A2}">
      <dgm:prSet phldrT="[Text]" phldr="0"/>
      <dgm:spPr/>
      <dgm:t>
        <a:bodyPr/>
        <a:lstStyle/>
        <a:p>
          <a:r>
            <a:rPr lang="en-GB"/>
            <a:t>7. UCR capacity</a:t>
          </a:r>
        </a:p>
      </dgm:t>
    </dgm:pt>
    <dgm:pt modelId="{893FF4E0-8443-4586-95E3-FA2C36406D06}" type="parTrans" cxnId="{59924D03-3660-4CA3-B83A-AB4501EFB332}">
      <dgm:prSet/>
      <dgm:spPr/>
      <dgm:t>
        <a:bodyPr/>
        <a:lstStyle/>
        <a:p>
          <a:endParaRPr lang="en-GB"/>
        </a:p>
      </dgm:t>
    </dgm:pt>
    <dgm:pt modelId="{3320DAE1-D20A-472A-A469-DF562107D5DE}" type="sibTrans" cxnId="{59924D03-3660-4CA3-B83A-AB4501EFB332}">
      <dgm:prSet/>
      <dgm:spPr/>
      <dgm:t>
        <a:bodyPr/>
        <a:lstStyle/>
        <a:p>
          <a:endParaRPr lang="en-GB"/>
        </a:p>
      </dgm:t>
    </dgm:pt>
    <dgm:pt modelId="{B1DF9136-A2C5-4FF0-B996-67CA473BE4BD}">
      <dgm:prSet phldrT="[Text]" phldr="0"/>
      <dgm:spPr/>
      <dgm:t>
        <a:bodyPr/>
        <a:lstStyle/>
        <a:p>
          <a:r>
            <a:rPr lang="en-GB"/>
            <a:t>8. ED Alternatives</a:t>
          </a:r>
        </a:p>
      </dgm:t>
    </dgm:pt>
    <dgm:pt modelId="{DB3FA50B-39F1-48C0-BEF6-413FC5311244}" type="parTrans" cxnId="{1C7361CA-7CA2-4141-A64F-729A344D622A}">
      <dgm:prSet/>
      <dgm:spPr/>
      <dgm:t>
        <a:bodyPr/>
        <a:lstStyle/>
        <a:p>
          <a:endParaRPr lang="en-GB"/>
        </a:p>
      </dgm:t>
    </dgm:pt>
    <dgm:pt modelId="{FE8587B1-F559-4632-ABE0-5026C49D3B24}" type="sibTrans" cxnId="{1C7361CA-7CA2-4141-A64F-729A344D622A}">
      <dgm:prSet/>
      <dgm:spPr/>
      <dgm:t>
        <a:bodyPr/>
        <a:lstStyle/>
        <a:p>
          <a:endParaRPr lang="en-GB"/>
        </a:p>
      </dgm:t>
    </dgm:pt>
    <dgm:pt modelId="{7986A938-5C4E-49AA-AFC6-A47F92F6F0FE}">
      <dgm:prSet phldrT="[Text]" phldr="0"/>
      <dgm:spPr/>
      <dgm:t>
        <a:bodyPr/>
        <a:lstStyle/>
        <a:p>
          <a:r>
            <a:rPr lang="en-GB"/>
            <a:t>5. System changes in operational delivery</a:t>
          </a:r>
        </a:p>
      </dgm:t>
    </dgm:pt>
    <dgm:pt modelId="{D745D3E7-30C9-42B9-B55F-BAEBF9CDF6F1}" type="parTrans" cxnId="{58DD891E-6390-4C37-8CFE-E24B26797739}">
      <dgm:prSet/>
      <dgm:spPr/>
      <dgm:t>
        <a:bodyPr/>
        <a:lstStyle/>
        <a:p>
          <a:endParaRPr lang="en-GB"/>
        </a:p>
      </dgm:t>
    </dgm:pt>
    <dgm:pt modelId="{5092C068-1157-4A1D-95EA-7494883529A0}" type="sibTrans" cxnId="{58DD891E-6390-4C37-8CFE-E24B26797739}">
      <dgm:prSet/>
      <dgm:spPr/>
      <dgm:t>
        <a:bodyPr/>
        <a:lstStyle/>
        <a:p>
          <a:endParaRPr lang="en-GB"/>
        </a:p>
      </dgm:t>
    </dgm:pt>
    <dgm:pt modelId="{DC955AA7-A895-4020-BF43-6B72A0F23EE4}">
      <dgm:prSet phldrT="[Text]" phldr="0"/>
      <dgm:spPr/>
      <dgm:t>
        <a:bodyPr/>
        <a:lstStyle/>
        <a:p>
          <a:r>
            <a:rPr lang="en-GB"/>
            <a:t>8. ICBs working to updated blueprint as strategic commissioners</a:t>
          </a:r>
        </a:p>
      </dgm:t>
    </dgm:pt>
    <dgm:pt modelId="{B837B5C4-00E3-423A-9AF1-146F1961F679}" type="parTrans" cxnId="{18622562-74F9-4CF7-B5B3-D5DA45E065D1}">
      <dgm:prSet/>
      <dgm:spPr/>
      <dgm:t>
        <a:bodyPr/>
        <a:lstStyle/>
        <a:p>
          <a:endParaRPr lang="en-GB"/>
        </a:p>
      </dgm:t>
    </dgm:pt>
    <dgm:pt modelId="{000F35A0-A0C6-469D-BD17-11E775568724}" type="sibTrans" cxnId="{18622562-74F9-4CF7-B5B3-D5DA45E065D1}">
      <dgm:prSet/>
      <dgm:spPr/>
      <dgm:t>
        <a:bodyPr/>
        <a:lstStyle/>
        <a:p>
          <a:endParaRPr lang="en-GB"/>
        </a:p>
      </dgm:t>
    </dgm:pt>
    <dgm:pt modelId="{DA6CE0CA-0BE9-4466-933F-B5290BDB5590}">
      <dgm:prSet phldrT="[Text]" phldr="0"/>
      <dgm:spPr/>
      <dgm:t>
        <a:bodyPr/>
        <a:lstStyle/>
        <a:p>
          <a:r>
            <a:rPr lang="en-GB"/>
            <a:t>BCC bridging</a:t>
          </a:r>
        </a:p>
      </dgm:t>
    </dgm:pt>
    <dgm:pt modelId="{9BC670E6-5951-4FFE-8F40-0D15A15A9998}" type="parTrans" cxnId="{5F15ACAF-8D41-4038-9A3C-9FE9F53B48C5}">
      <dgm:prSet/>
      <dgm:spPr/>
      <dgm:t>
        <a:bodyPr/>
        <a:lstStyle/>
        <a:p>
          <a:endParaRPr lang="en-GB"/>
        </a:p>
      </dgm:t>
    </dgm:pt>
    <dgm:pt modelId="{73D208F7-CB40-4AA0-BD1D-9A7BBD87584D}" type="sibTrans" cxnId="{5F15ACAF-8D41-4038-9A3C-9FE9F53B48C5}">
      <dgm:prSet/>
      <dgm:spPr/>
      <dgm:t>
        <a:bodyPr/>
        <a:lstStyle/>
        <a:p>
          <a:endParaRPr lang="en-GB"/>
        </a:p>
      </dgm:t>
    </dgm:pt>
    <dgm:pt modelId="{CE3D4434-929E-4C25-AA95-D56C4195D56A}" type="pres">
      <dgm:prSet presAssocID="{88EBDF48-E250-45E2-9342-15D0E04A24C8}" presName="Name0" presStyleCnt="0">
        <dgm:presLayoutVars>
          <dgm:chPref val="1"/>
          <dgm:dir/>
          <dgm:animOne val="branch"/>
          <dgm:animLvl val="lvl"/>
          <dgm:resizeHandles/>
        </dgm:presLayoutVars>
      </dgm:prSet>
      <dgm:spPr/>
    </dgm:pt>
    <dgm:pt modelId="{6A0C62DD-1F36-402E-AFE7-7064884D6505}" type="pres">
      <dgm:prSet presAssocID="{4B1A93B9-BBA7-4831-B0BA-23BC596C231F}" presName="vertOne" presStyleCnt="0"/>
      <dgm:spPr/>
    </dgm:pt>
    <dgm:pt modelId="{194F3BD4-189B-4704-BA18-DD57F5436742}" type="pres">
      <dgm:prSet presAssocID="{4B1A93B9-BBA7-4831-B0BA-23BC596C231F}" presName="txOne" presStyleLbl="node0" presStyleIdx="0" presStyleCnt="5">
        <dgm:presLayoutVars>
          <dgm:chPref val="3"/>
        </dgm:presLayoutVars>
      </dgm:prSet>
      <dgm:spPr/>
    </dgm:pt>
    <dgm:pt modelId="{2FAF4F69-9C3D-4D2E-93E0-CACC0B3D0709}" type="pres">
      <dgm:prSet presAssocID="{4B1A93B9-BBA7-4831-B0BA-23BC596C231F}" presName="parTransOne" presStyleCnt="0"/>
      <dgm:spPr/>
    </dgm:pt>
    <dgm:pt modelId="{6A4BB4B3-653F-4DF0-A572-E1EF6EEB2310}" type="pres">
      <dgm:prSet presAssocID="{4B1A93B9-BBA7-4831-B0BA-23BC596C231F}" presName="horzOne" presStyleCnt="0"/>
      <dgm:spPr/>
    </dgm:pt>
    <dgm:pt modelId="{4C6ADDF6-5FDE-4CE0-A3AF-091E67A107BB}" type="pres">
      <dgm:prSet presAssocID="{A43E2509-0B4C-4D6A-BE30-DB80158246BE}" presName="vertTwo" presStyleCnt="0"/>
      <dgm:spPr/>
    </dgm:pt>
    <dgm:pt modelId="{D44D0C04-E489-46EA-B208-52175A145E6E}" type="pres">
      <dgm:prSet presAssocID="{A43E2509-0B4C-4D6A-BE30-DB80158246BE}" presName="txTwo" presStyleLbl="node2" presStyleIdx="0" presStyleCnt="10">
        <dgm:presLayoutVars>
          <dgm:chPref val="3"/>
        </dgm:presLayoutVars>
      </dgm:prSet>
      <dgm:spPr/>
    </dgm:pt>
    <dgm:pt modelId="{F440BDD6-57CB-4E2B-B468-FD2162CCDB5F}" type="pres">
      <dgm:prSet presAssocID="{A43E2509-0B4C-4D6A-BE30-DB80158246BE}" presName="horzTwo" presStyleCnt="0"/>
      <dgm:spPr/>
    </dgm:pt>
    <dgm:pt modelId="{A3487BE7-3362-4FF0-8B06-9BF6DECA1311}" type="pres">
      <dgm:prSet presAssocID="{3E7FE738-E945-4EEB-8D61-B541DDF5478A}" presName="sibSpaceTwo" presStyleCnt="0"/>
      <dgm:spPr/>
    </dgm:pt>
    <dgm:pt modelId="{38BFEE0A-3693-4290-ACF1-0137B54EFEB6}" type="pres">
      <dgm:prSet presAssocID="{1E4B0746-A2C7-4C1B-B38F-334CF9D07E86}" presName="vertTwo" presStyleCnt="0"/>
      <dgm:spPr/>
    </dgm:pt>
    <dgm:pt modelId="{5982845A-339E-4F5D-AEDA-C1D6BA62EA20}" type="pres">
      <dgm:prSet presAssocID="{1E4B0746-A2C7-4C1B-B38F-334CF9D07E86}" presName="txTwo" presStyleLbl="node2" presStyleIdx="1" presStyleCnt="10">
        <dgm:presLayoutVars>
          <dgm:chPref val="3"/>
        </dgm:presLayoutVars>
      </dgm:prSet>
      <dgm:spPr/>
    </dgm:pt>
    <dgm:pt modelId="{BD74D58D-F2E3-4A70-85C3-616714BB24BE}" type="pres">
      <dgm:prSet presAssocID="{1E4B0746-A2C7-4C1B-B38F-334CF9D07E86}" presName="horzTwo" presStyleCnt="0"/>
      <dgm:spPr/>
    </dgm:pt>
    <dgm:pt modelId="{0FBC512B-0A0E-4AC5-A213-3A6C75C75F80}" type="pres">
      <dgm:prSet presAssocID="{EF01FE71-1520-4F9B-8F40-24631A3C2BCF}" presName="sibSpaceOne" presStyleCnt="0"/>
      <dgm:spPr/>
    </dgm:pt>
    <dgm:pt modelId="{DF2C0E5C-6F9A-45FF-9469-09947B04F257}" type="pres">
      <dgm:prSet presAssocID="{4F4248AC-AE4A-477D-B520-76B6632EC0F6}" presName="vertOne" presStyleCnt="0"/>
      <dgm:spPr/>
    </dgm:pt>
    <dgm:pt modelId="{1EF498A6-FF5C-4223-8CA3-E734DC091D73}" type="pres">
      <dgm:prSet presAssocID="{4F4248AC-AE4A-477D-B520-76B6632EC0F6}" presName="txOne" presStyleLbl="node0" presStyleIdx="1" presStyleCnt="5">
        <dgm:presLayoutVars>
          <dgm:chPref val="3"/>
        </dgm:presLayoutVars>
      </dgm:prSet>
      <dgm:spPr/>
    </dgm:pt>
    <dgm:pt modelId="{845D62BB-1A8B-4ADE-B007-02B43FB5453C}" type="pres">
      <dgm:prSet presAssocID="{4F4248AC-AE4A-477D-B520-76B6632EC0F6}" presName="parTransOne" presStyleCnt="0"/>
      <dgm:spPr/>
    </dgm:pt>
    <dgm:pt modelId="{26B72330-7C9E-421B-8FA3-986F34E884CB}" type="pres">
      <dgm:prSet presAssocID="{4F4248AC-AE4A-477D-B520-76B6632EC0F6}" presName="horzOne" presStyleCnt="0"/>
      <dgm:spPr/>
    </dgm:pt>
    <dgm:pt modelId="{1B105A72-E68D-4E97-922D-1F0D1C6C6105}" type="pres">
      <dgm:prSet presAssocID="{69BE87DA-C763-4831-8077-47A164199DD4}" presName="vertTwo" presStyleCnt="0"/>
      <dgm:spPr/>
    </dgm:pt>
    <dgm:pt modelId="{6FA627A3-7CBF-47BF-A3E8-FBD0FFFB1AD0}" type="pres">
      <dgm:prSet presAssocID="{69BE87DA-C763-4831-8077-47A164199DD4}" presName="txTwo" presStyleLbl="node2" presStyleIdx="2" presStyleCnt="10">
        <dgm:presLayoutVars>
          <dgm:chPref val="3"/>
        </dgm:presLayoutVars>
      </dgm:prSet>
      <dgm:spPr/>
    </dgm:pt>
    <dgm:pt modelId="{B710D4F9-6AB2-4ED8-A0F6-E3FD7856C410}" type="pres">
      <dgm:prSet presAssocID="{69BE87DA-C763-4831-8077-47A164199DD4}" presName="horzTwo" presStyleCnt="0"/>
      <dgm:spPr/>
    </dgm:pt>
    <dgm:pt modelId="{F614393E-D560-46A9-B887-2A5992721A27}" type="pres">
      <dgm:prSet presAssocID="{89B86D5B-5F5C-40F3-8A30-9CE3E7AB96FE}" presName="sibSpaceTwo" presStyleCnt="0"/>
      <dgm:spPr/>
    </dgm:pt>
    <dgm:pt modelId="{38B24AFE-6DCC-444C-A5E9-39CD5763AA2C}" type="pres">
      <dgm:prSet presAssocID="{04B9D462-F2DF-4992-94FD-0DB0DFCD34A6}" presName="vertTwo" presStyleCnt="0"/>
      <dgm:spPr/>
    </dgm:pt>
    <dgm:pt modelId="{375AF548-A0A9-4180-BDBF-E6A7960D93AB}" type="pres">
      <dgm:prSet presAssocID="{04B9D462-F2DF-4992-94FD-0DB0DFCD34A6}" presName="txTwo" presStyleLbl="node2" presStyleIdx="3" presStyleCnt="10">
        <dgm:presLayoutVars>
          <dgm:chPref val="3"/>
        </dgm:presLayoutVars>
      </dgm:prSet>
      <dgm:spPr/>
    </dgm:pt>
    <dgm:pt modelId="{A9B5885B-DFE0-4A1B-BD5B-A0A885F8B5B4}" type="pres">
      <dgm:prSet presAssocID="{04B9D462-F2DF-4992-94FD-0DB0DFCD34A6}" presName="horzTwo" presStyleCnt="0"/>
      <dgm:spPr/>
    </dgm:pt>
    <dgm:pt modelId="{76762236-30EC-4F79-88C0-9D0BEA8E869A}" type="pres">
      <dgm:prSet presAssocID="{E9532FC8-47C8-48F8-A833-80FB7060D680}" presName="sibSpaceTwo" presStyleCnt="0"/>
      <dgm:spPr/>
    </dgm:pt>
    <dgm:pt modelId="{BA2016DE-177C-4EE9-A7C2-C5A02D78C827}" type="pres">
      <dgm:prSet presAssocID="{DA6CE0CA-0BE9-4466-933F-B5290BDB5590}" presName="vertTwo" presStyleCnt="0"/>
      <dgm:spPr/>
    </dgm:pt>
    <dgm:pt modelId="{3EC95D11-6F43-4609-B9B5-63DF37515AD0}" type="pres">
      <dgm:prSet presAssocID="{DA6CE0CA-0BE9-4466-933F-B5290BDB5590}" presName="txTwo" presStyleLbl="node2" presStyleIdx="4" presStyleCnt="10">
        <dgm:presLayoutVars>
          <dgm:chPref val="3"/>
        </dgm:presLayoutVars>
      </dgm:prSet>
      <dgm:spPr/>
    </dgm:pt>
    <dgm:pt modelId="{AB79BAFD-FF19-4958-8DEA-1A702B8E7DB5}" type="pres">
      <dgm:prSet presAssocID="{DA6CE0CA-0BE9-4466-933F-B5290BDB5590}" presName="horzTwo" presStyleCnt="0"/>
      <dgm:spPr/>
    </dgm:pt>
    <dgm:pt modelId="{7D1F1DEF-7064-4053-BB68-DB8395FB893D}" type="pres">
      <dgm:prSet presAssocID="{5C04513B-85EB-4662-AB30-964DC365D593}" presName="sibSpaceOne" presStyleCnt="0"/>
      <dgm:spPr/>
    </dgm:pt>
    <dgm:pt modelId="{36F64CC7-4941-426C-9E78-118A2DE040AE}" type="pres">
      <dgm:prSet presAssocID="{203548B3-C35E-4E25-A055-CDF04EC434BF}" presName="vertOne" presStyleCnt="0"/>
      <dgm:spPr/>
    </dgm:pt>
    <dgm:pt modelId="{387D7F5F-90C2-4474-A10B-6E53FA650CCD}" type="pres">
      <dgm:prSet presAssocID="{203548B3-C35E-4E25-A055-CDF04EC434BF}" presName="txOne" presStyleLbl="node0" presStyleIdx="2" presStyleCnt="5">
        <dgm:presLayoutVars>
          <dgm:chPref val="3"/>
        </dgm:presLayoutVars>
      </dgm:prSet>
      <dgm:spPr/>
    </dgm:pt>
    <dgm:pt modelId="{9C9DCF0B-F98E-4B48-A3D5-F6B5A1C898A0}" type="pres">
      <dgm:prSet presAssocID="{203548B3-C35E-4E25-A055-CDF04EC434BF}" presName="parTransOne" presStyleCnt="0"/>
      <dgm:spPr/>
    </dgm:pt>
    <dgm:pt modelId="{DD790848-12EF-47D1-B930-484067904D68}" type="pres">
      <dgm:prSet presAssocID="{203548B3-C35E-4E25-A055-CDF04EC434BF}" presName="horzOne" presStyleCnt="0"/>
      <dgm:spPr/>
    </dgm:pt>
    <dgm:pt modelId="{09AA38B0-D037-4570-BFB7-EB3ABFE0F513}" type="pres">
      <dgm:prSet presAssocID="{1AA7A6E6-1217-445E-8339-CDB7D697560C}" presName="vertTwo" presStyleCnt="0"/>
      <dgm:spPr/>
    </dgm:pt>
    <dgm:pt modelId="{6CA8D0E1-C31E-4BEB-927C-17F178249EE5}" type="pres">
      <dgm:prSet presAssocID="{1AA7A6E6-1217-445E-8339-CDB7D697560C}" presName="txTwo" presStyleLbl="node2" presStyleIdx="5" presStyleCnt="10">
        <dgm:presLayoutVars>
          <dgm:chPref val="3"/>
        </dgm:presLayoutVars>
      </dgm:prSet>
      <dgm:spPr/>
    </dgm:pt>
    <dgm:pt modelId="{AA500139-8843-41B5-8B74-24BDA3BE9811}" type="pres">
      <dgm:prSet presAssocID="{1AA7A6E6-1217-445E-8339-CDB7D697560C}" presName="horzTwo" presStyleCnt="0"/>
      <dgm:spPr/>
    </dgm:pt>
    <dgm:pt modelId="{A8D10194-69F1-4F12-9BCC-BA8C38B6EE84}" type="pres">
      <dgm:prSet presAssocID="{EBC6304D-C84E-40FE-B012-F22C2FD458DD}" presName="sibSpaceTwo" presStyleCnt="0"/>
      <dgm:spPr/>
    </dgm:pt>
    <dgm:pt modelId="{91B9AF64-17C6-405B-B4AA-9A71101E57AE}" type="pres">
      <dgm:prSet presAssocID="{1A03DA94-2393-4E78-9136-D83FFF004D55}" presName="vertTwo" presStyleCnt="0"/>
      <dgm:spPr/>
    </dgm:pt>
    <dgm:pt modelId="{294CC274-D568-4971-ADE0-137CC23EE2E8}" type="pres">
      <dgm:prSet presAssocID="{1A03DA94-2393-4E78-9136-D83FFF004D55}" presName="txTwo" presStyleLbl="node2" presStyleIdx="6" presStyleCnt="10">
        <dgm:presLayoutVars>
          <dgm:chPref val="3"/>
        </dgm:presLayoutVars>
      </dgm:prSet>
      <dgm:spPr/>
    </dgm:pt>
    <dgm:pt modelId="{57ED3B03-EEAC-4FBD-8FB0-AD2888D0A49B}" type="pres">
      <dgm:prSet presAssocID="{1A03DA94-2393-4E78-9136-D83FFF004D55}" presName="horzTwo" presStyleCnt="0"/>
      <dgm:spPr/>
    </dgm:pt>
    <dgm:pt modelId="{3F57A6D4-0796-4241-9F3D-56E61D69EA76}" type="pres">
      <dgm:prSet presAssocID="{505BAF89-36B1-4D82-B98B-F76B7277BDD7}" presName="sibSpaceOne" presStyleCnt="0"/>
      <dgm:spPr/>
    </dgm:pt>
    <dgm:pt modelId="{43C6B869-7B7D-4C8B-B69C-C9541BB837A1}" type="pres">
      <dgm:prSet presAssocID="{9E1E4883-2D7A-4378-8287-A044BB39D6D1}" presName="vertOne" presStyleCnt="0"/>
      <dgm:spPr/>
    </dgm:pt>
    <dgm:pt modelId="{F1D909F5-62AE-44F5-8D7A-EAF49789D626}" type="pres">
      <dgm:prSet presAssocID="{9E1E4883-2D7A-4378-8287-A044BB39D6D1}" presName="txOne" presStyleLbl="node0" presStyleIdx="3" presStyleCnt="5">
        <dgm:presLayoutVars>
          <dgm:chPref val="3"/>
        </dgm:presLayoutVars>
      </dgm:prSet>
      <dgm:spPr/>
    </dgm:pt>
    <dgm:pt modelId="{B1DFDB3F-A4EF-4D9F-AF5F-250E6BDBC8BE}" type="pres">
      <dgm:prSet presAssocID="{9E1E4883-2D7A-4378-8287-A044BB39D6D1}" presName="parTransOne" presStyleCnt="0"/>
      <dgm:spPr/>
    </dgm:pt>
    <dgm:pt modelId="{9ACDD23C-41C9-4FCC-9DEE-E2466DCBCBBF}" type="pres">
      <dgm:prSet presAssocID="{9E1E4883-2D7A-4378-8287-A044BB39D6D1}" presName="horzOne" presStyleCnt="0"/>
      <dgm:spPr/>
    </dgm:pt>
    <dgm:pt modelId="{E7B01ADC-D546-43A0-8AE2-6EA68CE96307}" type="pres">
      <dgm:prSet presAssocID="{B661A0AC-0C49-4EE9-8F46-30162916B2A2}" presName="vertTwo" presStyleCnt="0"/>
      <dgm:spPr/>
    </dgm:pt>
    <dgm:pt modelId="{6B8B1879-B99E-489E-8554-1AF4138AB25D}" type="pres">
      <dgm:prSet presAssocID="{B661A0AC-0C49-4EE9-8F46-30162916B2A2}" presName="txTwo" presStyleLbl="node2" presStyleIdx="7" presStyleCnt="10">
        <dgm:presLayoutVars>
          <dgm:chPref val="3"/>
        </dgm:presLayoutVars>
      </dgm:prSet>
      <dgm:spPr/>
    </dgm:pt>
    <dgm:pt modelId="{A5497A7D-EE1E-4D5B-84E2-7609B58621A8}" type="pres">
      <dgm:prSet presAssocID="{B661A0AC-0C49-4EE9-8F46-30162916B2A2}" presName="horzTwo" presStyleCnt="0"/>
      <dgm:spPr/>
    </dgm:pt>
    <dgm:pt modelId="{375BF75B-3DA7-4D15-BD62-F68AF236C7EE}" type="pres">
      <dgm:prSet presAssocID="{3320DAE1-D20A-472A-A469-DF562107D5DE}" presName="sibSpaceTwo" presStyleCnt="0"/>
      <dgm:spPr/>
    </dgm:pt>
    <dgm:pt modelId="{AB068B0C-1FE8-4D4A-9C9E-76CCD4F3CDFD}" type="pres">
      <dgm:prSet presAssocID="{B1DF9136-A2C5-4FF0-B996-67CA473BE4BD}" presName="vertTwo" presStyleCnt="0"/>
      <dgm:spPr/>
    </dgm:pt>
    <dgm:pt modelId="{566375B7-15A5-4673-89C6-76A5D6BF93A7}" type="pres">
      <dgm:prSet presAssocID="{B1DF9136-A2C5-4FF0-B996-67CA473BE4BD}" presName="txTwo" presStyleLbl="node2" presStyleIdx="8" presStyleCnt="10">
        <dgm:presLayoutVars>
          <dgm:chPref val="3"/>
        </dgm:presLayoutVars>
      </dgm:prSet>
      <dgm:spPr/>
    </dgm:pt>
    <dgm:pt modelId="{3B6C7FA7-9899-4111-9280-497573CE4DC1}" type="pres">
      <dgm:prSet presAssocID="{B1DF9136-A2C5-4FF0-B996-67CA473BE4BD}" presName="horzTwo" presStyleCnt="0"/>
      <dgm:spPr/>
    </dgm:pt>
    <dgm:pt modelId="{9FF778FC-0244-46AE-B50E-00B50C9C9ECF}" type="pres">
      <dgm:prSet presAssocID="{58D7A58A-69FB-40B9-9D25-FD18709A723B}" presName="sibSpaceOne" presStyleCnt="0"/>
      <dgm:spPr/>
    </dgm:pt>
    <dgm:pt modelId="{47D54868-FE7D-4DFF-A95E-FE389B4E35CE}" type="pres">
      <dgm:prSet presAssocID="{7986A938-5C4E-49AA-AFC6-A47F92F6F0FE}" presName="vertOne" presStyleCnt="0"/>
      <dgm:spPr/>
    </dgm:pt>
    <dgm:pt modelId="{AA36C410-CD65-4A8F-9224-D82B166E2A09}" type="pres">
      <dgm:prSet presAssocID="{7986A938-5C4E-49AA-AFC6-A47F92F6F0FE}" presName="txOne" presStyleLbl="node0" presStyleIdx="4" presStyleCnt="5">
        <dgm:presLayoutVars>
          <dgm:chPref val="3"/>
        </dgm:presLayoutVars>
      </dgm:prSet>
      <dgm:spPr/>
    </dgm:pt>
    <dgm:pt modelId="{F1114BEB-CC5F-4154-94FD-CF2EE822D7AD}" type="pres">
      <dgm:prSet presAssocID="{7986A938-5C4E-49AA-AFC6-A47F92F6F0FE}" presName="parTransOne" presStyleCnt="0"/>
      <dgm:spPr/>
    </dgm:pt>
    <dgm:pt modelId="{AFA229EA-9A91-4FD5-BB23-81BF08369ED5}" type="pres">
      <dgm:prSet presAssocID="{7986A938-5C4E-49AA-AFC6-A47F92F6F0FE}" presName="horzOne" presStyleCnt="0"/>
      <dgm:spPr/>
    </dgm:pt>
    <dgm:pt modelId="{A95889C7-CA6F-4065-B7B3-FB1322FA1E1A}" type="pres">
      <dgm:prSet presAssocID="{DC955AA7-A895-4020-BF43-6B72A0F23EE4}" presName="vertTwo" presStyleCnt="0"/>
      <dgm:spPr/>
    </dgm:pt>
    <dgm:pt modelId="{D26B592C-D9ED-4DE7-8D27-756F3A89765E}" type="pres">
      <dgm:prSet presAssocID="{DC955AA7-A895-4020-BF43-6B72A0F23EE4}" presName="txTwo" presStyleLbl="node2" presStyleIdx="9" presStyleCnt="10">
        <dgm:presLayoutVars>
          <dgm:chPref val="3"/>
        </dgm:presLayoutVars>
      </dgm:prSet>
      <dgm:spPr/>
    </dgm:pt>
    <dgm:pt modelId="{74FE04BC-0E73-4A3F-B260-696AFAE820C1}" type="pres">
      <dgm:prSet presAssocID="{DC955AA7-A895-4020-BF43-6B72A0F23EE4}" presName="horzTwo" presStyleCnt="0"/>
      <dgm:spPr/>
    </dgm:pt>
  </dgm:ptLst>
  <dgm:cxnLst>
    <dgm:cxn modelId="{59924D03-3660-4CA3-B83A-AB4501EFB332}" srcId="{9E1E4883-2D7A-4378-8287-A044BB39D6D1}" destId="{B661A0AC-0C49-4EE9-8F46-30162916B2A2}" srcOrd="0" destOrd="0" parTransId="{893FF4E0-8443-4586-95E3-FA2C36406D06}" sibTransId="{3320DAE1-D20A-472A-A469-DF562107D5DE}"/>
    <dgm:cxn modelId="{CCD17B0D-9352-4A07-8016-6344E42A64F1}" type="presOf" srcId="{1AA7A6E6-1217-445E-8339-CDB7D697560C}" destId="{6CA8D0E1-C31E-4BEB-927C-17F178249EE5}" srcOrd="0" destOrd="0" presId="urn:microsoft.com/office/officeart/2005/8/layout/architecture"/>
    <dgm:cxn modelId="{0DFA3F15-F55F-4270-AEAB-9788691B57D9}" srcId="{4F4248AC-AE4A-477D-B520-76B6632EC0F6}" destId="{69BE87DA-C763-4831-8077-47A164199DD4}" srcOrd="0" destOrd="0" parTransId="{E2D77DC4-57FA-429D-9A49-BA136ED24E8C}" sibTransId="{89B86D5B-5F5C-40F3-8A30-9CE3E7AB96FE}"/>
    <dgm:cxn modelId="{C970981D-872D-46DB-9E91-63A6D1B5BE66}" type="presOf" srcId="{4B1A93B9-BBA7-4831-B0BA-23BC596C231F}" destId="{194F3BD4-189B-4704-BA18-DD57F5436742}" srcOrd="0" destOrd="0" presId="urn:microsoft.com/office/officeart/2005/8/layout/architecture"/>
    <dgm:cxn modelId="{58DD891E-6390-4C37-8CFE-E24B26797739}" srcId="{88EBDF48-E250-45E2-9342-15D0E04A24C8}" destId="{7986A938-5C4E-49AA-AFC6-A47F92F6F0FE}" srcOrd="4" destOrd="0" parTransId="{D745D3E7-30C9-42B9-B55F-BAEBF9CDF6F1}" sibTransId="{5092C068-1157-4A1D-95EA-7494883529A0}"/>
    <dgm:cxn modelId="{576BA422-8274-4792-B711-0512B577B048}" type="presOf" srcId="{9E1E4883-2D7A-4378-8287-A044BB39D6D1}" destId="{F1D909F5-62AE-44F5-8D7A-EAF49789D626}" srcOrd="0" destOrd="0" presId="urn:microsoft.com/office/officeart/2005/8/layout/architecture"/>
    <dgm:cxn modelId="{D0559B2B-2612-4840-A242-4587269BDE09}" srcId="{4F4248AC-AE4A-477D-B520-76B6632EC0F6}" destId="{04B9D462-F2DF-4992-94FD-0DB0DFCD34A6}" srcOrd="1" destOrd="0" parTransId="{D175DFDE-C9F7-4F6B-8272-2B87F46CF97F}" sibTransId="{E9532FC8-47C8-48F8-A833-80FB7060D680}"/>
    <dgm:cxn modelId="{7E15582C-783A-46AC-A11D-CFA3EB615BF9}" type="presOf" srcId="{DA6CE0CA-0BE9-4466-933F-B5290BDB5590}" destId="{3EC95D11-6F43-4609-B9B5-63DF37515AD0}" srcOrd="0" destOrd="0" presId="urn:microsoft.com/office/officeart/2005/8/layout/architecture"/>
    <dgm:cxn modelId="{39AC2431-5B71-48B5-A183-8BB94F643DEA}" type="presOf" srcId="{88EBDF48-E250-45E2-9342-15D0E04A24C8}" destId="{CE3D4434-929E-4C25-AA95-D56C4195D56A}" srcOrd="0" destOrd="0" presId="urn:microsoft.com/office/officeart/2005/8/layout/architecture"/>
    <dgm:cxn modelId="{CFA38733-C2F5-4B36-936B-719373650127}" type="presOf" srcId="{DC955AA7-A895-4020-BF43-6B72A0F23EE4}" destId="{D26B592C-D9ED-4DE7-8D27-756F3A89765E}" srcOrd="0" destOrd="0" presId="urn:microsoft.com/office/officeart/2005/8/layout/architecture"/>
    <dgm:cxn modelId="{9E72C538-855A-462C-BAD0-010AA5490BB3}" srcId="{88EBDF48-E250-45E2-9342-15D0E04A24C8}" destId="{4B1A93B9-BBA7-4831-B0BA-23BC596C231F}" srcOrd="0" destOrd="0" parTransId="{46AC8997-E27C-40C9-8A78-A2626DF4E31E}" sibTransId="{EF01FE71-1520-4F9B-8F40-24631A3C2BCF}"/>
    <dgm:cxn modelId="{7AAF2240-FE80-446A-A6E0-469D3C387C18}" srcId="{88EBDF48-E250-45E2-9342-15D0E04A24C8}" destId="{9E1E4883-2D7A-4378-8287-A044BB39D6D1}" srcOrd="3" destOrd="0" parTransId="{8E02050C-EBCB-46A7-BD41-2EEBA9FB9B6F}" sibTransId="{58D7A58A-69FB-40B9-9D25-FD18709A723B}"/>
    <dgm:cxn modelId="{E5428360-8736-4115-9DCC-2B22352E9431}" srcId="{88EBDF48-E250-45E2-9342-15D0E04A24C8}" destId="{203548B3-C35E-4E25-A055-CDF04EC434BF}" srcOrd="2" destOrd="0" parTransId="{418B2D9D-D3B0-4BC0-B8E6-E2BBDB011801}" sibTransId="{505BAF89-36B1-4D82-B98B-F76B7277BDD7}"/>
    <dgm:cxn modelId="{F7F70A61-BCD2-4354-B68F-E219EA8104B4}" srcId="{4B1A93B9-BBA7-4831-B0BA-23BC596C231F}" destId="{A43E2509-0B4C-4D6A-BE30-DB80158246BE}" srcOrd="0" destOrd="0" parTransId="{7EE2308F-6471-4F40-A7B4-CE57A2DF9EDA}" sibTransId="{3E7FE738-E945-4EEB-8D61-B541DDF5478A}"/>
    <dgm:cxn modelId="{8A5E2361-412D-4F79-BB7D-5DB27A5437C8}" srcId="{4B1A93B9-BBA7-4831-B0BA-23BC596C231F}" destId="{1E4B0746-A2C7-4C1B-B38F-334CF9D07E86}" srcOrd="1" destOrd="0" parTransId="{E659A6FB-E234-4D1E-B939-B1C5490FB871}" sibTransId="{664A862F-5DF1-421D-A5C7-9E01BC28D4B4}"/>
    <dgm:cxn modelId="{2E754041-0D46-4080-A9FC-7B5006193753}" srcId="{88EBDF48-E250-45E2-9342-15D0E04A24C8}" destId="{4F4248AC-AE4A-477D-B520-76B6632EC0F6}" srcOrd="1" destOrd="0" parTransId="{DDAF0FAE-CAD8-4DC7-93B4-2DBF8ED3FBA0}" sibTransId="{5C04513B-85EB-4662-AB30-964DC365D593}"/>
    <dgm:cxn modelId="{18622562-74F9-4CF7-B5B3-D5DA45E065D1}" srcId="{7986A938-5C4E-49AA-AFC6-A47F92F6F0FE}" destId="{DC955AA7-A895-4020-BF43-6B72A0F23EE4}" srcOrd="0" destOrd="0" parTransId="{B837B5C4-00E3-423A-9AF1-146F1961F679}" sibTransId="{000F35A0-A0C6-469D-BD17-11E775568724}"/>
    <dgm:cxn modelId="{15FD3C49-65CC-4669-976D-5647CF7EAD42}" type="presOf" srcId="{B1DF9136-A2C5-4FF0-B996-67CA473BE4BD}" destId="{566375B7-15A5-4673-89C6-76A5D6BF93A7}" srcOrd="0" destOrd="0" presId="urn:microsoft.com/office/officeart/2005/8/layout/architecture"/>
    <dgm:cxn modelId="{A8E8D949-85E1-49F9-8931-3B3CD9960FE9}" type="presOf" srcId="{4F4248AC-AE4A-477D-B520-76B6632EC0F6}" destId="{1EF498A6-FF5C-4223-8CA3-E734DC091D73}" srcOrd="0" destOrd="0" presId="urn:microsoft.com/office/officeart/2005/8/layout/architecture"/>
    <dgm:cxn modelId="{77953052-CD4D-4BD8-8324-BF48F112EB8D}" type="presOf" srcId="{A43E2509-0B4C-4D6A-BE30-DB80158246BE}" destId="{D44D0C04-E489-46EA-B208-52175A145E6E}" srcOrd="0" destOrd="0" presId="urn:microsoft.com/office/officeart/2005/8/layout/architecture"/>
    <dgm:cxn modelId="{03741159-2C17-4E8A-B44A-A2D434BA0314}" type="presOf" srcId="{1E4B0746-A2C7-4C1B-B38F-334CF9D07E86}" destId="{5982845A-339E-4F5D-AEDA-C1D6BA62EA20}" srcOrd="0" destOrd="0" presId="urn:microsoft.com/office/officeart/2005/8/layout/architecture"/>
    <dgm:cxn modelId="{5CE5E780-93F3-41F4-8B66-FFB68DE90987}" type="presOf" srcId="{7986A938-5C4E-49AA-AFC6-A47F92F6F0FE}" destId="{AA36C410-CD65-4A8F-9224-D82B166E2A09}" srcOrd="0" destOrd="0" presId="urn:microsoft.com/office/officeart/2005/8/layout/architecture"/>
    <dgm:cxn modelId="{6FF7AE83-03A5-4A36-82E7-98AB1FBE474E}" type="presOf" srcId="{203548B3-C35E-4E25-A055-CDF04EC434BF}" destId="{387D7F5F-90C2-4474-A10B-6E53FA650CCD}" srcOrd="0" destOrd="0" presId="urn:microsoft.com/office/officeart/2005/8/layout/architecture"/>
    <dgm:cxn modelId="{95CAFC86-73B4-4917-A8A4-1241669A6609}" srcId="{203548B3-C35E-4E25-A055-CDF04EC434BF}" destId="{1A03DA94-2393-4E78-9136-D83FFF004D55}" srcOrd="1" destOrd="0" parTransId="{6F3572F8-55F5-4A92-AA7A-0687615A905E}" sibTransId="{58314F95-DCC3-44A1-A38B-FD6623E8C1A8}"/>
    <dgm:cxn modelId="{820C289A-A7E1-4F9A-AA3B-64A97FD7E9C3}" type="presOf" srcId="{04B9D462-F2DF-4992-94FD-0DB0DFCD34A6}" destId="{375AF548-A0A9-4180-BDBF-E6A7960D93AB}" srcOrd="0" destOrd="0" presId="urn:microsoft.com/office/officeart/2005/8/layout/architecture"/>
    <dgm:cxn modelId="{CC1AEBA2-EE6A-4929-A192-5DE203E22822}" type="presOf" srcId="{B661A0AC-0C49-4EE9-8F46-30162916B2A2}" destId="{6B8B1879-B99E-489E-8554-1AF4138AB25D}" srcOrd="0" destOrd="0" presId="urn:microsoft.com/office/officeart/2005/8/layout/architecture"/>
    <dgm:cxn modelId="{5F15ACAF-8D41-4038-9A3C-9FE9F53B48C5}" srcId="{4F4248AC-AE4A-477D-B520-76B6632EC0F6}" destId="{DA6CE0CA-0BE9-4466-933F-B5290BDB5590}" srcOrd="2" destOrd="0" parTransId="{9BC670E6-5951-4FFE-8F40-0D15A15A9998}" sibTransId="{73D208F7-CB40-4AA0-BD1D-9A7BBD87584D}"/>
    <dgm:cxn modelId="{110AB3BC-0C64-42A7-91B1-A317BB5B2834}" type="presOf" srcId="{69BE87DA-C763-4831-8077-47A164199DD4}" destId="{6FA627A3-7CBF-47BF-A3E8-FBD0FFFB1AD0}" srcOrd="0" destOrd="0" presId="urn:microsoft.com/office/officeart/2005/8/layout/architecture"/>
    <dgm:cxn modelId="{B6B5C9C0-D91A-4A37-B9E8-FD739843D68E}" type="presOf" srcId="{1A03DA94-2393-4E78-9136-D83FFF004D55}" destId="{294CC274-D568-4971-ADE0-137CC23EE2E8}" srcOrd="0" destOrd="0" presId="urn:microsoft.com/office/officeart/2005/8/layout/architecture"/>
    <dgm:cxn modelId="{1C7361CA-7CA2-4141-A64F-729A344D622A}" srcId="{9E1E4883-2D7A-4378-8287-A044BB39D6D1}" destId="{B1DF9136-A2C5-4FF0-B996-67CA473BE4BD}" srcOrd="1" destOrd="0" parTransId="{DB3FA50B-39F1-48C0-BEF6-413FC5311244}" sibTransId="{FE8587B1-F559-4632-ABE0-5026C49D3B24}"/>
    <dgm:cxn modelId="{CFCCFCF4-B2AA-40B0-9163-5F8DC2D73A9B}" srcId="{203548B3-C35E-4E25-A055-CDF04EC434BF}" destId="{1AA7A6E6-1217-445E-8339-CDB7D697560C}" srcOrd="0" destOrd="0" parTransId="{1B1EE037-F613-4640-B984-3C63954E1862}" sibTransId="{EBC6304D-C84E-40FE-B012-F22C2FD458DD}"/>
    <dgm:cxn modelId="{49C70E17-2A2C-4DA2-8F43-C8FFF3CA7ED7}" type="presParOf" srcId="{CE3D4434-929E-4C25-AA95-D56C4195D56A}" destId="{6A0C62DD-1F36-402E-AFE7-7064884D6505}" srcOrd="0" destOrd="0" presId="urn:microsoft.com/office/officeart/2005/8/layout/architecture"/>
    <dgm:cxn modelId="{4934C39A-6B1E-4179-ACA9-77865724512A}" type="presParOf" srcId="{6A0C62DD-1F36-402E-AFE7-7064884D6505}" destId="{194F3BD4-189B-4704-BA18-DD57F5436742}" srcOrd="0" destOrd="0" presId="urn:microsoft.com/office/officeart/2005/8/layout/architecture"/>
    <dgm:cxn modelId="{AF72F2E9-F1DF-4121-8B4F-9C5E044E6FC3}" type="presParOf" srcId="{6A0C62DD-1F36-402E-AFE7-7064884D6505}" destId="{2FAF4F69-9C3D-4D2E-93E0-CACC0B3D0709}" srcOrd="1" destOrd="0" presId="urn:microsoft.com/office/officeart/2005/8/layout/architecture"/>
    <dgm:cxn modelId="{1C561AB9-8A1A-4584-8E02-64E09DDDA32F}" type="presParOf" srcId="{6A0C62DD-1F36-402E-AFE7-7064884D6505}" destId="{6A4BB4B3-653F-4DF0-A572-E1EF6EEB2310}" srcOrd="2" destOrd="0" presId="urn:microsoft.com/office/officeart/2005/8/layout/architecture"/>
    <dgm:cxn modelId="{4F306C72-6644-4589-B850-4C1FA65134C0}" type="presParOf" srcId="{6A4BB4B3-653F-4DF0-A572-E1EF6EEB2310}" destId="{4C6ADDF6-5FDE-4CE0-A3AF-091E67A107BB}" srcOrd="0" destOrd="0" presId="urn:microsoft.com/office/officeart/2005/8/layout/architecture"/>
    <dgm:cxn modelId="{F5373EAD-1074-4F93-BC41-4F5A49EA37D3}" type="presParOf" srcId="{4C6ADDF6-5FDE-4CE0-A3AF-091E67A107BB}" destId="{D44D0C04-E489-46EA-B208-52175A145E6E}" srcOrd="0" destOrd="0" presId="urn:microsoft.com/office/officeart/2005/8/layout/architecture"/>
    <dgm:cxn modelId="{2E5F5284-C3AE-438C-9A1D-9FF151A85F37}" type="presParOf" srcId="{4C6ADDF6-5FDE-4CE0-A3AF-091E67A107BB}" destId="{F440BDD6-57CB-4E2B-B468-FD2162CCDB5F}" srcOrd="1" destOrd="0" presId="urn:microsoft.com/office/officeart/2005/8/layout/architecture"/>
    <dgm:cxn modelId="{B38597E2-6CE3-465B-AA80-28C78E7B2414}" type="presParOf" srcId="{6A4BB4B3-653F-4DF0-A572-E1EF6EEB2310}" destId="{A3487BE7-3362-4FF0-8B06-9BF6DECA1311}" srcOrd="1" destOrd="0" presId="urn:microsoft.com/office/officeart/2005/8/layout/architecture"/>
    <dgm:cxn modelId="{B876B582-071C-47E1-A73A-55D713AE59E3}" type="presParOf" srcId="{6A4BB4B3-653F-4DF0-A572-E1EF6EEB2310}" destId="{38BFEE0A-3693-4290-ACF1-0137B54EFEB6}" srcOrd="2" destOrd="0" presId="urn:microsoft.com/office/officeart/2005/8/layout/architecture"/>
    <dgm:cxn modelId="{6F471851-BC12-4134-88C4-882374D2440F}" type="presParOf" srcId="{38BFEE0A-3693-4290-ACF1-0137B54EFEB6}" destId="{5982845A-339E-4F5D-AEDA-C1D6BA62EA20}" srcOrd="0" destOrd="0" presId="urn:microsoft.com/office/officeart/2005/8/layout/architecture"/>
    <dgm:cxn modelId="{71AAF748-453F-4B14-AEC3-32C5BB1C18F8}" type="presParOf" srcId="{38BFEE0A-3693-4290-ACF1-0137B54EFEB6}" destId="{BD74D58D-F2E3-4A70-85C3-616714BB24BE}" srcOrd="1" destOrd="0" presId="urn:microsoft.com/office/officeart/2005/8/layout/architecture"/>
    <dgm:cxn modelId="{D94F066C-DEE4-4026-AD97-195186714310}" type="presParOf" srcId="{CE3D4434-929E-4C25-AA95-D56C4195D56A}" destId="{0FBC512B-0A0E-4AC5-A213-3A6C75C75F80}" srcOrd="1" destOrd="0" presId="urn:microsoft.com/office/officeart/2005/8/layout/architecture"/>
    <dgm:cxn modelId="{BA0F0A17-2B18-4F64-A056-36B2A7F33BFC}" type="presParOf" srcId="{CE3D4434-929E-4C25-AA95-D56C4195D56A}" destId="{DF2C0E5C-6F9A-45FF-9469-09947B04F257}" srcOrd="2" destOrd="0" presId="urn:microsoft.com/office/officeart/2005/8/layout/architecture"/>
    <dgm:cxn modelId="{969C8993-FF1A-4655-885C-9DFF3211A89B}" type="presParOf" srcId="{DF2C0E5C-6F9A-45FF-9469-09947B04F257}" destId="{1EF498A6-FF5C-4223-8CA3-E734DC091D73}" srcOrd="0" destOrd="0" presId="urn:microsoft.com/office/officeart/2005/8/layout/architecture"/>
    <dgm:cxn modelId="{23995E51-266A-4329-9DA4-33A244091C7D}" type="presParOf" srcId="{DF2C0E5C-6F9A-45FF-9469-09947B04F257}" destId="{845D62BB-1A8B-4ADE-B007-02B43FB5453C}" srcOrd="1" destOrd="0" presId="urn:microsoft.com/office/officeart/2005/8/layout/architecture"/>
    <dgm:cxn modelId="{39978E14-161B-4B1D-8FD4-710FA2DD813E}" type="presParOf" srcId="{DF2C0E5C-6F9A-45FF-9469-09947B04F257}" destId="{26B72330-7C9E-421B-8FA3-986F34E884CB}" srcOrd="2" destOrd="0" presId="urn:microsoft.com/office/officeart/2005/8/layout/architecture"/>
    <dgm:cxn modelId="{592475D4-A6A9-47E1-9BEB-8E3DBBFD0708}" type="presParOf" srcId="{26B72330-7C9E-421B-8FA3-986F34E884CB}" destId="{1B105A72-E68D-4E97-922D-1F0D1C6C6105}" srcOrd="0" destOrd="0" presId="urn:microsoft.com/office/officeart/2005/8/layout/architecture"/>
    <dgm:cxn modelId="{7635FAA8-6F56-4732-A073-3F3074C56110}" type="presParOf" srcId="{1B105A72-E68D-4E97-922D-1F0D1C6C6105}" destId="{6FA627A3-7CBF-47BF-A3E8-FBD0FFFB1AD0}" srcOrd="0" destOrd="0" presId="urn:microsoft.com/office/officeart/2005/8/layout/architecture"/>
    <dgm:cxn modelId="{F06F1932-F8AA-44A3-8374-59068006DD04}" type="presParOf" srcId="{1B105A72-E68D-4E97-922D-1F0D1C6C6105}" destId="{B710D4F9-6AB2-4ED8-A0F6-E3FD7856C410}" srcOrd="1" destOrd="0" presId="urn:microsoft.com/office/officeart/2005/8/layout/architecture"/>
    <dgm:cxn modelId="{6B810F10-DB6D-4A58-A5E1-90B8F47AF010}" type="presParOf" srcId="{26B72330-7C9E-421B-8FA3-986F34E884CB}" destId="{F614393E-D560-46A9-B887-2A5992721A27}" srcOrd="1" destOrd="0" presId="urn:microsoft.com/office/officeart/2005/8/layout/architecture"/>
    <dgm:cxn modelId="{3FC161EE-828D-40C6-9476-3F41DA15964F}" type="presParOf" srcId="{26B72330-7C9E-421B-8FA3-986F34E884CB}" destId="{38B24AFE-6DCC-444C-A5E9-39CD5763AA2C}" srcOrd="2" destOrd="0" presId="urn:microsoft.com/office/officeart/2005/8/layout/architecture"/>
    <dgm:cxn modelId="{BDAB3CBD-56C1-4ECE-BF40-A16E11021A8C}" type="presParOf" srcId="{38B24AFE-6DCC-444C-A5E9-39CD5763AA2C}" destId="{375AF548-A0A9-4180-BDBF-E6A7960D93AB}" srcOrd="0" destOrd="0" presId="urn:microsoft.com/office/officeart/2005/8/layout/architecture"/>
    <dgm:cxn modelId="{ED96FAFA-1ACF-4E88-B9CC-255EAF16CEF0}" type="presParOf" srcId="{38B24AFE-6DCC-444C-A5E9-39CD5763AA2C}" destId="{A9B5885B-DFE0-4A1B-BD5B-A0A885F8B5B4}" srcOrd="1" destOrd="0" presId="urn:microsoft.com/office/officeart/2005/8/layout/architecture"/>
    <dgm:cxn modelId="{816D0B90-B8E4-4503-8162-EC0423D6DC84}" type="presParOf" srcId="{26B72330-7C9E-421B-8FA3-986F34E884CB}" destId="{76762236-30EC-4F79-88C0-9D0BEA8E869A}" srcOrd="3" destOrd="0" presId="urn:microsoft.com/office/officeart/2005/8/layout/architecture"/>
    <dgm:cxn modelId="{15B0D536-8FC0-4E62-B013-D287F90A8451}" type="presParOf" srcId="{26B72330-7C9E-421B-8FA3-986F34E884CB}" destId="{BA2016DE-177C-4EE9-A7C2-C5A02D78C827}" srcOrd="4" destOrd="0" presId="urn:microsoft.com/office/officeart/2005/8/layout/architecture"/>
    <dgm:cxn modelId="{976F3E6F-75AE-4FCD-B43B-8262F7904925}" type="presParOf" srcId="{BA2016DE-177C-4EE9-A7C2-C5A02D78C827}" destId="{3EC95D11-6F43-4609-B9B5-63DF37515AD0}" srcOrd="0" destOrd="0" presId="urn:microsoft.com/office/officeart/2005/8/layout/architecture"/>
    <dgm:cxn modelId="{0E2A6FC9-BEDC-4BBD-B6EF-4013C9CC91CB}" type="presParOf" srcId="{BA2016DE-177C-4EE9-A7C2-C5A02D78C827}" destId="{AB79BAFD-FF19-4958-8DEA-1A702B8E7DB5}" srcOrd="1" destOrd="0" presId="urn:microsoft.com/office/officeart/2005/8/layout/architecture"/>
    <dgm:cxn modelId="{B4DB4CC4-2AE0-4FDE-ABE1-F16AF5FF5A55}" type="presParOf" srcId="{CE3D4434-929E-4C25-AA95-D56C4195D56A}" destId="{7D1F1DEF-7064-4053-BB68-DB8395FB893D}" srcOrd="3" destOrd="0" presId="urn:microsoft.com/office/officeart/2005/8/layout/architecture"/>
    <dgm:cxn modelId="{A998DB23-AD81-4C61-B812-8848455A5087}" type="presParOf" srcId="{CE3D4434-929E-4C25-AA95-D56C4195D56A}" destId="{36F64CC7-4941-426C-9E78-118A2DE040AE}" srcOrd="4" destOrd="0" presId="urn:microsoft.com/office/officeart/2005/8/layout/architecture"/>
    <dgm:cxn modelId="{F445E009-4700-4EA5-8FFB-83C42ED8630A}" type="presParOf" srcId="{36F64CC7-4941-426C-9E78-118A2DE040AE}" destId="{387D7F5F-90C2-4474-A10B-6E53FA650CCD}" srcOrd="0" destOrd="0" presId="urn:microsoft.com/office/officeart/2005/8/layout/architecture"/>
    <dgm:cxn modelId="{A2E5D599-CD2E-4A33-B4B2-A203FED82655}" type="presParOf" srcId="{36F64CC7-4941-426C-9E78-118A2DE040AE}" destId="{9C9DCF0B-F98E-4B48-A3D5-F6B5A1C898A0}" srcOrd="1" destOrd="0" presId="urn:microsoft.com/office/officeart/2005/8/layout/architecture"/>
    <dgm:cxn modelId="{10DA880D-5BC1-4DF2-9E28-CCD0A31AB2FA}" type="presParOf" srcId="{36F64CC7-4941-426C-9E78-118A2DE040AE}" destId="{DD790848-12EF-47D1-B930-484067904D68}" srcOrd="2" destOrd="0" presId="urn:microsoft.com/office/officeart/2005/8/layout/architecture"/>
    <dgm:cxn modelId="{B4F14E6B-E175-4EE1-B96D-388283677BBC}" type="presParOf" srcId="{DD790848-12EF-47D1-B930-484067904D68}" destId="{09AA38B0-D037-4570-BFB7-EB3ABFE0F513}" srcOrd="0" destOrd="0" presId="urn:microsoft.com/office/officeart/2005/8/layout/architecture"/>
    <dgm:cxn modelId="{45CFC05C-CDF1-4E95-8EC0-66CFFAFE21C0}" type="presParOf" srcId="{09AA38B0-D037-4570-BFB7-EB3ABFE0F513}" destId="{6CA8D0E1-C31E-4BEB-927C-17F178249EE5}" srcOrd="0" destOrd="0" presId="urn:microsoft.com/office/officeart/2005/8/layout/architecture"/>
    <dgm:cxn modelId="{A3023185-B743-43ED-AFA6-F34DE0122336}" type="presParOf" srcId="{09AA38B0-D037-4570-BFB7-EB3ABFE0F513}" destId="{AA500139-8843-41B5-8B74-24BDA3BE9811}" srcOrd="1" destOrd="0" presId="urn:microsoft.com/office/officeart/2005/8/layout/architecture"/>
    <dgm:cxn modelId="{37020B05-0DC2-4C3D-925F-AFE6B5E2F290}" type="presParOf" srcId="{DD790848-12EF-47D1-B930-484067904D68}" destId="{A8D10194-69F1-4F12-9BCC-BA8C38B6EE84}" srcOrd="1" destOrd="0" presId="urn:microsoft.com/office/officeart/2005/8/layout/architecture"/>
    <dgm:cxn modelId="{A30E6B6F-3E0A-4018-971F-2FE85EF93E02}" type="presParOf" srcId="{DD790848-12EF-47D1-B930-484067904D68}" destId="{91B9AF64-17C6-405B-B4AA-9A71101E57AE}" srcOrd="2" destOrd="0" presId="urn:microsoft.com/office/officeart/2005/8/layout/architecture"/>
    <dgm:cxn modelId="{F03056BC-DA60-4DEF-ACA0-6186B8E2F4AE}" type="presParOf" srcId="{91B9AF64-17C6-405B-B4AA-9A71101E57AE}" destId="{294CC274-D568-4971-ADE0-137CC23EE2E8}" srcOrd="0" destOrd="0" presId="urn:microsoft.com/office/officeart/2005/8/layout/architecture"/>
    <dgm:cxn modelId="{C6B83DBF-9352-4CB2-97C3-148F29D6A4B2}" type="presParOf" srcId="{91B9AF64-17C6-405B-B4AA-9A71101E57AE}" destId="{57ED3B03-EEAC-4FBD-8FB0-AD2888D0A49B}" srcOrd="1" destOrd="0" presId="urn:microsoft.com/office/officeart/2005/8/layout/architecture"/>
    <dgm:cxn modelId="{530B3063-8F76-477D-AA6F-85292A2F3C91}" type="presParOf" srcId="{CE3D4434-929E-4C25-AA95-D56C4195D56A}" destId="{3F57A6D4-0796-4241-9F3D-56E61D69EA76}" srcOrd="5" destOrd="0" presId="urn:microsoft.com/office/officeart/2005/8/layout/architecture"/>
    <dgm:cxn modelId="{414EB640-5BD0-453F-8D83-25C8999614AB}" type="presParOf" srcId="{CE3D4434-929E-4C25-AA95-D56C4195D56A}" destId="{43C6B869-7B7D-4C8B-B69C-C9541BB837A1}" srcOrd="6" destOrd="0" presId="urn:microsoft.com/office/officeart/2005/8/layout/architecture"/>
    <dgm:cxn modelId="{2A207555-AB83-4121-9475-8874A7958822}" type="presParOf" srcId="{43C6B869-7B7D-4C8B-B69C-C9541BB837A1}" destId="{F1D909F5-62AE-44F5-8D7A-EAF49789D626}" srcOrd="0" destOrd="0" presId="urn:microsoft.com/office/officeart/2005/8/layout/architecture"/>
    <dgm:cxn modelId="{E7B14938-CDB6-46CB-A96F-C4AD3DC75E2A}" type="presParOf" srcId="{43C6B869-7B7D-4C8B-B69C-C9541BB837A1}" destId="{B1DFDB3F-A4EF-4D9F-AF5F-250E6BDBC8BE}" srcOrd="1" destOrd="0" presId="urn:microsoft.com/office/officeart/2005/8/layout/architecture"/>
    <dgm:cxn modelId="{6BE0F311-3BCD-43E8-999B-A12CF7262D67}" type="presParOf" srcId="{43C6B869-7B7D-4C8B-B69C-C9541BB837A1}" destId="{9ACDD23C-41C9-4FCC-9DEE-E2466DCBCBBF}" srcOrd="2" destOrd="0" presId="urn:microsoft.com/office/officeart/2005/8/layout/architecture"/>
    <dgm:cxn modelId="{59238932-3654-4725-B0E2-6BB68DEE2546}" type="presParOf" srcId="{9ACDD23C-41C9-4FCC-9DEE-E2466DCBCBBF}" destId="{E7B01ADC-D546-43A0-8AE2-6EA68CE96307}" srcOrd="0" destOrd="0" presId="urn:microsoft.com/office/officeart/2005/8/layout/architecture"/>
    <dgm:cxn modelId="{93C2F636-3C31-40B7-B332-7CE84AF525FC}" type="presParOf" srcId="{E7B01ADC-D546-43A0-8AE2-6EA68CE96307}" destId="{6B8B1879-B99E-489E-8554-1AF4138AB25D}" srcOrd="0" destOrd="0" presId="urn:microsoft.com/office/officeart/2005/8/layout/architecture"/>
    <dgm:cxn modelId="{86D5E55D-9E4A-4EC9-896F-DC329AEF78D9}" type="presParOf" srcId="{E7B01ADC-D546-43A0-8AE2-6EA68CE96307}" destId="{A5497A7D-EE1E-4D5B-84E2-7609B58621A8}" srcOrd="1" destOrd="0" presId="urn:microsoft.com/office/officeart/2005/8/layout/architecture"/>
    <dgm:cxn modelId="{16F67279-4278-4673-8F4E-AD267793ABCC}" type="presParOf" srcId="{9ACDD23C-41C9-4FCC-9DEE-E2466DCBCBBF}" destId="{375BF75B-3DA7-4D15-BD62-F68AF236C7EE}" srcOrd="1" destOrd="0" presId="urn:microsoft.com/office/officeart/2005/8/layout/architecture"/>
    <dgm:cxn modelId="{F91AB564-C88C-461E-B33F-370B1A83DBD8}" type="presParOf" srcId="{9ACDD23C-41C9-4FCC-9DEE-E2466DCBCBBF}" destId="{AB068B0C-1FE8-4D4A-9C9E-76CCD4F3CDFD}" srcOrd="2" destOrd="0" presId="urn:microsoft.com/office/officeart/2005/8/layout/architecture"/>
    <dgm:cxn modelId="{55A89E9B-8EAA-49AF-9748-5F84974B4AF5}" type="presParOf" srcId="{AB068B0C-1FE8-4D4A-9C9E-76CCD4F3CDFD}" destId="{566375B7-15A5-4673-89C6-76A5D6BF93A7}" srcOrd="0" destOrd="0" presId="urn:microsoft.com/office/officeart/2005/8/layout/architecture"/>
    <dgm:cxn modelId="{15480E3B-A264-4BDE-B159-E9291F93B132}" type="presParOf" srcId="{AB068B0C-1FE8-4D4A-9C9E-76CCD4F3CDFD}" destId="{3B6C7FA7-9899-4111-9280-497573CE4DC1}" srcOrd="1" destOrd="0" presId="urn:microsoft.com/office/officeart/2005/8/layout/architecture"/>
    <dgm:cxn modelId="{6998EBF8-7F15-41D7-857F-2683459BA65C}" type="presParOf" srcId="{CE3D4434-929E-4C25-AA95-D56C4195D56A}" destId="{9FF778FC-0244-46AE-B50E-00B50C9C9ECF}" srcOrd="7" destOrd="0" presId="urn:microsoft.com/office/officeart/2005/8/layout/architecture"/>
    <dgm:cxn modelId="{79080D3F-D491-4617-A520-DD8CBD56A374}" type="presParOf" srcId="{CE3D4434-929E-4C25-AA95-D56C4195D56A}" destId="{47D54868-FE7D-4DFF-A95E-FE389B4E35CE}" srcOrd="8" destOrd="0" presId="urn:microsoft.com/office/officeart/2005/8/layout/architecture"/>
    <dgm:cxn modelId="{AB8F262A-EB3E-43E4-A6BA-3DABBEAF628E}" type="presParOf" srcId="{47D54868-FE7D-4DFF-A95E-FE389B4E35CE}" destId="{AA36C410-CD65-4A8F-9224-D82B166E2A09}" srcOrd="0" destOrd="0" presId="urn:microsoft.com/office/officeart/2005/8/layout/architecture"/>
    <dgm:cxn modelId="{A5A57464-C244-4E31-AF19-68EB9C0C2A38}" type="presParOf" srcId="{47D54868-FE7D-4DFF-A95E-FE389B4E35CE}" destId="{F1114BEB-CC5F-4154-94FD-CF2EE822D7AD}" srcOrd="1" destOrd="0" presId="urn:microsoft.com/office/officeart/2005/8/layout/architecture"/>
    <dgm:cxn modelId="{22DD7DF9-C4FE-4B62-9661-236098C24E1A}" type="presParOf" srcId="{47D54868-FE7D-4DFF-A95E-FE389B4E35CE}" destId="{AFA229EA-9A91-4FD5-BB23-81BF08369ED5}" srcOrd="2" destOrd="0" presId="urn:microsoft.com/office/officeart/2005/8/layout/architecture"/>
    <dgm:cxn modelId="{5EB784D2-7553-4365-A666-514C48480D9E}" type="presParOf" srcId="{AFA229EA-9A91-4FD5-BB23-81BF08369ED5}" destId="{A95889C7-CA6F-4065-B7B3-FB1322FA1E1A}" srcOrd="0" destOrd="0" presId="urn:microsoft.com/office/officeart/2005/8/layout/architecture"/>
    <dgm:cxn modelId="{12FEE989-B7CA-4EF0-A9CD-6BC4FE0EE993}" type="presParOf" srcId="{A95889C7-CA6F-4065-B7B3-FB1322FA1E1A}" destId="{D26B592C-D9ED-4DE7-8D27-756F3A89765E}" srcOrd="0" destOrd="0" presId="urn:microsoft.com/office/officeart/2005/8/layout/architecture"/>
    <dgm:cxn modelId="{B47838A3-670A-4750-90C3-80A2648A474B}" type="presParOf" srcId="{A95889C7-CA6F-4065-B7B3-FB1322FA1E1A}" destId="{74FE04BC-0E73-4A3F-B260-696AFAE820C1}" srcOrd="1" destOrd="0" presId="urn:microsoft.com/office/officeart/2005/8/layout/archite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E6F2A3-1E76-42DE-9F77-84D7AC381235}" type="doc">
      <dgm:prSet loTypeId="urn:microsoft.com/office/officeart/2005/8/layout/list1" loCatId="list" qsTypeId="urn:microsoft.com/office/officeart/2005/8/quickstyle/simple1#5" qsCatId="simple" csTypeId="urn:microsoft.com/office/officeart/2005/8/colors/accent1_2#1" csCatId="accent1" phldr="1"/>
      <dgm:spPr/>
      <dgm:t>
        <a:bodyPr/>
        <a:lstStyle/>
        <a:p>
          <a:endParaRPr lang="en-GB"/>
        </a:p>
      </dgm:t>
    </dgm:pt>
    <dgm:pt modelId="{51167C5B-E3C3-4523-83B6-F23E042A8C2C}">
      <dgm:prSet phldrT="[Text]"/>
      <dgm:spPr/>
      <dgm:t>
        <a:bodyPr/>
        <a:lstStyle/>
        <a:p>
          <a:pPr>
            <a:buNone/>
          </a:pPr>
          <a:r>
            <a:rPr lang="en-GB" b="1">
              <a:latin typeface="Arial" panose="020B0604020202020204" pitchFamily="34" charset="0"/>
              <a:cs typeface="Arial" panose="020B0604020202020204" pitchFamily="34" charset="0"/>
            </a:rPr>
            <a:t>Regular CDG Meetings:</a:t>
          </a:r>
          <a:endParaRPr lang="en-GB"/>
        </a:p>
      </dgm:t>
    </dgm:pt>
    <dgm:pt modelId="{9F022E2A-F22D-433A-8760-FD2EEF21F6F5}" type="parTrans" cxnId="{FE04E2E0-34AF-4521-9EAB-51D5B8866771}">
      <dgm:prSet/>
      <dgm:spPr/>
      <dgm:t>
        <a:bodyPr/>
        <a:lstStyle/>
        <a:p>
          <a:endParaRPr lang="en-GB"/>
        </a:p>
      </dgm:t>
    </dgm:pt>
    <dgm:pt modelId="{B0A2DA2C-9E5D-45F2-9EB8-42F6F9FCB5BD}" type="sibTrans" cxnId="{FE04E2E0-34AF-4521-9EAB-51D5B8866771}">
      <dgm:prSet/>
      <dgm:spPr/>
      <dgm:t>
        <a:bodyPr/>
        <a:lstStyle/>
        <a:p>
          <a:endParaRPr lang="en-GB"/>
        </a:p>
      </dgm:t>
    </dgm:pt>
    <dgm:pt modelId="{F569A0AD-659C-4D97-AC04-A0359F902D9D}">
      <dgm:prSet/>
      <dgm:spPr/>
      <dgm:t>
        <a:bodyPr/>
        <a:lstStyle/>
        <a:p>
          <a:r>
            <a:rPr lang="en-GB" b="1">
              <a:latin typeface="Arial" panose="020B0604020202020204" pitchFamily="34" charset="0"/>
              <a:cs typeface="Arial" panose="020B0604020202020204" pitchFamily="34" charset="0"/>
            </a:rPr>
            <a:t>Ongoing Data Review:</a:t>
          </a:r>
          <a:endParaRPr lang="en-GB">
            <a:latin typeface="Arial" panose="020B0604020202020204" pitchFamily="34" charset="0"/>
            <a:cs typeface="Arial" panose="020B0604020202020204" pitchFamily="34" charset="0"/>
          </a:endParaRPr>
        </a:p>
      </dgm:t>
    </dgm:pt>
    <dgm:pt modelId="{7F8218C0-0FCA-4FE1-B8E8-FB6B4BB86995}" type="parTrans" cxnId="{00391037-7283-459B-B6EA-33700D17FAA2}">
      <dgm:prSet/>
      <dgm:spPr/>
      <dgm:t>
        <a:bodyPr/>
        <a:lstStyle/>
        <a:p>
          <a:endParaRPr lang="en-GB"/>
        </a:p>
      </dgm:t>
    </dgm:pt>
    <dgm:pt modelId="{0C159369-F616-4A07-9119-D165DD0289A4}" type="sibTrans" cxnId="{00391037-7283-459B-B6EA-33700D17FAA2}">
      <dgm:prSet/>
      <dgm:spPr/>
      <dgm:t>
        <a:bodyPr/>
        <a:lstStyle/>
        <a:p>
          <a:endParaRPr lang="en-GB"/>
        </a:p>
      </dgm:t>
    </dgm:pt>
    <dgm:pt modelId="{74321460-FF4F-4DFF-ADE7-95EC77A4578C}">
      <dgm:prSet/>
      <dgm:spPr/>
      <dgm:t>
        <a:bodyPr/>
        <a:lstStyle/>
        <a:p>
          <a:r>
            <a:rPr lang="en-GB" b="1">
              <a:latin typeface="Arial" panose="020B0604020202020204" pitchFamily="34" charset="0"/>
              <a:cs typeface="Arial" panose="020B0604020202020204" pitchFamily="34" charset="0"/>
            </a:rPr>
            <a:t>Vaccine Priorities:</a:t>
          </a:r>
          <a:endParaRPr lang="en-GB">
            <a:latin typeface="Arial" panose="020B0604020202020204" pitchFamily="34" charset="0"/>
            <a:cs typeface="Arial" panose="020B0604020202020204" pitchFamily="34" charset="0"/>
          </a:endParaRPr>
        </a:p>
      </dgm:t>
    </dgm:pt>
    <dgm:pt modelId="{BE5E00FC-C1AC-4660-AD8F-7D5D944333AB}" type="parTrans" cxnId="{4DC4B8E3-A47D-4EC0-8070-EE5621F04711}">
      <dgm:prSet/>
      <dgm:spPr/>
      <dgm:t>
        <a:bodyPr/>
        <a:lstStyle/>
        <a:p>
          <a:endParaRPr lang="en-GB"/>
        </a:p>
      </dgm:t>
    </dgm:pt>
    <dgm:pt modelId="{63DB483B-2C90-4F22-8441-E61CF7D85F6D}" type="sibTrans" cxnId="{4DC4B8E3-A47D-4EC0-8070-EE5621F04711}">
      <dgm:prSet/>
      <dgm:spPr/>
      <dgm:t>
        <a:bodyPr/>
        <a:lstStyle/>
        <a:p>
          <a:endParaRPr lang="en-GB"/>
        </a:p>
      </dgm:t>
    </dgm:pt>
    <dgm:pt modelId="{A1728F4F-862A-4DF7-B6E2-D2493E07C7A3}">
      <dgm:prSet/>
      <dgm:spPr/>
      <dgm:t>
        <a:bodyPr/>
        <a:lstStyle/>
        <a:p>
          <a:r>
            <a:rPr lang="en-GB" b="1">
              <a:latin typeface="Arial" panose="020B0604020202020204" pitchFamily="34" charset="0"/>
              <a:cs typeface="Arial" panose="020B0604020202020204" pitchFamily="34" charset="0"/>
            </a:rPr>
            <a:t>System Coordination:</a:t>
          </a:r>
          <a:endParaRPr lang="en-GB">
            <a:latin typeface="Arial" panose="020B0604020202020204" pitchFamily="34" charset="0"/>
            <a:cs typeface="Arial" panose="020B0604020202020204" pitchFamily="34" charset="0"/>
          </a:endParaRPr>
        </a:p>
      </dgm:t>
    </dgm:pt>
    <dgm:pt modelId="{FF088064-C182-4B0C-A8E1-17A5C88A75EB}" type="parTrans" cxnId="{41A5C6EA-4DD2-4229-B3C5-0C385457EBC7}">
      <dgm:prSet/>
      <dgm:spPr/>
      <dgm:t>
        <a:bodyPr/>
        <a:lstStyle/>
        <a:p>
          <a:endParaRPr lang="en-GB"/>
        </a:p>
      </dgm:t>
    </dgm:pt>
    <dgm:pt modelId="{9C9C4F84-8398-4A2C-8B78-9255C62AD3C2}" type="sibTrans" cxnId="{41A5C6EA-4DD2-4229-B3C5-0C385457EBC7}">
      <dgm:prSet/>
      <dgm:spPr/>
      <dgm:t>
        <a:bodyPr/>
        <a:lstStyle/>
        <a:p>
          <a:endParaRPr lang="en-GB"/>
        </a:p>
      </dgm:t>
    </dgm:pt>
    <dgm:pt modelId="{EEFB9204-CB73-45EA-80C5-138A51F9995C}">
      <dgm:prSet phldrT="[Text]"/>
      <dgm:spPr/>
      <dgm:t>
        <a:bodyPr lIns="72000" rIns="72000"/>
        <a:lstStyle/>
        <a:p>
          <a:pPr>
            <a:buNone/>
          </a:pPr>
          <a:r>
            <a:rPr lang="en-GB">
              <a:latin typeface="Arial" panose="020B0604020202020204" pitchFamily="34" charset="0"/>
              <a:cs typeface="Arial" panose="020B0604020202020204" pitchFamily="34" charset="0"/>
            </a:rPr>
            <a:t>Clinical Delivery Group meetings regularly review </a:t>
          </a:r>
          <a:r>
            <a:rPr lang="en-GB">
              <a:solidFill>
                <a:schemeClr val="tx1"/>
              </a:solidFill>
              <a:latin typeface="Arial" panose="020B0604020202020204" pitchFamily="34" charset="0"/>
              <a:cs typeface="Arial" panose="020B0604020202020204" pitchFamily="34" charset="0"/>
            </a:rPr>
            <a:t>vaccination plans and coordinate system-wide actions. An additional Flu group has been put in place to support the roll out of this season's programme.</a:t>
          </a:r>
          <a:endParaRPr lang="en-GB">
            <a:solidFill>
              <a:schemeClr val="tx1"/>
            </a:solidFill>
          </a:endParaRPr>
        </a:p>
      </dgm:t>
    </dgm:pt>
    <dgm:pt modelId="{78F9FE2F-C50B-455F-9989-6686C2B29766}" type="parTrans" cxnId="{F675F24B-465B-41CA-861C-7FE0354E14AA}">
      <dgm:prSet/>
      <dgm:spPr/>
      <dgm:t>
        <a:bodyPr/>
        <a:lstStyle/>
        <a:p>
          <a:endParaRPr lang="en-GB"/>
        </a:p>
      </dgm:t>
    </dgm:pt>
    <dgm:pt modelId="{712377B9-A03A-47D7-93A6-E8839AE8EF1C}" type="sibTrans" cxnId="{F675F24B-465B-41CA-861C-7FE0354E14AA}">
      <dgm:prSet/>
      <dgm:spPr/>
      <dgm:t>
        <a:bodyPr/>
        <a:lstStyle/>
        <a:p>
          <a:endParaRPr lang="en-GB"/>
        </a:p>
      </dgm:t>
    </dgm:pt>
    <dgm:pt modelId="{3298573F-3783-4EBF-8BD0-08D1317C633F}">
      <dgm:prSet/>
      <dgm:spPr/>
      <dgm:t>
        <a:bodyPr lIns="72000" rIns="72000"/>
        <a:lstStyle/>
        <a:p>
          <a:r>
            <a:rPr lang="en-GB">
              <a:latin typeface="Arial" panose="020B0604020202020204" pitchFamily="34" charset="0"/>
              <a:cs typeface="Arial" panose="020B0604020202020204" pitchFamily="34" charset="0"/>
            </a:rPr>
            <a:t>Local vaccination data is continuously analysed using tools like FDP, capacity tracker, and Immform. Fortnightly MSOA data reviews help identify areas where vaccination uptake can be maximised effectively. Relevant data to be proactively discussed with the outreach team.</a:t>
          </a:r>
        </a:p>
      </dgm:t>
    </dgm:pt>
    <dgm:pt modelId="{D485D976-7BB5-402F-BBA2-35801665EE30}" type="parTrans" cxnId="{EA70CCA3-8364-4F72-BF1D-DA83703D8CC8}">
      <dgm:prSet/>
      <dgm:spPr/>
      <dgm:t>
        <a:bodyPr/>
        <a:lstStyle/>
        <a:p>
          <a:endParaRPr lang="en-GB"/>
        </a:p>
      </dgm:t>
    </dgm:pt>
    <dgm:pt modelId="{55AABC36-2863-40FE-A3AF-3A90C1DF8B53}" type="sibTrans" cxnId="{EA70CCA3-8364-4F72-BF1D-DA83703D8CC8}">
      <dgm:prSet/>
      <dgm:spPr/>
      <dgm:t>
        <a:bodyPr/>
        <a:lstStyle/>
        <a:p>
          <a:endParaRPr lang="en-GB"/>
        </a:p>
      </dgm:t>
    </dgm:pt>
    <dgm:pt modelId="{6816065D-3B6E-40D0-B570-E7536BCF97CE}">
      <dgm:prSet/>
      <dgm:spPr/>
      <dgm:t>
        <a:bodyPr lIns="72000" rIns="72000"/>
        <a:lstStyle/>
        <a:p>
          <a:r>
            <a:rPr lang="en-GB">
              <a:latin typeface="Arial" panose="020B0604020202020204" pitchFamily="34" charset="0"/>
              <a:cs typeface="Arial" panose="020B0604020202020204" pitchFamily="34" charset="0"/>
            </a:rPr>
            <a:t>Data identifies priority groups such as frontline workers and clinical risk groups for vaccination focus </a:t>
          </a:r>
          <a:r>
            <a:rPr lang="en-GB">
              <a:solidFill>
                <a:schemeClr val="tx1"/>
              </a:solidFill>
              <a:latin typeface="Arial" panose="020B0604020202020204" pitchFamily="34" charset="0"/>
              <a:cs typeface="Arial" panose="020B0604020202020204" pitchFamily="34" charset="0"/>
            </a:rPr>
            <a:t>in 26/27.</a:t>
          </a:r>
        </a:p>
      </dgm:t>
    </dgm:pt>
    <dgm:pt modelId="{593623DA-AC83-47EF-86DA-D73E7A12B482}" type="parTrans" cxnId="{A22D433F-AA7E-4227-B758-59EEA82C0CEE}">
      <dgm:prSet/>
      <dgm:spPr/>
      <dgm:t>
        <a:bodyPr/>
        <a:lstStyle/>
        <a:p>
          <a:endParaRPr lang="en-GB"/>
        </a:p>
      </dgm:t>
    </dgm:pt>
    <dgm:pt modelId="{FF2AC025-6797-4848-A6E4-9A7701288B6E}" type="sibTrans" cxnId="{A22D433F-AA7E-4227-B758-59EEA82C0CEE}">
      <dgm:prSet/>
      <dgm:spPr/>
      <dgm:t>
        <a:bodyPr/>
        <a:lstStyle/>
        <a:p>
          <a:endParaRPr lang="en-GB"/>
        </a:p>
      </dgm:t>
    </dgm:pt>
    <dgm:pt modelId="{C35ABF38-6A4A-4862-8CFC-66506FC19B8A}">
      <dgm:prSet/>
      <dgm:spPr/>
      <dgm:t>
        <a:bodyPr lIns="72000" rIns="72000"/>
        <a:lstStyle/>
        <a:p>
          <a:r>
            <a:rPr lang="en-GB">
              <a:solidFill>
                <a:schemeClr val="tx1"/>
              </a:solidFill>
              <a:latin typeface="Arial" panose="020B0604020202020204" pitchFamily="34" charset="0"/>
              <a:cs typeface="Arial" panose="020B0604020202020204" pitchFamily="34" charset="0"/>
            </a:rPr>
            <a:t>System leads and local authorities aim to ensure coordinated flu season planning and are members of the CDG group. Providers have executive support for their plans.</a:t>
          </a:r>
        </a:p>
      </dgm:t>
    </dgm:pt>
    <dgm:pt modelId="{164C960E-0BDA-4F20-8F19-F21509F34E7E}" type="parTrans" cxnId="{0894A4D0-3AAA-4226-A795-D9EFF984DE8A}">
      <dgm:prSet/>
      <dgm:spPr/>
      <dgm:t>
        <a:bodyPr/>
        <a:lstStyle/>
        <a:p>
          <a:endParaRPr lang="en-GB"/>
        </a:p>
      </dgm:t>
    </dgm:pt>
    <dgm:pt modelId="{635F7BCC-8B91-4456-88B5-051CC27D8EBB}" type="sibTrans" cxnId="{0894A4D0-3AAA-4226-A795-D9EFF984DE8A}">
      <dgm:prSet/>
      <dgm:spPr/>
      <dgm:t>
        <a:bodyPr/>
        <a:lstStyle/>
        <a:p>
          <a:endParaRPr lang="en-GB"/>
        </a:p>
      </dgm:t>
    </dgm:pt>
    <dgm:pt modelId="{27BAA071-E9E3-45F3-8DB7-054AC0C8F813}" type="pres">
      <dgm:prSet presAssocID="{C3E6F2A3-1E76-42DE-9F77-84D7AC381235}" presName="linear" presStyleCnt="0">
        <dgm:presLayoutVars>
          <dgm:dir/>
          <dgm:animLvl val="lvl"/>
          <dgm:resizeHandles val="exact"/>
        </dgm:presLayoutVars>
      </dgm:prSet>
      <dgm:spPr/>
    </dgm:pt>
    <dgm:pt modelId="{C8D8E162-13E7-4433-8317-A75E39DC0DE2}" type="pres">
      <dgm:prSet presAssocID="{51167C5B-E3C3-4523-83B6-F23E042A8C2C}" presName="parentLin" presStyleCnt="0"/>
      <dgm:spPr/>
    </dgm:pt>
    <dgm:pt modelId="{9F017D5C-44CF-45BA-9D94-DDB4499C323F}" type="pres">
      <dgm:prSet presAssocID="{51167C5B-E3C3-4523-83B6-F23E042A8C2C}" presName="parentLeftMargin" presStyleLbl="node1" presStyleIdx="0" presStyleCnt="4"/>
      <dgm:spPr/>
    </dgm:pt>
    <dgm:pt modelId="{04306A09-C03C-4658-8EAA-6155AFB48FD0}" type="pres">
      <dgm:prSet presAssocID="{51167C5B-E3C3-4523-83B6-F23E042A8C2C}" presName="parentText" presStyleLbl="node1" presStyleIdx="0" presStyleCnt="4">
        <dgm:presLayoutVars>
          <dgm:chMax val="0"/>
          <dgm:bulletEnabled val="1"/>
        </dgm:presLayoutVars>
      </dgm:prSet>
      <dgm:spPr/>
    </dgm:pt>
    <dgm:pt modelId="{496559DF-3978-43FE-B816-E883EB1811DA}" type="pres">
      <dgm:prSet presAssocID="{51167C5B-E3C3-4523-83B6-F23E042A8C2C}" presName="negativeSpace" presStyleCnt="0"/>
      <dgm:spPr/>
    </dgm:pt>
    <dgm:pt modelId="{11D4BF97-6E14-4D2E-9B13-431C13B016A1}" type="pres">
      <dgm:prSet presAssocID="{51167C5B-E3C3-4523-83B6-F23E042A8C2C}" presName="childText" presStyleLbl="conFgAcc1" presStyleIdx="0" presStyleCnt="4">
        <dgm:presLayoutVars>
          <dgm:bulletEnabled val="1"/>
        </dgm:presLayoutVars>
      </dgm:prSet>
      <dgm:spPr/>
    </dgm:pt>
    <dgm:pt modelId="{675DB5AD-0FCD-41C5-B307-997458F6B0CB}" type="pres">
      <dgm:prSet presAssocID="{B0A2DA2C-9E5D-45F2-9EB8-42F6F9FCB5BD}" presName="spaceBetweenRectangles" presStyleCnt="0"/>
      <dgm:spPr/>
    </dgm:pt>
    <dgm:pt modelId="{C93B366A-14EE-40CC-8C86-A73127399282}" type="pres">
      <dgm:prSet presAssocID="{F569A0AD-659C-4D97-AC04-A0359F902D9D}" presName="parentLin" presStyleCnt="0"/>
      <dgm:spPr/>
    </dgm:pt>
    <dgm:pt modelId="{FAA170AA-B1B8-4746-A758-10DF91CC3F39}" type="pres">
      <dgm:prSet presAssocID="{F569A0AD-659C-4D97-AC04-A0359F902D9D}" presName="parentLeftMargin" presStyleLbl="node1" presStyleIdx="0" presStyleCnt="4"/>
      <dgm:spPr/>
    </dgm:pt>
    <dgm:pt modelId="{A978931A-3DF3-44FA-B3D1-F3A2A34EDFD5}" type="pres">
      <dgm:prSet presAssocID="{F569A0AD-659C-4D97-AC04-A0359F902D9D}" presName="parentText" presStyleLbl="node1" presStyleIdx="1" presStyleCnt="4">
        <dgm:presLayoutVars>
          <dgm:chMax val="0"/>
          <dgm:bulletEnabled val="1"/>
        </dgm:presLayoutVars>
      </dgm:prSet>
      <dgm:spPr/>
    </dgm:pt>
    <dgm:pt modelId="{AAE49E4F-0AC9-4DDF-B136-FDC1B9F72754}" type="pres">
      <dgm:prSet presAssocID="{F569A0AD-659C-4D97-AC04-A0359F902D9D}" presName="negativeSpace" presStyleCnt="0"/>
      <dgm:spPr/>
    </dgm:pt>
    <dgm:pt modelId="{43B9D3A7-3078-4BC1-AAA1-B2B190B37A94}" type="pres">
      <dgm:prSet presAssocID="{F569A0AD-659C-4D97-AC04-A0359F902D9D}" presName="childText" presStyleLbl="conFgAcc1" presStyleIdx="1" presStyleCnt="4">
        <dgm:presLayoutVars>
          <dgm:bulletEnabled val="1"/>
        </dgm:presLayoutVars>
      </dgm:prSet>
      <dgm:spPr/>
    </dgm:pt>
    <dgm:pt modelId="{0B52C36A-653E-4A34-8402-52061526964A}" type="pres">
      <dgm:prSet presAssocID="{0C159369-F616-4A07-9119-D165DD0289A4}" presName="spaceBetweenRectangles" presStyleCnt="0"/>
      <dgm:spPr/>
    </dgm:pt>
    <dgm:pt modelId="{879FD9BD-D2BD-4599-8FBD-9458DFADE0A9}" type="pres">
      <dgm:prSet presAssocID="{74321460-FF4F-4DFF-ADE7-95EC77A4578C}" presName="parentLin" presStyleCnt="0"/>
      <dgm:spPr/>
    </dgm:pt>
    <dgm:pt modelId="{BE11160B-E359-47E4-843C-74A959C3385E}" type="pres">
      <dgm:prSet presAssocID="{74321460-FF4F-4DFF-ADE7-95EC77A4578C}" presName="parentLeftMargin" presStyleLbl="node1" presStyleIdx="1" presStyleCnt="4"/>
      <dgm:spPr/>
    </dgm:pt>
    <dgm:pt modelId="{4719593B-85DE-4626-96C5-BDF1DBDD1AC5}" type="pres">
      <dgm:prSet presAssocID="{74321460-FF4F-4DFF-ADE7-95EC77A4578C}" presName="parentText" presStyleLbl="node1" presStyleIdx="2" presStyleCnt="4">
        <dgm:presLayoutVars>
          <dgm:chMax val="0"/>
          <dgm:bulletEnabled val="1"/>
        </dgm:presLayoutVars>
      </dgm:prSet>
      <dgm:spPr/>
    </dgm:pt>
    <dgm:pt modelId="{8912B480-F3CA-496D-AF08-C7FB3F8E014D}" type="pres">
      <dgm:prSet presAssocID="{74321460-FF4F-4DFF-ADE7-95EC77A4578C}" presName="negativeSpace" presStyleCnt="0"/>
      <dgm:spPr/>
    </dgm:pt>
    <dgm:pt modelId="{AFC7FE04-B186-4337-AA1C-A93190F78DF0}" type="pres">
      <dgm:prSet presAssocID="{74321460-FF4F-4DFF-ADE7-95EC77A4578C}" presName="childText" presStyleLbl="conFgAcc1" presStyleIdx="2" presStyleCnt="4">
        <dgm:presLayoutVars>
          <dgm:bulletEnabled val="1"/>
        </dgm:presLayoutVars>
      </dgm:prSet>
      <dgm:spPr/>
    </dgm:pt>
    <dgm:pt modelId="{770B5845-6C74-4650-8C23-D36D18D981A1}" type="pres">
      <dgm:prSet presAssocID="{63DB483B-2C90-4F22-8441-E61CF7D85F6D}" presName="spaceBetweenRectangles" presStyleCnt="0"/>
      <dgm:spPr/>
    </dgm:pt>
    <dgm:pt modelId="{F4908507-228B-4635-84F5-6853CA97901A}" type="pres">
      <dgm:prSet presAssocID="{A1728F4F-862A-4DF7-B6E2-D2493E07C7A3}" presName="parentLin" presStyleCnt="0"/>
      <dgm:spPr/>
    </dgm:pt>
    <dgm:pt modelId="{2E8F8EBD-F890-42CE-BFD9-C76F8DF3D747}" type="pres">
      <dgm:prSet presAssocID="{A1728F4F-862A-4DF7-B6E2-D2493E07C7A3}" presName="parentLeftMargin" presStyleLbl="node1" presStyleIdx="2" presStyleCnt="4"/>
      <dgm:spPr/>
    </dgm:pt>
    <dgm:pt modelId="{1E07E7F3-5966-47AB-ADCB-549EAA21791E}" type="pres">
      <dgm:prSet presAssocID="{A1728F4F-862A-4DF7-B6E2-D2493E07C7A3}" presName="parentText" presStyleLbl="node1" presStyleIdx="3" presStyleCnt="4">
        <dgm:presLayoutVars>
          <dgm:chMax val="0"/>
          <dgm:bulletEnabled val="1"/>
        </dgm:presLayoutVars>
      </dgm:prSet>
      <dgm:spPr/>
    </dgm:pt>
    <dgm:pt modelId="{ED440E7C-34DA-4A64-8386-D1DBF69D8D8F}" type="pres">
      <dgm:prSet presAssocID="{A1728F4F-862A-4DF7-B6E2-D2493E07C7A3}" presName="negativeSpace" presStyleCnt="0"/>
      <dgm:spPr/>
    </dgm:pt>
    <dgm:pt modelId="{2AC12172-CEFE-4BA0-8F19-AFC5AFF22D73}" type="pres">
      <dgm:prSet presAssocID="{A1728F4F-862A-4DF7-B6E2-D2493E07C7A3}" presName="childText" presStyleLbl="conFgAcc1" presStyleIdx="3" presStyleCnt="4">
        <dgm:presLayoutVars>
          <dgm:bulletEnabled val="1"/>
        </dgm:presLayoutVars>
      </dgm:prSet>
      <dgm:spPr/>
    </dgm:pt>
  </dgm:ptLst>
  <dgm:cxnLst>
    <dgm:cxn modelId="{35925C08-BF3C-4789-A88E-A1786FA1918C}" type="presOf" srcId="{6816065D-3B6E-40D0-B570-E7536BCF97CE}" destId="{AFC7FE04-B186-4337-AA1C-A93190F78DF0}" srcOrd="0" destOrd="0" presId="urn:microsoft.com/office/officeart/2005/8/layout/list1"/>
    <dgm:cxn modelId="{EBB4770F-2670-47B1-98DA-6CBBADAA523F}" type="presOf" srcId="{A1728F4F-862A-4DF7-B6E2-D2493E07C7A3}" destId="{2E8F8EBD-F890-42CE-BFD9-C76F8DF3D747}" srcOrd="0" destOrd="0" presId="urn:microsoft.com/office/officeart/2005/8/layout/list1"/>
    <dgm:cxn modelId="{BCA26316-5DD2-4E3F-A624-B1A4FDA24643}" type="presOf" srcId="{F569A0AD-659C-4D97-AC04-A0359F902D9D}" destId="{FAA170AA-B1B8-4746-A758-10DF91CC3F39}" srcOrd="0" destOrd="0" presId="urn:microsoft.com/office/officeart/2005/8/layout/list1"/>
    <dgm:cxn modelId="{00391037-7283-459B-B6EA-33700D17FAA2}" srcId="{C3E6F2A3-1E76-42DE-9F77-84D7AC381235}" destId="{F569A0AD-659C-4D97-AC04-A0359F902D9D}" srcOrd="1" destOrd="0" parTransId="{7F8218C0-0FCA-4FE1-B8E8-FB6B4BB86995}" sibTransId="{0C159369-F616-4A07-9119-D165DD0289A4}"/>
    <dgm:cxn modelId="{A22D433F-AA7E-4227-B758-59EEA82C0CEE}" srcId="{74321460-FF4F-4DFF-ADE7-95EC77A4578C}" destId="{6816065D-3B6E-40D0-B570-E7536BCF97CE}" srcOrd="0" destOrd="0" parTransId="{593623DA-AC83-47EF-86DA-D73E7A12B482}" sibTransId="{FF2AC025-6797-4848-A6E4-9A7701288B6E}"/>
    <dgm:cxn modelId="{89B19763-A787-4A85-9B67-5A6BD5A1D167}" type="presOf" srcId="{74321460-FF4F-4DFF-ADE7-95EC77A4578C}" destId="{4719593B-85DE-4626-96C5-BDF1DBDD1AC5}" srcOrd="1" destOrd="0" presId="urn:microsoft.com/office/officeart/2005/8/layout/list1"/>
    <dgm:cxn modelId="{8FA83649-6F7A-45B1-A47B-F82851FCE91A}" type="presOf" srcId="{F569A0AD-659C-4D97-AC04-A0359F902D9D}" destId="{A978931A-3DF3-44FA-B3D1-F3A2A34EDFD5}" srcOrd="1" destOrd="0" presId="urn:microsoft.com/office/officeart/2005/8/layout/list1"/>
    <dgm:cxn modelId="{02DC8949-0AE2-47B2-9A30-2AB8B0414D59}" type="presOf" srcId="{A1728F4F-862A-4DF7-B6E2-D2493E07C7A3}" destId="{1E07E7F3-5966-47AB-ADCB-549EAA21791E}" srcOrd="1" destOrd="0" presId="urn:microsoft.com/office/officeart/2005/8/layout/list1"/>
    <dgm:cxn modelId="{F675F24B-465B-41CA-861C-7FE0354E14AA}" srcId="{51167C5B-E3C3-4523-83B6-F23E042A8C2C}" destId="{EEFB9204-CB73-45EA-80C5-138A51F9995C}" srcOrd="0" destOrd="0" parTransId="{78F9FE2F-C50B-455F-9989-6686C2B29766}" sibTransId="{712377B9-A03A-47D7-93A6-E8839AE8EF1C}"/>
    <dgm:cxn modelId="{72F12C89-AC2E-4C78-BCC3-F5E4A1AF50AF}" type="presOf" srcId="{3298573F-3783-4EBF-8BD0-08D1317C633F}" destId="{43B9D3A7-3078-4BC1-AAA1-B2B190B37A94}" srcOrd="0" destOrd="0" presId="urn:microsoft.com/office/officeart/2005/8/layout/list1"/>
    <dgm:cxn modelId="{B01B42A2-BA6D-4DFB-B00C-B7BDD71F6A21}" type="presOf" srcId="{EEFB9204-CB73-45EA-80C5-138A51F9995C}" destId="{11D4BF97-6E14-4D2E-9B13-431C13B016A1}" srcOrd="0" destOrd="0" presId="urn:microsoft.com/office/officeart/2005/8/layout/list1"/>
    <dgm:cxn modelId="{5EF1E6A2-F71E-4F25-B77C-4EE52CB4D758}" type="presOf" srcId="{C3E6F2A3-1E76-42DE-9F77-84D7AC381235}" destId="{27BAA071-E9E3-45F3-8DB7-054AC0C8F813}" srcOrd="0" destOrd="0" presId="urn:microsoft.com/office/officeart/2005/8/layout/list1"/>
    <dgm:cxn modelId="{EA70CCA3-8364-4F72-BF1D-DA83703D8CC8}" srcId="{F569A0AD-659C-4D97-AC04-A0359F902D9D}" destId="{3298573F-3783-4EBF-8BD0-08D1317C633F}" srcOrd="0" destOrd="0" parTransId="{D485D976-7BB5-402F-BBA2-35801665EE30}" sibTransId="{55AABC36-2863-40FE-A3AF-3A90C1DF8B53}"/>
    <dgm:cxn modelId="{689AFAB2-45B8-42AF-858F-F09CD9B43A06}" type="presOf" srcId="{51167C5B-E3C3-4523-83B6-F23E042A8C2C}" destId="{9F017D5C-44CF-45BA-9D94-DDB4499C323F}" srcOrd="0" destOrd="0" presId="urn:microsoft.com/office/officeart/2005/8/layout/list1"/>
    <dgm:cxn modelId="{EA7970BC-BCFF-46D1-BA5D-21FECEF46FAD}" type="presOf" srcId="{51167C5B-E3C3-4523-83B6-F23E042A8C2C}" destId="{04306A09-C03C-4658-8EAA-6155AFB48FD0}" srcOrd="1" destOrd="0" presId="urn:microsoft.com/office/officeart/2005/8/layout/list1"/>
    <dgm:cxn modelId="{0894A4D0-3AAA-4226-A795-D9EFF984DE8A}" srcId="{A1728F4F-862A-4DF7-B6E2-D2493E07C7A3}" destId="{C35ABF38-6A4A-4862-8CFC-66506FC19B8A}" srcOrd="0" destOrd="0" parTransId="{164C960E-0BDA-4F20-8F19-F21509F34E7E}" sibTransId="{635F7BCC-8B91-4456-88B5-051CC27D8EBB}"/>
    <dgm:cxn modelId="{1A79BAD1-177C-4C71-8925-95824CC5A34F}" type="presOf" srcId="{74321460-FF4F-4DFF-ADE7-95EC77A4578C}" destId="{BE11160B-E359-47E4-843C-74A959C3385E}" srcOrd="0" destOrd="0" presId="urn:microsoft.com/office/officeart/2005/8/layout/list1"/>
    <dgm:cxn modelId="{FE04E2E0-34AF-4521-9EAB-51D5B8866771}" srcId="{C3E6F2A3-1E76-42DE-9F77-84D7AC381235}" destId="{51167C5B-E3C3-4523-83B6-F23E042A8C2C}" srcOrd="0" destOrd="0" parTransId="{9F022E2A-F22D-433A-8760-FD2EEF21F6F5}" sibTransId="{B0A2DA2C-9E5D-45F2-9EB8-42F6F9FCB5BD}"/>
    <dgm:cxn modelId="{4DC4B8E3-A47D-4EC0-8070-EE5621F04711}" srcId="{C3E6F2A3-1E76-42DE-9F77-84D7AC381235}" destId="{74321460-FF4F-4DFF-ADE7-95EC77A4578C}" srcOrd="2" destOrd="0" parTransId="{BE5E00FC-C1AC-4660-AD8F-7D5D944333AB}" sibTransId="{63DB483B-2C90-4F22-8441-E61CF7D85F6D}"/>
    <dgm:cxn modelId="{AD508BE5-2FB5-49A1-93F5-CABB831F1730}" type="presOf" srcId="{C35ABF38-6A4A-4862-8CFC-66506FC19B8A}" destId="{2AC12172-CEFE-4BA0-8F19-AFC5AFF22D73}" srcOrd="0" destOrd="0" presId="urn:microsoft.com/office/officeart/2005/8/layout/list1"/>
    <dgm:cxn modelId="{41A5C6EA-4DD2-4229-B3C5-0C385457EBC7}" srcId="{C3E6F2A3-1E76-42DE-9F77-84D7AC381235}" destId="{A1728F4F-862A-4DF7-B6E2-D2493E07C7A3}" srcOrd="3" destOrd="0" parTransId="{FF088064-C182-4B0C-A8E1-17A5C88A75EB}" sibTransId="{9C9C4F84-8398-4A2C-8B78-9255C62AD3C2}"/>
    <dgm:cxn modelId="{B8DF5B05-49D2-48AE-81B3-0D0ED5C3A579}" type="presParOf" srcId="{27BAA071-E9E3-45F3-8DB7-054AC0C8F813}" destId="{C8D8E162-13E7-4433-8317-A75E39DC0DE2}" srcOrd="0" destOrd="0" presId="urn:microsoft.com/office/officeart/2005/8/layout/list1"/>
    <dgm:cxn modelId="{E04EDC09-6030-458F-8FC5-8CC6CA9F3196}" type="presParOf" srcId="{C8D8E162-13E7-4433-8317-A75E39DC0DE2}" destId="{9F017D5C-44CF-45BA-9D94-DDB4499C323F}" srcOrd="0" destOrd="0" presId="urn:microsoft.com/office/officeart/2005/8/layout/list1"/>
    <dgm:cxn modelId="{1FBB8BCB-6943-4925-A9CC-9DDCBABE5BA6}" type="presParOf" srcId="{C8D8E162-13E7-4433-8317-A75E39DC0DE2}" destId="{04306A09-C03C-4658-8EAA-6155AFB48FD0}" srcOrd="1" destOrd="0" presId="urn:microsoft.com/office/officeart/2005/8/layout/list1"/>
    <dgm:cxn modelId="{2768C0E0-4C65-4EE2-BCAB-5DF094B85366}" type="presParOf" srcId="{27BAA071-E9E3-45F3-8DB7-054AC0C8F813}" destId="{496559DF-3978-43FE-B816-E883EB1811DA}" srcOrd="1" destOrd="0" presId="urn:microsoft.com/office/officeart/2005/8/layout/list1"/>
    <dgm:cxn modelId="{52D89488-B258-4A9C-B1A2-4A69A2E65C70}" type="presParOf" srcId="{27BAA071-E9E3-45F3-8DB7-054AC0C8F813}" destId="{11D4BF97-6E14-4D2E-9B13-431C13B016A1}" srcOrd="2" destOrd="0" presId="urn:microsoft.com/office/officeart/2005/8/layout/list1"/>
    <dgm:cxn modelId="{559C6CE2-782E-48FC-9D17-42803374F633}" type="presParOf" srcId="{27BAA071-E9E3-45F3-8DB7-054AC0C8F813}" destId="{675DB5AD-0FCD-41C5-B307-997458F6B0CB}" srcOrd="3" destOrd="0" presId="urn:microsoft.com/office/officeart/2005/8/layout/list1"/>
    <dgm:cxn modelId="{2753F4B2-1D4A-4D95-B568-4358468CFBF1}" type="presParOf" srcId="{27BAA071-E9E3-45F3-8DB7-054AC0C8F813}" destId="{C93B366A-14EE-40CC-8C86-A73127399282}" srcOrd="4" destOrd="0" presId="urn:microsoft.com/office/officeart/2005/8/layout/list1"/>
    <dgm:cxn modelId="{8B51586B-4A21-485C-9F86-5579EFD4969D}" type="presParOf" srcId="{C93B366A-14EE-40CC-8C86-A73127399282}" destId="{FAA170AA-B1B8-4746-A758-10DF91CC3F39}" srcOrd="0" destOrd="0" presId="urn:microsoft.com/office/officeart/2005/8/layout/list1"/>
    <dgm:cxn modelId="{9C308459-04A7-4C65-BD4C-90C19F4AC98A}" type="presParOf" srcId="{C93B366A-14EE-40CC-8C86-A73127399282}" destId="{A978931A-3DF3-44FA-B3D1-F3A2A34EDFD5}" srcOrd="1" destOrd="0" presId="urn:microsoft.com/office/officeart/2005/8/layout/list1"/>
    <dgm:cxn modelId="{9AAAAA9B-BB2A-4F81-BEEB-088A127509B6}" type="presParOf" srcId="{27BAA071-E9E3-45F3-8DB7-054AC0C8F813}" destId="{AAE49E4F-0AC9-4DDF-B136-FDC1B9F72754}" srcOrd="5" destOrd="0" presId="urn:microsoft.com/office/officeart/2005/8/layout/list1"/>
    <dgm:cxn modelId="{6AE8D57F-E5AE-4632-A7FF-2FD912488517}" type="presParOf" srcId="{27BAA071-E9E3-45F3-8DB7-054AC0C8F813}" destId="{43B9D3A7-3078-4BC1-AAA1-B2B190B37A94}" srcOrd="6" destOrd="0" presId="urn:microsoft.com/office/officeart/2005/8/layout/list1"/>
    <dgm:cxn modelId="{F3A1FCD6-EED4-4C7F-84EC-807EE8F6B5C0}" type="presParOf" srcId="{27BAA071-E9E3-45F3-8DB7-054AC0C8F813}" destId="{0B52C36A-653E-4A34-8402-52061526964A}" srcOrd="7" destOrd="0" presId="urn:microsoft.com/office/officeart/2005/8/layout/list1"/>
    <dgm:cxn modelId="{F30E27F4-6CD8-487B-824E-7239FE345360}" type="presParOf" srcId="{27BAA071-E9E3-45F3-8DB7-054AC0C8F813}" destId="{879FD9BD-D2BD-4599-8FBD-9458DFADE0A9}" srcOrd="8" destOrd="0" presId="urn:microsoft.com/office/officeart/2005/8/layout/list1"/>
    <dgm:cxn modelId="{ABE218D1-1F0F-42A0-9665-9D08BF8FC31C}" type="presParOf" srcId="{879FD9BD-D2BD-4599-8FBD-9458DFADE0A9}" destId="{BE11160B-E359-47E4-843C-74A959C3385E}" srcOrd="0" destOrd="0" presId="urn:microsoft.com/office/officeart/2005/8/layout/list1"/>
    <dgm:cxn modelId="{FB831393-8232-4A7A-B710-AE9F792B717F}" type="presParOf" srcId="{879FD9BD-D2BD-4599-8FBD-9458DFADE0A9}" destId="{4719593B-85DE-4626-96C5-BDF1DBDD1AC5}" srcOrd="1" destOrd="0" presId="urn:microsoft.com/office/officeart/2005/8/layout/list1"/>
    <dgm:cxn modelId="{57175204-FEDB-41A2-BE7D-FD117F3E482D}" type="presParOf" srcId="{27BAA071-E9E3-45F3-8DB7-054AC0C8F813}" destId="{8912B480-F3CA-496D-AF08-C7FB3F8E014D}" srcOrd="9" destOrd="0" presId="urn:microsoft.com/office/officeart/2005/8/layout/list1"/>
    <dgm:cxn modelId="{97213A95-35BE-43C8-B539-B20DF20F579E}" type="presParOf" srcId="{27BAA071-E9E3-45F3-8DB7-054AC0C8F813}" destId="{AFC7FE04-B186-4337-AA1C-A93190F78DF0}" srcOrd="10" destOrd="0" presId="urn:microsoft.com/office/officeart/2005/8/layout/list1"/>
    <dgm:cxn modelId="{E4AF5DB4-E8AD-468E-BDA5-9417D7ECC451}" type="presParOf" srcId="{27BAA071-E9E3-45F3-8DB7-054AC0C8F813}" destId="{770B5845-6C74-4650-8C23-D36D18D981A1}" srcOrd="11" destOrd="0" presId="urn:microsoft.com/office/officeart/2005/8/layout/list1"/>
    <dgm:cxn modelId="{4228E1D9-2F95-49FE-BBB5-29614D563E8E}" type="presParOf" srcId="{27BAA071-E9E3-45F3-8DB7-054AC0C8F813}" destId="{F4908507-228B-4635-84F5-6853CA97901A}" srcOrd="12" destOrd="0" presId="urn:microsoft.com/office/officeart/2005/8/layout/list1"/>
    <dgm:cxn modelId="{1817EBED-7ACD-41BB-A31E-581E18093538}" type="presParOf" srcId="{F4908507-228B-4635-84F5-6853CA97901A}" destId="{2E8F8EBD-F890-42CE-BFD9-C76F8DF3D747}" srcOrd="0" destOrd="0" presId="urn:microsoft.com/office/officeart/2005/8/layout/list1"/>
    <dgm:cxn modelId="{03C2B9AD-1F21-4B4F-86F5-17C0B92D6ED8}" type="presParOf" srcId="{F4908507-228B-4635-84F5-6853CA97901A}" destId="{1E07E7F3-5966-47AB-ADCB-549EAA21791E}" srcOrd="1" destOrd="0" presId="urn:microsoft.com/office/officeart/2005/8/layout/list1"/>
    <dgm:cxn modelId="{92B3D8E9-4A51-4BA9-8CCA-D768B0A64346}" type="presParOf" srcId="{27BAA071-E9E3-45F3-8DB7-054AC0C8F813}" destId="{ED440E7C-34DA-4A64-8386-D1DBF69D8D8F}" srcOrd="13" destOrd="0" presId="urn:microsoft.com/office/officeart/2005/8/layout/list1"/>
    <dgm:cxn modelId="{C09AD147-F342-4E31-8109-4310AEF99BB0}" type="presParOf" srcId="{27BAA071-E9E3-45F3-8DB7-054AC0C8F813}" destId="{2AC12172-CEFE-4BA0-8F19-AFC5AFF22D73}"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E6F2A3-1E76-42DE-9F77-84D7AC381235}" type="doc">
      <dgm:prSet loTypeId="urn:microsoft.com/office/officeart/2005/8/layout/list1" loCatId="list" qsTypeId="urn:microsoft.com/office/officeart/2005/8/quickstyle/simple1#6" qsCatId="simple" csTypeId="urn:microsoft.com/office/officeart/2005/8/colors/accent1_2#2" csCatId="accent1" phldr="1"/>
      <dgm:spPr/>
      <dgm:t>
        <a:bodyPr/>
        <a:lstStyle/>
        <a:p>
          <a:endParaRPr lang="en-GB"/>
        </a:p>
      </dgm:t>
    </dgm:pt>
    <dgm:pt modelId="{177508B1-360F-4234-BE2F-EA73CF0E6990}">
      <dgm:prSet/>
      <dgm:spPr/>
      <dgm:t>
        <a:bodyPr/>
        <a:lstStyle/>
        <a:p>
          <a:r>
            <a:rPr lang="en-GB" b="1">
              <a:latin typeface="Arial" panose="020B0604020202020204" pitchFamily="34" charset="0"/>
              <a:cs typeface="Arial" panose="020B0604020202020204" pitchFamily="34" charset="0"/>
            </a:rPr>
            <a:t>Engagement:</a:t>
          </a:r>
          <a:endParaRPr lang="en-GB">
            <a:latin typeface="Arial" panose="020B0604020202020204" pitchFamily="34" charset="0"/>
            <a:cs typeface="Arial" panose="020B0604020202020204" pitchFamily="34" charset="0"/>
          </a:endParaRPr>
        </a:p>
      </dgm:t>
    </dgm:pt>
    <dgm:pt modelId="{4A931EB4-F718-4EB0-89EE-AE66C0F9B438}" type="parTrans" cxnId="{7311BA0A-1982-4077-ACFC-ABC86EC9A3D6}">
      <dgm:prSet/>
      <dgm:spPr/>
      <dgm:t>
        <a:bodyPr/>
        <a:lstStyle/>
        <a:p>
          <a:endParaRPr lang="en-GB"/>
        </a:p>
      </dgm:t>
    </dgm:pt>
    <dgm:pt modelId="{C117AD64-5E56-4F89-AE84-A6ED667092EA}" type="sibTrans" cxnId="{7311BA0A-1982-4077-ACFC-ABC86EC9A3D6}">
      <dgm:prSet/>
      <dgm:spPr/>
      <dgm:t>
        <a:bodyPr/>
        <a:lstStyle/>
        <a:p>
          <a:endParaRPr lang="en-GB"/>
        </a:p>
      </dgm:t>
    </dgm:pt>
    <dgm:pt modelId="{D9B70043-6B8C-444A-BA99-02C1396149EB}">
      <dgm:prSet/>
      <dgm:spPr/>
      <dgm:t>
        <a:bodyPr/>
        <a:lstStyle/>
        <a:p>
          <a:r>
            <a:rPr lang="en-GB" b="1">
              <a:latin typeface="Arial" panose="020B0604020202020204" pitchFamily="34" charset="0"/>
              <a:cs typeface="Arial" panose="020B0604020202020204" pitchFamily="34" charset="0"/>
            </a:rPr>
            <a:t>Vaccinating Workers:</a:t>
          </a:r>
          <a:endParaRPr lang="en-GB">
            <a:latin typeface="Arial" panose="020B0604020202020204" pitchFamily="34" charset="0"/>
            <a:cs typeface="Arial" panose="020B0604020202020204" pitchFamily="34" charset="0"/>
          </a:endParaRPr>
        </a:p>
      </dgm:t>
    </dgm:pt>
    <dgm:pt modelId="{5F892E60-8686-41D4-BA65-B664AF7B45C9}" type="parTrans" cxnId="{AD33462B-8D2E-4F0C-853A-E8654CB7DCE6}">
      <dgm:prSet/>
      <dgm:spPr/>
      <dgm:t>
        <a:bodyPr/>
        <a:lstStyle/>
        <a:p>
          <a:endParaRPr lang="en-GB"/>
        </a:p>
      </dgm:t>
    </dgm:pt>
    <dgm:pt modelId="{8F868122-541F-4A45-9B50-CD1B19C903C0}" type="sibTrans" cxnId="{AD33462B-8D2E-4F0C-853A-E8654CB7DCE6}">
      <dgm:prSet/>
      <dgm:spPr/>
      <dgm:t>
        <a:bodyPr/>
        <a:lstStyle/>
        <a:p>
          <a:endParaRPr lang="en-GB"/>
        </a:p>
      </dgm:t>
    </dgm:pt>
    <dgm:pt modelId="{AAFCF2F8-44D8-4A24-9542-94895C86BBA7}">
      <dgm:prSet/>
      <dgm:spPr/>
      <dgm:t>
        <a:bodyPr/>
        <a:lstStyle/>
        <a:p>
          <a:r>
            <a:rPr lang="en-GB" b="1">
              <a:latin typeface="Arial" panose="020B0604020202020204" pitchFamily="34" charset="0"/>
              <a:cs typeface="Arial" panose="020B0604020202020204" pitchFamily="34" charset="0"/>
            </a:rPr>
            <a:t>Coordinated Planning:</a:t>
          </a:r>
          <a:endParaRPr lang="en-GB">
            <a:latin typeface="Arial" panose="020B0604020202020204" pitchFamily="34" charset="0"/>
            <a:cs typeface="Arial" panose="020B0604020202020204" pitchFamily="34" charset="0"/>
          </a:endParaRPr>
        </a:p>
      </dgm:t>
    </dgm:pt>
    <dgm:pt modelId="{1667DD6D-54C3-4381-A883-E566957860A2}" type="parTrans" cxnId="{B61F5D5A-7740-4995-A762-BEDF41B6EBDB}">
      <dgm:prSet/>
      <dgm:spPr/>
      <dgm:t>
        <a:bodyPr/>
        <a:lstStyle/>
        <a:p>
          <a:endParaRPr lang="en-GB"/>
        </a:p>
      </dgm:t>
    </dgm:pt>
    <dgm:pt modelId="{97E57A42-F811-44AF-80F6-0F09B526F8C8}" type="sibTrans" cxnId="{B61F5D5A-7740-4995-A762-BEDF41B6EBDB}">
      <dgm:prSet/>
      <dgm:spPr/>
      <dgm:t>
        <a:bodyPr/>
        <a:lstStyle/>
        <a:p>
          <a:endParaRPr lang="en-GB"/>
        </a:p>
      </dgm:t>
    </dgm:pt>
    <dgm:pt modelId="{CF6441DF-834E-4D98-AF57-7C283229CB6A}">
      <dgm:prSet/>
      <dgm:spPr/>
      <dgm:t>
        <a:bodyPr/>
        <a:lstStyle/>
        <a:p>
          <a:r>
            <a:rPr lang="en-GB" b="1">
              <a:latin typeface="Arial" panose="020B0604020202020204" pitchFamily="34" charset="0"/>
              <a:cs typeface="Arial" panose="020B0604020202020204" pitchFamily="34" charset="0"/>
            </a:rPr>
            <a:t>Monitoring Uptake:</a:t>
          </a:r>
          <a:endParaRPr lang="en-GB">
            <a:latin typeface="Arial" panose="020B0604020202020204" pitchFamily="34" charset="0"/>
            <a:cs typeface="Arial" panose="020B0604020202020204" pitchFamily="34" charset="0"/>
          </a:endParaRPr>
        </a:p>
      </dgm:t>
    </dgm:pt>
    <dgm:pt modelId="{57F52AEB-E647-4724-B169-FD87CBA8DC3C}" type="parTrans" cxnId="{FFC04F5C-1A01-4CE3-A975-0CF0F5F5AE25}">
      <dgm:prSet/>
      <dgm:spPr/>
      <dgm:t>
        <a:bodyPr/>
        <a:lstStyle/>
        <a:p>
          <a:endParaRPr lang="en-GB"/>
        </a:p>
      </dgm:t>
    </dgm:pt>
    <dgm:pt modelId="{6980F8F6-F428-47FB-B512-3AE336F28FF2}" type="sibTrans" cxnId="{FFC04F5C-1A01-4CE3-A975-0CF0F5F5AE25}">
      <dgm:prSet/>
      <dgm:spPr/>
      <dgm:t>
        <a:bodyPr/>
        <a:lstStyle/>
        <a:p>
          <a:endParaRPr lang="en-GB"/>
        </a:p>
      </dgm:t>
    </dgm:pt>
    <dgm:pt modelId="{666A27B3-2708-4B93-BAB3-62F492B39A53}">
      <dgm:prSet/>
      <dgm:spPr/>
      <dgm:t>
        <a:bodyPr lIns="72000" tIns="216000" rIns="72000"/>
        <a:lstStyle/>
        <a:p>
          <a:r>
            <a:rPr lang="en-GB">
              <a:latin typeface="Arial" panose="020B0604020202020204" pitchFamily="34" charset="0"/>
              <a:cs typeface="Arial" panose="020B0604020202020204" pitchFamily="34" charset="0"/>
            </a:rPr>
            <a:t>Local trusts are collaborating to promote vaccinations for long-stay patients through clear communication and outpatient signposting. </a:t>
          </a:r>
          <a:r>
            <a:rPr lang="en-GB">
              <a:solidFill>
                <a:schemeClr val="tx1"/>
              </a:solidFill>
              <a:latin typeface="Arial" panose="020B0604020202020204" pitchFamily="34" charset="0"/>
              <a:cs typeface="Arial" panose="020B0604020202020204" pitchFamily="34" charset="0"/>
            </a:rPr>
            <a:t>Trust maternity services also support vaccine delivery. GP Practices &amp; pharmacies have plans to encourage uptake, with community pharmacies being able to vaccinate 2 &amp; 3 year olds.</a:t>
          </a:r>
        </a:p>
      </dgm:t>
    </dgm:pt>
    <dgm:pt modelId="{441E9BDD-AF47-4F61-8994-9BB9AA734785}" type="parTrans" cxnId="{1360EB36-2B6A-4297-A88C-656D92C80148}">
      <dgm:prSet/>
      <dgm:spPr/>
      <dgm:t>
        <a:bodyPr/>
        <a:lstStyle/>
        <a:p>
          <a:endParaRPr lang="en-GB"/>
        </a:p>
      </dgm:t>
    </dgm:pt>
    <dgm:pt modelId="{016C7BAE-59D6-4E5F-BA0E-D0D27D4428B7}" type="sibTrans" cxnId="{1360EB36-2B6A-4297-A88C-656D92C80148}">
      <dgm:prSet/>
      <dgm:spPr/>
      <dgm:t>
        <a:bodyPr/>
        <a:lstStyle/>
        <a:p>
          <a:endParaRPr lang="en-GB"/>
        </a:p>
      </dgm:t>
    </dgm:pt>
    <dgm:pt modelId="{4EC50542-1FE1-4068-ABAA-14019255F6C3}">
      <dgm:prSet/>
      <dgm:spPr/>
      <dgm:t>
        <a:bodyPr lIns="72000" tIns="216000" rIns="72000"/>
        <a:lstStyle/>
        <a:p>
          <a:r>
            <a:rPr lang="en-GB">
              <a:latin typeface="Arial" panose="020B0604020202020204" pitchFamily="34" charset="0"/>
              <a:cs typeface="Arial" panose="020B0604020202020204" pitchFamily="34" charset="0"/>
            </a:rPr>
            <a:t>Providers are expected to develop strong strategies for vaccinating frontline healthcare workers to protect staff and patients alike.</a:t>
          </a:r>
        </a:p>
      </dgm:t>
    </dgm:pt>
    <dgm:pt modelId="{5D17ED84-ECF1-4749-9FB2-012724A775D3}" type="parTrans" cxnId="{FCBFA395-6AB5-4D4D-A4E2-EFB8F78AC488}">
      <dgm:prSet/>
      <dgm:spPr/>
      <dgm:t>
        <a:bodyPr/>
        <a:lstStyle/>
        <a:p>
          <a:endParaRPr lang="en-GB"/>
        </a:p>
      </dgm:t>
    </dgm:pt>
    <dgm:pt modelId="{0538E1F8-7644-4101-ABA0-A925DF535A33}" type="sibTrans" cxnId="{FCBFA395-6AB5-4D4D-A4E2-EFB8F78AC488}">
      <dgm:prSet/>
      <dgm:spPr/>
      <dgm:t>
        <a:bodyPr/>
        <a:lstStyle/>
        <a:p>
          <a:endParaRPr lang="en-GB"/>
        </a:p>
      </dgm:t>
    </dgm:pt>
    <dgm:pt modelId="{2B92F226-531C-4075-968F-4E74D3EBC389}">
      <dgm:prSet/>
      <dgm:spPr/>
      <dgm:t>
        <a:bodyPr lIns="72000" tIns="216000" rIns="72000"/>
        <a:lstStyle/>
        <a:p>
          <a:r>
            <a:rPr lang="en-GB">
              <a:solidFill>
                <a:schemeClr val="tx1"/>
              </a:solidFill>
              <a:latin typeface="Arial" panose="020B0604020202020204" pitchFamily="34" charset="0"/>
              <a:cs typeface="Arial" panose="020B0604020202020204" pitchFamily="34" charset="0"/>
            </a:rPr>
            <a:t>Trust vaccination leads collaborate closely to ensure </a:t>
          </a:r>
          <a:r>
            <a:rPr lang="en-GB">
              <a:latin typeface="Arial" panose="020B0604020202020204" pitchFamily="34" charset="0"/>
              <a:cs typeface="Arial" panose="020B0604020202020204" pitchFamily="34" charset="0"/>
            </a:rPr>
            <a:t>consistent and effective flu vaccination planning during the season.</a:t>
          </a:r>
        </a:p>
      </dgm:t>
    </dgm:pt>
    <dgm:pt modelId="{9CAA09AB-360D-4126-8C35-BE32FBFADF21}" type="parTrans" cxnId="{6530658B-C835-4787-84AC-4216576C93D9}">
      <dgm:prSet/>
      <dgm:spPr/>
      <dgm:t>
        <a:bodyPr/>
        <a:lstStyle/>
        <a:p>
          <a:endParaRPr lang="en-GB"/>
        </a:p>
      </dgm:t>
    </dgm:pt>
    <dgm:pt modelId="{F5CF1847-485A-4CCC-97C7-A28601E52B1F}" type="sibTrans" cxnId="{6530658B-C835-4787-84AC-4216576C93D9}">
      <dgm:prSet/>
      <dgm:spPr/>
      <dgm:t>
        <a:bodyPr/>
        <a:lstStyle/>
        <a:p>
          <a:endParaRPr lang="en-GB"/>
        </a:p>
      </dgm:t>
    </dgm:pt>
    <dgm:pt modelId="{C8D697D3-4F9B-4E5E-A8F8-F8A8AE0F5EBE}">
      <dgm:prSet/>
      <dgm:spPr/>
      <dgm:t>
        <a:bodyPr lIns="72000" tIns="216000" rIns="72000"/>
        <a:lstStyle/>
        <a:p>
          <a:r>
            <a:rPr lang="en-GB">
              <a:latin typeface="Arial" panose="020B0604020202020204" pitchFamily="34" charset="0"/>
              <a:cs typeface="Arial" panose="020B0604020202020204" pitchFamily="34" charset="0"/>
            </a:rPr>
            <a:t>Use of roving vaccination teams alongside a clinic offer with data monitoring enables proactive review of vaccine uptake across departments.</a:t>
          </a:r>
        </a:p>
      </dgm:t>
    </dgm:pt>
    <dgm:pt modelId="{35488B12-9E7D-46CE-AEF7-D46127EDD7D5}" type="parTrans" cxnId="{67079BAA-C70A-4E3C-AB9D-59851C719818}">
      <dgm:prSet/>
      <dgm:spPr/>
      <dgm:t>
        <a:bodyPr/>
        <a:lstStyle/>
        <a:p>
          <a:endParaRPr lang="en-GB"/>
        </a:p>
      </dgm:t>
    </dgm:pt>
    <dgm:pt modelId="{6FC694DE-F1D3-44BB-96E5-4DB027FA5828}" type="sibTrans" cxnId="{67079BAA-C70A-4E3C-AB9D-59851C719818}">
      <dgm:prSet/>
      <dgm:spPr/>
      <dgm:t>
        <a:bodyPr/>
        <a:lstStyle/>
        <a:p>
          <a:endParaRPr lang="en-GB"/>
        </a:p>
      </dgm:t>
    </dgm:pt>
    <dgm:pt modelId="{BF9D0E8D-850B-4E8B-B172-7B96E6A1CB06}">
      <dgm:prSet/>
      <dgm:spPr/>
      <dgm:t>
        <a:bodyPr lIns="72000" tIns="216000" rIns="72000"/>
        <a:lstStyle/>
        <a:p>
          <a:r>
            <a:rPr lang="en-GB">
              <a:latin typeface="Arial" panose="020B0604020202020204" pitchFamily="34" charset="0"/>
              <a:cs typeface="Arial" panose="020B0604020202020204" pitchFamily="34" charset="0"/>
            </a:rPr>
            <a:t>Providers should ensure the vaccine is accessible for all frontline staff, monitor the delivery of their programme whilst aiming to achieve an uptake of 60-65% for FHCWs.</a:t>
          </a:r>
        </a:p>
      </dgm:t>
    </dgm:pt>
    <dgm:pt modelId="{F1E64762-1C7D-4DAA-8077-C13AC6B3110B}" type="parTrans" cxnId="{52443FD1-21F9-4243-B565-81AE3334A416}">
      <dgm:prSet/>
      <dgm:spPr/>
      <dgm:t>
        <a:bodyPr/>
        <a:lstStyle/>
        <a:p>
          <a:endParaRPr lang="en-GB"/>
        </a:p>
      </dgm:t>
    </dgm:pt>
    <dgm:pt modelId="{AED0D86D-FEA0-4869-A79D-16C4D4CD17DD}" type="sibTrans" cxnId="{52443FD1-21F9-4243-B565-81AE3334A416}">
      <dgm:prSet/>
      <dgm:spPr/>
      <dgm:t>
        <a:bodyPr/>
        <a:lstStyle/>
        <a:p>
          <a:endParaRPr lang="en-GB"/>
        </a:p>
      </dgm:t>
    </dgm:pt>
    <dgm:pt modelId="{27BAA071-E9E3-45F3-8DB7-054AC0C8F813}" type="pres">
      <dgm:prSet presAssocID="{C3E6F2A3-1E76-42DE-9F77-84D7AC381235}" presName="linear" presStyleCnt="0">
        <dgm:presLayoutVars>
          <dgm:dir/>
          <dgm:animLvl val="lvl"/>
          <dgm:resizeHandles val="exact"/>
        </dgm:presLayoutVars>
      </dgm:prSet>
      <dgm:spPr/>
    </dgm:pt>
    <dgm:pt modelId="{065BA10D-EC70-4820-AB63-650E3619C85F}" type="pres">
      <dgm:prSet presAssocID="{177508B1-360F-4234-BE2F-EA73CF0E6990}" presName="parentLin" presStyleCnt="0"/>
      <dgm:spPr/>
    </dgm:pt>
    <dgm:pt modelId="{F4EC25B2-F3DB-45DD-AC31-B41DBAC89490}" type="pres">
      <dgm:prSet presAssocID="{177508B1-360F-4234-BE2F-EA73CF0E6990}" presName="parentLeftMargin" presStyleLbl="node1" presStyleIdx="0" presStyleCnt="4"/>
      <dgm:spPr/>
    </dgm:pt>
    <dgm:pt modelId="{772A20C4-90BD-4C3F-9AFD-156D34200ED6}" type="pres">
      <dgm:prSet presAssocID="{177508B1-360F-4234-BE2F-EA73CF0E6990}" presName="parentText" presStyleLbl="node1" presStyleIdx="0" presStyleCnt="4">
        <dgm:presLayoutVars>
          <dgm:chMax val="0"/>
          <dgm:bulletEnabled val="1"/>
        </dgm:presLayoutVars>
      </dgm:prSet>
      <dgm:spPr/>
    </dgm:pt>
    <dgm:pt modelId="{D74E0B41-605A-4017-823F-80EC0442E3C7}" type="pres">
      <dgm:prSet presAssocID="{177508B1-360F-4234-BE2F-EA73CF0E6990}" presName="negativeSpace" presStyleCnt="0"/>
      <dgm:spPr/>
    </dgm:pt>
    <dgm:pt modelId="{1B0099EE-DEFB-49C1-91C9-F7EFDD955A50}" type="pres">
      <dgm:prSet presAssocID="{177508B1-360F-4234-BE2F-EA73CF0E6990}" presName="childText" presStyleLbl="conFgAcc1" presStyleIdx="0" presStyleCnt="4">
        <dgm:presLayoutVars>
          <dgm:bulletEnabled val="1"/>
        </dgm:presLayoutVars>
      </dgm:prSet>
      <dgm:spPr/>
    </dgm:pt>
    <dgm:pt modelId="{698ACDD2-7E93-43F4-B201-FCD9314BEA8E}" type="pres">
      <dgm:prSet presAssocID="{C117AD64-5E56-4F89-AE84-A6ED667092EA}" presName="spaceBetweenRectangles" presStyleCnt="0"/>
      <dgm:spPr/>
    </dgm:pt>
    <dgm:pt modelId="{6A983306-D8B9-48A9-AD13-999DC1496C5D}" type="pres">
      <dgm:prSet presAssocID="{D9B70043-6B8C-444A-BA99-02C1396149EB}" presName="parentLin" presStyleCnt="0"/>
      <dgm:spPr/>
    </dgm:pt>
    <dgm:pt modelId="{14F023B0-1652-4F21-A8B9-71C5217DE993}" type="pres">
      <dgm:prSet presAssocID="{D9B70043-6B8C-444A-BA99-02C1396149EB}" presName="parentLeftMargin" presStyleLbl="node1" presStyleIdx="0" presStyleCnt="4"/>
      <dgm:spPr/>
    </dgm:pt>
    <dgm:pt modelId="{65F11266-D16F-4FE0-81C0-88DB54AC8E80}" type="pres">
      <dgm:prSet presAssocID="{D9B70043-6B8C-444A-BA99-02C1396149EB}" presName="parentText" presStyleLbl="node1" presStyleIdx="1" presStyleCnt="4">
        <dgm:presLayoutVars>
          <dgm:chMax val="0"/>
          <dgm:bulletEnabled val="1"/>
        </dgm:presLayoutVars>
      </dgm:prSet>
      <dgm:spPr/>
    </dgm:pt>
    <dgm:pt modelId="{EFB67B0F-023A-416B-8E06-61D008276105}" type="pres">
      <dgm:prSet presAssocID="{D9B70043-6B8C-444A-BA99-02C1396149EB}" presName="negativeSpace" presStyleCnt="0"/>
      <dgm:spPr/>
    </dgm:pt>
    <dgm:pt modelId="{75E9891F-8AE3-4E4C-9A0E-54ACA9494BAC}" type="pres">
      <dgm:prSet presAssocID="{D9B70043-6B8C-444A-BA99-02C1396149EB}" presName="childText" presStyleLbl="conFgAcc1" presStyleIdx="1" presStyleCnt="4">
        <dgm:presLayoutVars>
          <dgm:bulletEnabled val="1"/>
        </dgm:presLayoutVars>
      </dgm:prSet>
      <dgm:spPr/>
    </dgm:pt>
    <dgm:pt modelId="{D64B0115-C764-4C00-B694-C86D6065C0E0}" type="pres">
      <dgm:prSet presAssocID="{8F868122-541F-4A45-9B50-CD1B19C903C0}" presName="spaceBetweenRectangles" presStyleCnt="0"/>
      <dgm:spPr/>
    </dgm:pt>
    <dgm:pt modelId="{A6AD5523-EABD-4221-8A0D-22A35F2E4A39}" type="pres">
      <dgm:prSet presAssocID="{AAFCF2F8-44D8-4A24-9542-94895C86BBA7}" presName="parentLin" presStyleCnt="0"/>
      <dgm:spPr/>
    </dgm:pt>
    <dgm:pt modelId="{8727053E-3176-41D9-8FBC-A91E92C7B1AF}" type="pres">
      <dgm:prSet presAssocID="{AAFCF2F8-44D8-4A24-9542-94895C86BBA7}" presName="parentLeftMargin" presStyleLbl="node1" presStyleIdx="1" presStyleCnt="4"/>
      <dgm:spPr/>
    </dgm:pt>
    <dgm:pt modelId="{63D5AFD7-3E55-44AF-B16B-12C26671C273}" type="pres">
      <dgm:prSet presAssocID="{AAFCF2F8-44D8-4A24-9542-94895C86BBA7}" presName="parentText" presStyleLbl="node1" presStyleIdx="2" presStyleCnt="4">
        <dgm:presLayoutVars>
          <dgm:chMax val="0"/>
          <dgm:bulletEnabled val="1"/>
        </dgm:presLayoutVars>
      </dgm:prSet>
      <dgm:spPr/>
    </dgm:pt>
    <dgm:pt modelId="{1E8D6DCD-21AE-46C6-92E2-2C3E2BCA0DC5}" type="pres">
      <dgm:prSet presAssocID="{AAFCF2F8-44D8-4A24-9542-94895C86BBA7}" presName="negativeSpace" presStyleCnt="0"/>
      <dgm:spPr/>
    </dgm:pt>
    <dgm:pt modelId="{72753E93-7951-4196-A691-38A3A34C051B}" type="pres">
      <dgm:prSet presAssocID="{AAFCF2F8-44D8-4A24-9542-94895C86BBA7}" presName="childText" presStyleLbl="conFgAcc1" presStyleIdx="2" presStyleCnt="4">
        <dgm:presLayoutVars>
          <dgm:bulletEnabled val="1"/>
        </dgm:presLayoutVars>
      </dgm:prSet>
      <dgm:spPr/>
    </dgm:pt>
    <dgm:pt modelId="{23C4B876-56AD-4394-95E2-356AE55AC1CB}" type="pres">
      <dgm:prSet presAssocID="{97E57A42-F811-44AF-80F6-0F09B526F8C8}" presName="spaceBetweenRectangles" presStyleCnt="0"/>
      <dgm:spPr/>
    </dgm:pt>
    <dgm:pt modelId="{32C7D1BD-B949-40CC-BE18-5041C0800691}" type="pres">
      <dgm:prSet presAssocID="{CF6441DF-834E-4D98-AF57-7C283229CB6A}" presName="parentLin" presStyleCnt="0"/>
      <dgm:spPr/>
    </dgm:pt>
    <dgm:pt modelId="{DCC403B5-3D71-4960-B9D5-1A6E807AE107}" type="pres">
      <dgm:prSet presAssocID="{CF6441DF-834E-4D98-AF57-7C283229CB6A}" presName="parentLeftMargin" presStyleLbl="node1" presStyleIdx="2" presStyleCnt="4"/>
      <dgm:spPr/>
    </dgm:pt>
    <dgm:pt modelId="{6A64DBD0-894E-407A-BDC2-3AAF6BC28A5F}" type="pres">
      <dgm:prSet presAssocID="{CF6441DF-834E-4D98-AF57-7C283229CB6A}" presName="parentText" presStyleLbl="node1" presStyleIdx="3" presStyleCnt="4">
        <dgm:presLayoutVars>
          <dgm:chMax val="0"/>
          <dgm:bulletEnabled val="1"/>
        </dgm:presLayoutVars>
      </dgm:prSet>
      <dgm:spPr/>
    </dgm:pt>
    <dgm:pt modelId="{5219A7EC-1258-4C71-93C9-E4EDEDD46FBB}" type="pres">
      <dgm:prSet presAssocID="{CF6441DF-834E-4D98-AF57-7C283229CB6A}" presName="negativeSpace" presStyleCnt="0"/>
      <dgm:spPr/>
    </dgm:pt>
    <dgm:pt modelId="{CB8EC978-BE33-4819-9010-54D64C09B538}" type="pres">
      <dgm:prSet presAssocID="{CF6441DF-834E-4D98-AF57-7C283229CB6A}" presName="childText" presStyleLbl="conFgAcc1" presStyleIdx="3" presStyleCnt="4">
        <dgm:presLayoutVars>
          <dgm:bulletEnabled val="1"/>
        </dgm:presLayoutVars>
      </dgm:prSet>
      <dgm:spPr/>
    </dgm:pt>
  </dgm:ptLst>
  <dgm:cxnLst>
    <dgm:cxn modelId="{7311BA0A-1982-4077-ACFC-ABC86EC9A3D6}" srcId="{C3E6F2A3-1E76-42DE-9F77-84D7AC381235}" destId="{177508B1-360F-4234-BE2F-EA73CF0E6990}" srcOrd="0" destOrd="0" parTransId="{4A931EB4-F718-4EB0-89EE-AE66C0F9B438}" sibTransId="{C117AD64-5E56-4F89-AE84-A6ED667092EA}"/>
    <dgm:cxn modelId="{8000CD0F-A3A7-4F27-B64C-0CD3116C6AA1}" type="presOf" srcId="{BF9D0E8D-850B-4E8B-B172-7B96E6A1CB06}" destId="{75E9891F-8AE3-4E4C-9A0E-54ACA9494BAC}" srcOrd="0" destOrd="1" presId="urn:microsoft.com/office/officeart/2005/8/layout/list1"/>
    <dgm:cxn modelId="{AD33462B-8D2E-4F0C-853A-E8654CB7DCE6}" srcId="{C3E6F2A3-1E76-42DE-9F77-84D7AC381235}" destId="{D9B70043-6B8C-444A-BA99-02C1396149EB}" srcOrd="1" destOrd="0" parTransId="{5F892E60-8686-41D4-BA65-B664AF7B45C9}" sibTransId="{8F868122-541F-4A45-9B50-CD1B19C903C0}"/>
    <dgm:cxn modelId="{1360EB36-2B6A-4297-A88C-656D92C80148}" srcId="{177508B1-360F-4234-BE2F-EA73CF0E6990}" destId="{666A27B3-2708-4B93-BAB3-62F492B39A53}" srcOrd="0" destOrd="0" parTransId="{441E9BDD-AF47-4F61-8994-9BB9AA734785}" sibTransId="{016C7BAE-59D6-4E5F-BA0E-D0D27D4428B7}"/>
    <dgm:cxn modelId="{3BC32D3E-C59B-4521-964A-2A3BB3F93655}" type="presOf" srcId="{D9B70043-6B8C-444A-BA99-02C1396149EB}" destId="{65F11266-D16F-4FE0-81C0-88DB54AC8E80}" srcOrd="1" destOrd="0" presId="urn:microsoft.com/office/officeart/2005/8/layout/list1"/>
    <dgm:cxn modelId="{FFC04F5C-1A01-4CE3-A975-0CF0F5F5AE25}" srcId="{C3E6F2A3-1E76-42DE-9F77-84D7AC381235}" destId="{CF6441DF-834E-4D98-AF57-7C283229CB6A}" srcOrd="3" destOrd="0" parTransId="{57F52AEB-E647-4724-B169-FD87CBA8DC3C}" sibTransId="{6980F8F6-F428-47FB-B512-3AE336F28FF2}"/>
    <dgm:cxn modelId="{652D234C-F75D-4E45-A5B6-28F1A252A708}" type="presOf" srcId="{177508B1-360F-4234-BE2F-EA73CF0E6990}" destId="{772A20C4-90BD-4C3F-9AFD-156D34200ED6}" srcOrd="1" destOrd="0" presId="urn:microsoft.com/office/officeart/2005/8/layout/list1"/>
    <dgm:cxn modelId="{0708904C-8C88-43A2-A5F4-421BE4B72274}" type="presOf" srcId="{D9B70043-6B8C-444A-BA99-02C1396149EB}" destId="{14F023B0-1652-4F21-A8B9-71C5217DE993}" srcOrd="0" destOrd="0" presId="urn:microsoft.com/office/officeart/2005/8/layout/list1"/>
    <dgm:cxn modelId="{D550C379-61CE-4A15-BFF7-77A94666EF46}" type="presOf" srcId="{C8D697D3-4F9B-4E5E-A8F8-F8A8AE0F5EBE}" destId="{CB8EC978-BE33-4819-9010-54D64C09B538}" srcOrd="0" destOrd="0" presId="urn:microsoft.com/office/officeart/2005/8/layout/list1"/>
    <dgm:cxn modelId="{B61F5D5A-7740-4995-A762-BEDF41B6EBDB}" srcId="{C3E6F2A3-1E76-42DE-9F77-84D7AC381235}" destId="{AAFCF2F8-44D8-4A24-9542-94895C86BBA7}" srcOrd="2" destOrd="0" parTransId="{1667DD6D-54C3-4381-A883-E566957860A2}" sibTransId="{97E57A42-F811-44AF-80F6-0F09B526F8C8}"/>
    <dgm:cxn modelId="{C321F486-E775-4D38-ADD6-0E9916BDFE7B}" type="presOf" srcId="{CF6441DF-834E-4D98-AF57-7C283229CB6A}" destId="{6A64DBD0-894E-407A-BDC2-3AAF6BC28A5F}" srcOrd="1" destOrd="0" presId="urn:microsoft.com/office/officeart/2005/8/layout/list1"/>
    <dgm:cxn modelId="{6530658B-C835-4787-84AC-4216576C93D9}" srcId="{AAFCF2F8-44D8-4A24-9542-94895C86BBA7}" destId="{2B92F226-531C-4075-968F-4E74D3EBC389}" srcOrd="0" destOrd="0" parTransId="{9CAA09AB-360D-4126-8C35-BE32FBFADF21}" sibTransId="{F5CF1847-485A-4CCC-97C7-A28601E52B1F}"/>
    <dgm:cxn modelId="{04CAF191-A879-48D5-A985-29FA71BF7D77}" type="presOf" srcId="{177508B1-360F-4234-BE2F-EA73CF0E6990}" destId="{F4EC25B2-F3DB-45DD-AC31-B41DBAC89490}" srcOrd="0" destOrd="0" presId="urn:microsoft.com/office/officeart/2005/8/layout/list1"/>
    <dgm:cxn modelId="{D5E84F92-9C4C-4979-ACB7-005C4F39C218}" type="presOf" srcId="{4EC50542-1FE1-4068-ABAA-14019255F6C3}" destId="{75E9891F-8AE3-4E4C-9A0E-54ACA9494BAC}" srcOrd="0" destOrd="0" presId="urn:microsoft.com/office/officeart/2005/8/layout/list1"/>
    <dgm:cxn modelId="{FCBFA395-6AB5-4D4D-A4E2-EFB8F78AC488}" srcId="{D9B70043-6B8C-444A-BA99-02C1396149EB}" destId="{4EC50542-1FE1-4068-ABAA-14019255F6C3}" srcOrd="0" destOrd="0" parTransId="{5D17ED84-ECF1-4749-9FB2-012724A775D3}" sibTransId="{0538E1F8-7644-4101-ABA0-A925DF535A33}"/>
    <dgm:cxn modelId="{D1B0159F-B609-4820-A7D6-8963F7339C52}" type="presOf" srcId="{AAFCF2F8-44D8-4A24-9542-94895C86BBA7}" destId="{8727053E-3176-41D9-8FBC-A91E92C7B1AF}" srcOrd="0" destOrd="0" presId="urn:microsoft.com/office/officeart/2005/8/layout/list1"/>
    <dgm:cxn modelId="{5EF1E6A2-F71E-4F25-B77C-4EE52CB4D758}" type="presOf" srcId="{C3E6F2A3-1E76-42DE-9F77-84D7AC381235}" destId="{27BAA071-E9E3-45F3-8DB7-054AC0C8F813}" srcOrd="0" destOrd="0" presId="urn:microsoft.com/office/officeart/2005/8/layout/list1"/>
    <dgm:cxn modelId="{EEB2A9A4-931C-4806-B2B2-F8B24A95120B}" type="presOf" srcId="{AAFCF2F8-44D8-4A24-9542-94895C86BBA7}" destId="{63D5AFD7-3E55-44AF-B16B-12C26671C273}" srcOrd="1" destOrd="0" presId="urn:microsoft.com/office/officeart/2005/8/layout/list1"/>
    <dgm:cxn modelId="{67079BAA-C70A-4E3C-AB9D-59851C719818}" srcId="{CF6441DF-834E-4D98-AF57-7C283229CB6A}" destId="{C8D697D3-4F9B-4E5E-A8F8-F8A8AE0F5EBE}" srcOrd="0" destOrd="0" parTransId="{35488B12-9E7D-46CE-AEF7-D46127EDD7D5}" sibTransId="{6FC694DE-F1D3-44BB-96E5-4DB027FA5828}"/>
    <dgm:cxn modelId="{7DCB7CB0-19EE-4C99-84E9-7C6C776A3403}" type="presOf" srcId="{2B92F226-531C-4075-968F-4E74D3EBC389}" destId="{72753E93-7951-4196-A691-38A3A34C051B}" srcOrd="0" destOrd="0" presId="urn:microsoft.com/office/officeart/2005/8/layout/list1"/>
    <dgm:cxn modelId="{52443FD1-21F9-4243-B565-81AE3334A416}" srcId="{D9B70043-6B8C-444A-BA99-02C1396149EB}" destId="{BF9D0E8D-850B-4E8B-B172-7B96E6A1CB06}" srcOrd="1" destOrd="0" parTransId="{F1E64762-1C7D-4DAA-8077-C13AC6B3110B}" sibTransId="{AED0D86D-FEA0-4869-A79D-16C4D4CD17DD}"/>
    <dgm:cxn modelId="{0B7412D5-A46C-4CE3-848F-2CC684ACA5C1}" type="presOf" srcId="{666A27B3-2708-4B93-BAB3-62F492B39A53}" destId="{1B0099EE-DEFB-49C1-91C9-F7EFDD955A50}" srcOrd="0" destOrd="0" presId="urn:microsoft.com/office/officeart/2005/8/layout/list1"/>
    <dgm:cxn modelId="{5E58D1DD-9C57-408F-A349-AEE2C9DAD6D6}" type="presOf" srcId="{CF6441DF-834E-4D98-AF57-7C283229CB6A}" destId="{DCC403B5-3D71-4960-B9D5-1A6E807AE107}" srcOrd="0" destOrd="0" presId="urn:microsoft.com/office/officeart/2005/8/layout/list1"/>
    <dgm:cxn modelId="{2C53B30A-E170-4993-B94F-AD4231B4AF15}" type="presParOf" srcId="{27BAA071-E9E3-45F3-8DB7-054AC0C8F813}" destId="{065BA10D-EC70-4820-AB63-650E3619C85F}" srcOrd="0" destOrd="0" presId="urn:microsoft.com/office/officeart/2005/8/layout/list1"/>
    <dgm:cxn modelId="{074A4BA3-6740-434D-82E3-D11CC9667BD7}" type="presParOf" srcId="{065BA10D-EC70-4820-AB63-650E3619C85F}" destId="{F4EC25B2-F3DB-45DD-AC31-B41DBAC89490}" srcOrd="0" destOrd="0" presId="urn:microsoft.com/office/officeart/2005/8/layout/list1"/>
    <dgm:cxn modelId="{89A995DD-9DF0-439B-863A-948E6E97FC06}" type="presParOf" srcId="{065BA10D-EC70-4820-AB63-650E3619C85F}" destId="{772A20C4-90BD-4C3F-9AFD-156D34200ED6}" srcOrd="1" destOrd="0" presId="urn:microsoft.com/office/officeart/2005/8/layout/list1"/>
    <dgm:cxn modelId="{DCAC4450-2420-4F22-A8E2-1869F3FF207C}" type="presParOf" srcId="{27BAA071-E9E3-45F3-8DB7-054AC0C8F813}" destId="{D74E0B41-605A-4017-823F-80EC0442E3C7}" srcOrd="1" destOrd="0" presId="urn:microsoft.com/office/officeart/2005/8/layout/list1"/>
    <dgm:cxn modelId="{EE2CDF46-3D00-4F0A-9C3A-58C7CE8C0F72}" type="presParOf" srcId="{27BAA071-E9E3-45F3-8DB7-054AC0C8F813}" destId="{1B0099EE-DEFB-49C1-91C9-F7EFDD955A50}" srcOrd="2" destOrd="0" presId="urn:microsoft.com/office/officeart/2005/8/layout/list1"/>
    <dgm:cxn modelId="{EE6058DD-F2DD-4FF9-A7B5-7A3598891480}" type="presParOf" srcId="{27BAA071-E9E3-45F3-8DB7-054AC0C8F813}" destId="{698ACDD2-7E93-43F4-B201-FCD9314BEA8E}" srcOrd="3" destOrd="0" presId="urn:microsoft.com/office/officeart/2005/8/layout/list1"/>
    <dgm:cxn modelId="{632A1C3B-947E-4540-BCA1-0ECDE02678F5}" type="presParOf" srcId="{27BAA071-E9E3-45F3-8DB7-054AC0C8F813}" destId="{6A983306-D8B9-48A9-AD13-999DC1496C5D}" srcOrd="4" destOrd="0" presId="urn:microsoft.com/office/officeart/2005/8/layout/list1"/>
    <dgm:cxn modelId="{82A4A114-18D0-4B84-B681-3583FBC2BA36}" type="presParOf" srcId="{6A983306-D8B9-48A9-AD13-999DC1496C5D}" destId="{14F023B0-1652-4F21-A8B9-71C5217DE993}" srcOrd="0" destOrd="0" presId="urn:microsoft.com/office/officeart/2005/8/layout/list1"/>
    <dgm:cxn modelId="{0CBED00C-B02C-4BAD-9CE2-6F9F86F91D51}" type="presParOf" srcId="{6A983306-D8B9-48A9-AD13-999DC1496C5D}" destId="{65F11266-D16F-4FE0-81C0-88DB54AC8E80}" srcOrd="1" destOrd="0" presId="urn:microsoft.com/office/officeart/2005/8/layout/list1"/>
    <dgm:cxn modelId="{785C28ED-47CF-4F89-B4EF-0F8E969BE4B9}" type="presParOf" srcId="{27BAA071-E9E3-45F3-8DB7-054AC0C8F813}" destId="{EFB67B0F-023A-416B-8E06-61D008276105}" srcOrd="5" destOrd="0" presId="urn:microsoft.com/office/officeart/2005/8/layout/list1"/>
    <dgm:cxn modelId="{A56E8201-F66D-43F2-A679-5079F3FBCEA8}" type="presParOf" srcId="{27BAA071-E9E3-45F3-8DB7-054AC0C8F813}" destId="{75E9891F-8AE3-4E4C-9A0E-54ACA9494BAC}" srcOrd="6" destOrd="0" presId="urn:microsoft.com/office/officeart/2005/8/layout/list1"/>
    <dgm:cxn modelId="{0D6F84DC-1E08-41CA-8630-BBEFF4C80D6B}" type="presParOf" srcId="{27BAA071-E9E3-45F3-8DB7-054AC0C8F813}" destId="{D64B0115-C764-4C00-B694-C86D6065C0E0}" srcOrd="7" destOrd="0" presId="urn:microsoft.com/office/officeart/2005/8/layout/list1"/>
    <dgm:cxn modelId="{55F2FD9C-DF58-43B6-ADB6-66A132230130}" type="presParOf" srcId="{27BAA071-E9E3-45F3-8DB7-054AC0C8F813}" destId="{A6AD5523-EABD-4221-8A0D-22A35F2E4A39}" srcOrd="8" destOrd="0" presId="urn:microsoft.com/office/officeart/2005/8/layout/list1"/>
    <dgm:cxn modelId="{0F1D7717-4618-4325-8ECC-8A74EFA9C4DB}" type="presParOf" srcId="{A6AD5523-EABD-4221-8A0D-22A35F2E4A39}" destId="{8727053E-3176-41D9-8FBC-A91E92C7B1AF}" srcOrd="0" destOrd="0" presId="urn:microsoft.com/office/officeart/2005/8/layout/list1"/>
    <dgm:cxn modelId="{FDFBD6E8-ADE2-4B65-ABB7-9F20B6337B18}" type="presParOf" srcId="{A6AD5523-EABD-4221-8A0D-22A35F2E4A39}" destId="{63D5AFD7-3E55-44AF-B16B-12C26671C273}" srcOrd="1" destOrd="0" presId="urn:microsoft.com/office/officeart/2005/8/layout/list1"/>
    <dgm:cxn modelId="{834132CF-80ED-4B7A-9F02-1BB108FCF5AD}" type="presParOf" srcId="{27BAA071-E9E3-45F3-8DB7-054AC0C8F813}" destId="{1E8D6DCD-21AE-46C6-92E2-2C3E2BCA0DC5}" srcOrd="9" destOrd="0" presId="urn:microsoft.com/office/officeart/2005/8/layout/list1"/>
    <dgm:cxn modelId="{9D306FB6-071B-4D79-B658-697D77D95BA3}" type="presParOf" srcId="{27BAA071-E9E3-45F3-8DB7-054AC0C8F813}" destId="{72753E93-7951-4196-A691-38A3A34C051B}" srcOrd="10" destOrd="0" presId="urn:microsoft.com/office/officeart/2005/8/layout/list1"/>
    <dgm:cxn modelId="{84CBE5AD-5DB9-42FD-B4EC-D41BA9A86D7F}" type="presParOf" srcId="{27BAA071-E9E3-45F3-8DB7-054AC0C8F813}" destId="{23C4B876-56AD-4394-95E2-356AE55AC1CB}" srcOrd="11" destOrd="0" presId="urn:microsoft.com/office/officeart/2005/8/layout/list1"/>
    <dgm:cxn modelId="{AA82F1B8-A1FA-4A4B-BDFB-02C51247447C}" type="presParOf" srcId="{27BAA071-E9E3-45F3-8DB7-054AC0C8F813}" destId="{32C7D1BD-B949-40CC-BE18-5041C0800691}" srcOrd="12" destOrd="0" presId="urn:microsoft.com/office/officeart/2005/8/layout/list1"/>
    <dgm:cxn modelId="{CBD75CBF-66E5-475E-B363-2613970CB80C}" type="presParOf" srcId="{32C7D1BD-B949-40CC-BE18-5041C0800691}" destId="{DCC403B5-3D71-4960-B9D5-1A6E807AE107}" srcOrd="0" destOrd="0" presId="urn:microsoft.com/office/officeart/2005/8/layout/list1"/>
    <dgm:cxn modelId="{872969EE-58E4-4372-97CE-8F8763886024}" type="presParOf" srcId="{32C7D1BD-B949-40CC-BE18-5041C0800691}" destId="{6A64DBD0-894E-407A-BDC2-3AAF6BC28A5F}" srcOrd="1" destOrd="0" presId="urn:microsoft.com/office/officeart/2005/8/layout/list1"/>
    <dgm:cxn modelId="{F6FF5C79-0FA2-4C60-921E-5A2F7E5B010F}" type="presParOf" srcId="{27BAA071-E9E3-45F3-8DB7-054AC0C8F813}" destId="{5219A7EC-1258-4C71-93C9-E4EDEDD46FBB}" srcOrd="13" destOrd="0" presId="urn:microsoft.com/office/officeart/2005/8/layout/list1"/>
    <dgm:cxn modelId="{A9E99A93-100D-4D67-9754-A7022CF93AD4}" type="presParOf" srcId="{27BAA071-E9E3-45F3-8DB7-054AC0C8F813}" destId="{CB8EC978-BE33-4819-9010-54D64C09B538}" srcOrd="14" destOrd="0" presId="urn:microsoft.com/office/officeart/2005/8/layout/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3E6F2A3-1E76-42DE-9F77-84D7AC381235}" type="doc">
      <dgm:prSet loTypeId="urn:microsoft.com/office/officeart/2005/8/layout/list1" loCatId="list" qsTypeId="urn:microsoft.com/office/officeart/2005/8/quickstyle/simple1#7" qsCatId="simple" csTypeId="urn:microsoft.com/office/officeart/2005/8/colors/accent1_2#3" csCatId="accent1" phldr="1"/>
      <dgm:spPr/>
      <dgm:t>
        <a:bodyPr/>
        <a:lstStyle/>
        <a:p>
          <a:endParaRPr lang="en-GB"/>
        </a:p>
      </dgm:t>
    </dgm:pt>
    <dgm:pt modelId="{177508B1-360F-4234-BE2F-EA73CF0E6990}">
      <dgm:prSet/>
      <dgm:spPr/>
      <dgm:t>
        <a:bodyPr/>
        <a:lstStyle/>
        <a:p>
          <a:r>
            <a:rPr lang="en-GB" b="1">
              <a:latin typeface="Arial" panose="020B0604020202020204" pitchFamily="34" charset="0"/>
              <a:cs typeface="Arial" panose="020B0604020202020204" pitchFamily="34" charset="0"/>
            </a:rPr>
            <a:t>Community Collaboration:</a:t>
          </a:r>
          <a:endParaRPr lang="en-GB">
            <a:latin typeface="Arial" panose="020B0604020202020204" pitchFamily="34" charset="0"/>
            <a:cs typeface="Arial" panose="020B0604020202020204" pitchFamily="34" charset="0"/>
          </a:endParaRPr>
        </a:p>
      </dgm:t>
    </dgm:pt>
    <dgm:pt modelId="{4A931EB4-F718-4EB0-89EE-AE66C0F9B438}" type="parTrans" cxnId="{7311BA0A-1982-4077-ACFC-ABC86EC9A3D6}">
      <dgm:prSet/>
      <dgm:spPr/>
      <dgm:t>
        <a:bodyPr/>
        <a:lstStyle/>
        <a:p>
          <a:endParaRPr lang="en-GB"/>
        </a:p>
      </dgm:t>
    </dgm:pt>
    <dgm:pt modelId="{C117AD64-5E56-4F89-AE84-A6ED667092EA}" type="sibTrans" cxnId="{7311BA0A-1982-4077-ACFC-ABC86EC9A3D6}">
      <dgm:prSet/>
      <dgm:spPr/>
      <dgm:t>
        <a:bodyPr/>
        <a:lstStyle/>
        <a:p>
          <a:endParaRPr lang="en-GB"/>
        </a:p>
      </dgm:t>
    </dgm:pt>
    <dgm:pt modelId="{422A367C-B3E3-432E-82AF-B369AB095B83}">
      <dgm:prSet/>
      <dgm:spPr/>
      <dgm:t>
        <a:bodyPr/>
        <a:lstStyle/>
        <a:p>
          <a:r>
            <a:rPr lang="en-GB" b="1">
              <a:latin typeface="Arial" panose="020B0604020202020204" pitchFamily="34" charset="0"/>
              <a:cs typeface="Arial" panose="020B0604020202020204" pitchFamily="34" charset="0"/>
            </a:rPr>
            <a:t>Flu Vaccination Agreement:</a:t>
          </a:r>
          <a:endParaRPr lang="en-GB">
            <a:latin typeface="Arial" panose="020B0604020202020204" pitchFamily="34" charset="0"/>
            <a:cs typeface="Arial" panose="020B0604020202020204" pitchFamily="34" charset="0"/>
          </a:endParaRPr>
        </a:p>
      </dgm:t>
    </dgm:pt>
    <dgm:pt modelId="{BDBB6ECA-8C2F-4A1A-91CD-422074676AE0}" type="parTrans" cxnId="{B82E224B-296C-4FFB-8D0A-9BFB11CFDC49}">
      <dgm:prSet/>
      <dgm:spPr/>
      <dgm:t>
        <a:bodyPr/>
        <a:lstStyle/>
        <a:p>
          <a:endParaRPr lang="en-GB"/>
        </a:p>
      </dgm:t>
    </dgm:pt>
    <dgm:pt modelId="{5F86702D-5F7F-4A72-86B4-BDDF1950C7DE}" type="sibTrans" cxnId="{B82E224B-296C-4FFB-8D0A-9BFB11CFDC49}">
      <dgm:prSet/>
      <dgm:spPr/>
      <dgm:t>
        <a:bodyPr/>
        <a:lstStyle/>
        <a:p>
          <a:endParaRPr lang="en-GB"/>
        </a:p>
      </dgm:t>
    </dgm:pt>
    <dgm:pt modelId="{AA4C582D-A718-4136-99F0-A9262068E6ED}">
      <dgm:prSet/>
      <dgm:spPr/>
      <dgm:t>
        <a:bodyPr/>
        <a:lstStyle/>
        <a:p>
          <a:r>
            <a:rPr lang="en-GB" b="1">
              <a:latin typeface="Arial" panose="020B0604020202020204" pitchFamily="34" charset="0"/>
              <a:cs typeface="Arial" panose="020B0604020202020204" pitchFamily="34" charset="0"/>
            </a:rPr>
            <a:t>Outreach Support:</a:t>
          </a:r>
          <a:endParaRPr lang="en-GB">
            <a:latin typeface="Arial" panose="020B0604020202020204" pitchFamily="34" charset="0"/>
            <a:cs typeface="Arial" panose="020B0604020202020204" pitchFamily="34" charset="0"/>
          </a:endParaRPr>
        </a:p>
      </dgm:t>
    </dgm:pt>
    <dgm:pt modelId="{71F71174-62BE-460C-AF82-374411A2AF5B}" type="parTrans" cxnId="{18CCA41D-C3F1-4173-943A-0271834A20C9}">
      <dgm:prSet/>
      <dgm:spPr/>
      <dgm:t>
        <a:bodyPr/>
        <a:lstStyle/>
        <a:p>
          <a:endParaRPr lang="en-GB"/>
        </a:p>
      </dgm:t>
    </dgm:pt>
    <dgm:pt modelId="{D0F8E176-452D-4A92-A2FE-3EF90274CD0F}" type="sibTrans" cxnId="{18CCA41D-C3F1-4173-943A-0271834A20C9}">
      <dgm:prSet/>
      <dgm:spPr/>
      <dgm:t>
        <a:bodyPr/>
        <a:lstStyle/>
        <a:p>
          <a:endParaRPr lang="en-GB"/>
        </a:p>
      </dgm:t>
    </dgm:pt>
    <dgm:pt modelId="{22C5FCD7-9E58-4FF6-BF88-7D2F02C7612F}">
      <dgm:prSet/>
      <dgm:spPr/>
      <dgm:t>
        <a:bodyPr lIns="72000" tIns="180000" rIns="72000"/>
        <a:lstStyle/>
        <a:p>
          <a:r>
            <a:rPr lang="en-GB">
              <a:latin typeface="Arial" panose="020B0604020202020204" pitchFamily="34" charset="0"/>
              <a:cs typeface="Arial" panose="020B0604020202020204" pitchFamily="34" charset="0"/>
            </a:rPr>
            <a:t>Engaging local groups strengthens messaging and supports health initiatives effectively. Activities incl. distributing leaflets, hosting talks, and running pop-up vaccination clinics to promote flu and covid vaccines.</a:t>
          </a:r>
        </a:p>
      </dgm:t>
    </dgm:pt>
    <dgm:pt modelId="{9AD47AEE-23BF-4418-BC80-81F14AF93FE9}" type="parTrans" cxnId="{6F3B8DEB-DC02-4EBF-839E-2ECB8D776A6C}">
      <dgm:prSet/>
      <dgm:spPr/>
      <dgm:t>
        <a:bodyPr/>
        <a:lstStyle/>
        <a:p>
          <a:endParaRPr lang="en-GB"/>
        </a:p>
      </dgm:t>
    </dgm:pt>
    <dgm:pt modelId="{EEBC1A17-7689-4CEF-B114-84384922CE38}" type="sibTrans" cxnId="{6F3B8DEB-DC02-4EBF-839E-2ECB8D776A6C}">
      <dgm:prSet/>
      <dgm:spPr/>
      <dgm:t>
        <a:bodyPr/>
        <a:lstStyle/>
        <a:p>
          <a:endParaRPr lang="en-GB"/>
        </a:p>
      </dgm:t>
    </dgm:pt>
    <dgm:pt modelId="{38FCE4E9-DB5C-49DF-8D12-2F01FF9B361D}">
      <dgm:prSet/>
      <dgm:spPr/>
      <dgm:t>
        <a:bodyPr lIns="72000" tIns="180000" rIns="72000"/>
        <a:lstStyle/>
        <a:p>
          <a:r>
            <a:rPr lang="en-GB">
              <a:latin typeface="Arial" panose="020B0604020202020204" pitchFamily="34" charset="0"/>
              <a:cs typeface="Arial" panose="020B0604020202020204" pitchFamily="34" charset="0"/>
            </a:rPr>
            <a:t>All BNSSG </a:t>
          </a:r>
          <a:r>
            <a:rPr lang="en-GB">
              <a:solidFill>
                <a:schemeClr val="tx1"/>
              </a:solidFill>
              <a:latin typeface="Arial" panose="020B0604020202020204" pitchFamily="34" charset="0"/>
              <a:cs typeface="Arial" panose="020B0604020202020204" pitchFamily="34" charset="0"/>
            </a:rPr>
            <a:t>practices have committed to providing flu vaccinations for 26/27, improving access for the population.</a:t>
          </a:r>
        </a:p>
      </dgm:t>
    </dgm:pt>
    <dgm:pt modelId="{E5810FCA-F09D-424B-8860-7C758C25A9EC}" type="parTrans" cxnId="{560BAE44-02C7-48FF-9D12-01661E1E6D25}">
      <dgm:prSet/>
      <dgm:spPr/>
      <dgm:t>
        <a:bodyPr/>
        <a:lstStyle/>
        <a:p>
          <a:endParaRPr lang="en-GB"/>
        </a:p>
      </dgm:t>
    </dgm:pt>
    <dgm:pt modelId="{7D4FE109-796A-4A57-A1E1-543D16FF1609}" type="sibTrans" cxnId="{560BAE44-02C7-48FF-9D12-01661E1E6D25}">
      <dgm:prSet/>
      <dgm:spPr/>
      <dgm:t>
        <a:bodyPr/>
        <a:lstStyle/>
        <a:p>
          <a:endParaRPr lang="en-GB"/>
        </a:p>
      </dgm:t>
    </dgm:pt>
    <dgm:pt modelId="{A807AA58-0AE0-43BC-867F-2DE0F08BB09D}">
      <dgm:prSet/>
      <dgm:spPr/>
      <dgm:t>
        <a:bodyPr lIns="72000" tIns="180000" rIns="72000"/>
        <a:lstStyle/>
        <a:p>
          <a:r>
            <a:rPr lang="en-GB">
              <a:solidFill>
                <a:schemeClr val="tx1"/>
              </a:solidFill>
              <a:latin typeface="Arial" panose="020B0604020202020204" pitchFamily="34" charset="0"/>
              <a:cs typeface="Arial" panose="020B0604020202020204" pitchFamily="34" charset="0"/>
            </a:rPr>
            <a:t>In BNSSG, the new One-Care outreach team will offer support to increase vaccine uptake in lower coverage areas through targeted community/ voluntary sector engagement or in areas where gaps are identified. </a:t>
          </a:r>
        </a:p>
      </dgm:t>
    </dgm:pt>
    <dgm:pt modelId="{6E6A2DC7-C519-4E2D-AFEF-D6B0D8EC5853}" type="parTrans" cxnId="{60F4867B-F65F-4AE6-B154-712270739F8E}">
      <dgm:prSet/>
      <dgm:spPr/>
      <dgm:t>
        <a:bodyPr/>
        <a:lstStyle/>
        <a:p>
          <a:endParaRPr lang="en-GB"/>
        </a:p>
      </dgm:t>
    </dgm:pt>
    <dgm:pt modelId="{04B04733-4E8B-4AF8-9A09-C206612727A6}" type="sibTrans" cxnId="{60F4867B-F65F-4AE6-B154-712270739F8E}">
      <dgm:prSet/>
      <dgm:spPr/>
      <dgm:t>
        <a:bodyPr/>
        <a:lstStyle/>
        <a:p>
          <a:endParaRPr lang="en-GB"/>
        </a:p>
      </dgm:t>
    </dgm:pt>
    <dgm:pt modelId="{5E8AF856-0AF4-44B9-9C96-3AC02B713F67}">
      <dgm:prSet custT="1"/>
      <dgm:spPr>
        <a:solidFill>
          <a:srgbClr val="156082">
            <a:hueOff val="0"/>
            <a:satOff val="0"/>
            <a:lumOff val="0"/>
            <a:alphaOff val="0"/>
          </a:srgbClr>
        </a:solidFill>
        <a:ln w="19050" cap="flat" cmpd="sng" algn="ctr">
          <a:solidFill>
            <a:prstClr val="white">
              <a:hueOff val="0"/>
              <a:satOff val="0"/>
              <a:lumOff val="0"/>
              <a:alphaOff val="0"/>
            </a:prstClr>
          </a:solidFill>
          <a:prstDash val="solid"/>
          <a:miter lim="800000"/>
        </a:ln>
        <a:effectLst/>
      </dgm:spPr>
      <dgm:t>
        <a:bodyPr spcFirstLastPara="0" vert="horz" wrap="square" lIns="78105" tIns="0" rIns="78105" bIns="0" numCol="1" spcCol="1270" anchor="ctr" anchorCtr="0"/>
        <a:lstStyle/>
        <a:p>
          <a:pPr marL="0" lvl="0" indent="0" algn="l" defTabSz="400050">
            <a:lnSpc>
              <a:spcPct val="90000"/>
            </a:lnSpc>
            <a:spcBef>
              <a:spcPct val="0"/>
            </a:spcBef>
            <a:spcAft>
              <a:spcPct val="35000"/>
            </a:spcAft>
            <a:buNone/>
          </a:pPr>
          <a:r>
            <a:rPr lang="en-GB" sz="900" b="1" kern="1200">
              <a:solidFill>
                <a:prstClr val="white"/>
              </a:solidFill>
              <a:latin typeface="Arial" panose="020B0604020202020204" pitchFamily="34" charset="0"/>
              <a:ea typeface="+mn-ea"/>
              <a:cs typeface="Arial" panose="020B0604020202020204" pitchFamily="34" charset="0"/>
            </a:rPr>
            <a:t>Children:</a:t>
          </a:r>
        </a:p>
      </dgm:t>
    </dgm:pt>
    <dgm:pt modelId="{E6F10ACB-4D24-457B-93EF-D01C25F31D42}" type="parTrans" cxnId="{3D2BAB08-7A45-450E-BBBC-8C0814E37E4D}">
      <dgm:prSet/>
      <dgm:spPr/>
      <dgm:t>
        <a:bodyPr/>
        <a:lstStyle/>
        <a:p>
          <a:endParaRPr lang="en-GB"/>
        </a:p>
      </dgm:t>
    </dgm:pt>
    <dgm:pt modelId="{0C3C4DD0-9F9E-4E83-A099-B52DBB066ED6}" type="sibTrans" cxnId="{3D2BAB08-7A45-450E-BBBC-8C0814E37E4D}">
      <dgm:prSet/>
      <dgm:spPr/>
      <dgm:t>
        <a:bodyPr/>
        <a:lstStyle/>
        <a:p>
          <a:endParaRPr lang="en-GB"/>
        </a:p>
      </dgm:t>
    </dgm:pt>
    <dgm:pt modelId="{6D9853DE-ACC5-4109-A43E-38215FD582F7}">
      <dgm:prSet/>
      <dgm:spPr/>
      <dgm:t>
        <a:bodyPr lIns="72000" tIns="180000" rIns="72000"/>
        <a:lstStyle/>
        <a:p>
          <a:r>
            <a:rPr lang="en-GB">
              <a:solidFill>
                <a:schemeClr val="tx1"/>
              </a:solidFill>
              <a:latin typeface="Arial" panose="020B0604020202020204" pitchFamily="34" charset="0"/>
              <a:cs typeface="Arial" panose="020B0604020202020204" pitchFamily="34" charset="0"/>
            </a:rPr>
            <a:t>All BNSSG practices have signed up to provide covid vaccination for 26/27. Co-administration </a:t>
          </a:r>
          <a:r>
            <a:rPr lang="en-GB">
              <a:latin typeface="Arial" panose="020B0604020202020204" pitchFamily="34" charset="0"/>
              <a:cs typeface="Arial" panose="020B0604020202020204" pitchFamily="34" charset="0"/>
            </a:rPr>
            <a:t>will take place where clinically appropriate and practical.</a:t>
          </a:r>
        </a:p>
      </dgm:t>
    </dgm:pt>
    <dgm:pt modelId="{52C663E2-4DD1-447B-8AE4-92BBEED384CF}" type="parTrans" cxnId="{8EAC8B32-836C-4D69-B246-24AADF9F4F85}">
      <dgm:prSet/>
      <dgm:spPr/>
      <dgm:t>
        <a:bodyPr/>
        <a:lstStyle/>
        <a:p>
          <a:endParaRPr lang="en-GB"/>
        </a:p>
      </dgm:t>
    </dgm:pt>
    <dgm:pt modelId="{D408964A-D14F-4628-962B-CAFAFEC5C84A}" type="sibTrans" cxnId="{8EAC8B32-836C-4D69-B246-24AADF9F4F85}">
      <dgm:prSet/>
      <dgm:spPr/>
      <dgm:t>
        <a:bodyPr/>
        <a:lstStyle/>
        <a:p>
          <a:endParaRPr lang="en-GB"/>
        </a:p>
      </dgm:t>
    </dgm:pt>
    <dgm:pt modelId="{1EAA1399-726A-483D-8057-9E389A483737}">
      <dgm:prSet/>
      <dgm:spPr/>
      <dgm:t>
        <a:bodyPr lIns="72000" tIns="180000" rIns="72000"/>
        <a:lstStyle/>
        <a:p>
          <a:r>
            <a:rPr lang="en-GB">
              <a:latin typeface="Arial" panose="020B0604020202020204" pitchFamily="34" charset="0"/>
              <a:cs typeface="Arial" panose="020B0604020202020204" pitchFamily="34" charset="0"/>
            </a:rPr>
            <a:t>Data shows most practices have over 20% flu vaccine uptake in young children; support is offered to </a:t>
          </a:r>
          <a:r>
            <a:rPr lang="en-GB">
              <a:solidFill>
                <a:schemeClr val="tx1"/>
              </a:solidFill>
              <a:latin typeface="Arial" panose="020B0604020202020204" pitchFamily="34" charset="0"/>
              <a:cs typeface="Arial" panose="020B0604020202020204" pitchFamily="34" charset="0"/>
            </a:rPr>
            <a:t>practices with the lowest uptake. Reminders, tools and vaccine alternatives are all offered. Opportunistic vaccinations offered at all interfaces with health. The school aged immunisation service (SAIS) continue to offer school flu vaccination visits and catch-up clinic vaccinations. Community pharmacy  will be able to offer vaccinations to 2 and 3 year olds from Oct-26.</a:t>
          </a:r>
        </a:p>
      </dgm:t>
    </dgm:pt>
    <dgm:pt modelId="{88AE0398-3975-4D51-8F5D-2D56B892A36D}" type="parTrans" cxnId="{BA91D9F1-496D-4D88-A3BC-8E6476F26691}">
      <dgm:prSet/>
      <dgm:spPr/>
      <dgm:t>
        <a:bodyPr/>
        <a:lstStyle/>
        <a:p>
          <a:endParaRPr lang="en-GB"/>
        </a:p>
      </dgm:t>
    </dgm:pt>
    <dgm:pt modelId="{E64D0B8C-7CEC-48D4-B486-F00567D9FAE3}" type="sibTrans" cxnId="{BA91D9F1-496D-4D88-A3BC-8E6476F26691}">
      <dgm:prSet/>
      <dgm:spPr/>
      <dgm:t>
        <a:bodyPr/>
        <a:lstStyle/>
        <a:p>
          <a:endParaRPr lang="en-GB"/>
        </a:p>
      </dgm:t>
    </dgm:pt>
    <dgm:pt modelId="{27BAA071-E9E3-45F3-8DB7-054AC0C8F813}" type="pres">
      <dgm:prSet presAssocID="{C3E6F2A3-1E76-42DE-9F77-84D7AC381235}" presName="linear" presStyleCnt="0">
        <dgm:presLayoutVars>
          <dgm:dir/>
          <dgm:animLvl val="lvl"/>
          <dgm:resizeHandles val="exact"/>
        </dgm:presLayoutVars>
      </dgm:prSet>
      <dgm:spPr/>
    </dgm:pt>
    <dgm:pt modelId="{065BA10D-EC70-4820-AB63-650E3619C85F}" type="pres">
      <dgm:prSet presAssocID="{177508B1-360F-4234-BE2F-EA73CF0E6990}" presName="parentLin" presStyleCnt="0"/>
      <dgm:spPr/>
    </dgm:pt>
    <dgm:pt modelId="{F4EC25B2-F3DB-45DD-AC31-B41DBAC89490}" type="pres">
      <dgm:prSet presAssocID="{177508B1-360F-4234-BE2F-EA73CF0E6990}" presName="parentLeftMargin" presStyleLbl="node1" presStyleIdx="0" presStyleCnt="4"/>
      <dgm:spPr/>
    </dgm:pt>
    <dgm:pt modelId="{772A20C4-90BD-4C3F-9AFD-156D34200ED6}" type="pres">
      <dgm:prSet presAssocID="{177508B1-360F-4234-BE2F-EA73CF0E6990}" presName="parentText" presStyleLbl="node1" presStyleIdx="0" presStyleCnt="4">
        <dgm:presLayoutVars>
          <dgm:chMax val="0"/>
          <dgm:bulletEnabled val="1"/>
        </dgm:presLayoutVars>
      </dgm:prSet>
      <dgm:spPr/>
    </dgm:pt>
    <dgm:pt modelId="{D74E0B41-605A-4017-823F-80EC0442E3C7}" type="pres">
      <dgm:prSet presAssocID="{177508B1-360F-4234-BE2F-EA73CF0E6990}" presName="negativeSpace" presStyleCnt="0"/>
      <dgm:spPr/>
    </dgm:pt>
    <dgm:pt modelId="{1B0099EE-DEFB-49C1-91C9-F7EFDD955A50}" type="pres">
      <dgm:prSet presAssocID="{177508B1-360F-4234-BE2F-EA73CF0E6990}" presName="childText" presStyleLbl="conFgAcc1" presStyleIdx="0" presStyleCnt="4">
        <dgm:presLayoutVars>
          <dgm:bulletEnabled val="1"/>
        </dgm:presLayoutVars>
      </dgm:prSet>
      <dgm:spPr/>
    </dgm:pt>
    <dgm:pt modelId="{698ACDD2-7E93-43F4-B201-FCD9314BEA8E}" type="pres">
      <dgm:prSet presAssocID="{C117AD64-5E56-4F89-AE84-A6ED667092EA}" presName="spaceBetweenRectangles" presStyleCnt="0"/>
      <dgm:spPr/>
    </dgm:pt>
    <dgm:pt modelId="{A694A702-C732-44A3-BBFC-3E0BBB5746FD}" type="pres">
      <dgm:prSet presAssocID="{422A367C-B3E3-432E-82AF-B369AB095B83}" presName="parentLin" presStyleCnt="0"/>
      <dgm:spPr/>
    </dgm:pt>
    <dgm:pt modelId="{BAF51C38-3D2F-43A8-A1A0-F09A17DA9243}" type="pres">
      <dgm:prSet presAssocID="{422A367C-B3E3-432E-82AF-B369AB095B83}" presName="parentLeftMargin" presStyleLbl="node1" presStyleIdx="0" presStyleCnt="4"/>
      <dgm:spPr/>
    </dgm:pt>
    <dgm:pt modelId="{C9FD89BF-828E-4E2B-8213-00085FC40320}" type="pres">
      <dgm:prSet presAssocID="{422A367C-B3E3-432E-82AF-B369AB095B83}" presName="parentText" presStyleLbl="node1" presStyleIdx="1" presStyleCnt="4">
        <dgm:presLayoutVars>
          <dgm:chMax val="0"/>
          <dgm:bulletEnabled val="1"/>
        </dgm:presLayoutVars>
      </dgm:prSet>
      <dgm:spPr/>
    </dgm:pt>
    <dgm:pt modelId="{06EC71F5-1D42-4966-9372-8572D594000B}" type="pres">
      <dgm:prSet presAssocID="{422A367C-B3E3-432E-82AF-B369AB095B83}" presName="negativeSpace" presStyleCnt="0"/>
      <dgm:spPr/>
    </dgm:pt>
    <dgm:pt modelId="{3F76A5C8-3FC9-45E2-BEAE-E8E825D69BA9}" type="pres">
      <dgm:prSet presAssocID="{422A367C-B3E3-432E-82AF-B369AB095B83}" presName="childText" presStyleLbl="conFgAcc1" presStyleIdx="1" presStyleCnt="4">
        <dgm:presLayoutVars>
          <dgm:bulletEnabled val="1"/>
        </dgm:presLayoutVars>
      </dgm:prSet>
      <dgm:spPr/>
    </dgm:pt>
    <dgm:pt modelId="{9136E9F3-08A9-4F5A-B77F-9962CC66B198}" type="pres">
      <dgm:prSet presAssocID="{5F86702D-5F7F-4A72-86B4-BDDF1950C7DE}" presName="spaceBetweenRectangles" presStyleCnt="0"/>
      <dgm:spPr/>
    </dgm:pt>
    <dgm:pt modelId="{D79796DD-CEEF-41DE-BF1A-37853A3500AA}" type="pres">
      <dgm:prSet presAssocID="{AA4C582D-A718-4136-99F0-A9262068E6ED}" presName="parentLin" presStyleCnt="0"/>
      <dgm:spPr/>
    </dgm:pt>
    <dgm:pt modelId="{7323C48E-8840-43A7-ABC4-8349F059D8DC}" type="pres">
      <dgm:prSet presAssocID="{AA4C582D-A718-4136-99F0-A9262068E6ED}" presName="parentLeftMargin" presStyleLbl="node1" presStyleIdx="1" presStyleCnt="4"/>
      <dgm:spPr/>
    </dgm:pt>
    <dgm:pt modelId="{E9C1CE07-79A7-4104-BDF0-8B810C5F51CD}" type="pres">
      <dgm:prSet presAssocID="{AA4C582D-A718-4136-99F0-A9262068E6ED}" presName="parentText" presStyleLbl="node1" presStyleIdx="2" presStyleCnt="4">
        <dgm:presLayoutVars>
          <dgm:chMax val="0"/>
          <dgm:bulletEnabled val="1"/>
        </dgm:presLayoutVars>
      </dgm:prSet>
      <dgm:spPr/>
    </dgm:pt>
    <dgm:pt modelId="{48667347-C958-4241-9D58-5794175CB2C8}" type="pres">
      <dgm:prSet presAssocID="{AA4C582D-A718-4136-99F0-A9262068E6ED}" presName="negativeSpace" presStyleCnt="0"/>
      <dgm:spPr/>
    </dgm:pt>
    <dgm:pt modelId="{8E02A5E2-E900-43AE-82D8-9AFDA421DEAF}" type="pres">
      <dgm:prSet presAssocID="{AA4C582D-A718-4136-99F0-A9262068E6ED}" presName="childText" presStyleLbl="conFgAcc1" presStyleIdx="2" presStyleCnt="4">
        <dgm:presLayoutVars>
          <dgm:bulletEnabled val="1"/>
        </dgm:presLayoutVars>
      </dgm:prSet>
      <dgm:spPr/>
    </dgm:pt>
    <dgm:pt modelId="{2066C9B4-C0B7-4137-9897-312EC1E0EA82}" type="pres">
      <dgm:prSet presAssocID="{D0F8E176-452D-4A92-A2FE-3EF90274CD0F}" presName="spaceBetweenRectangles" presStyleCnt="0"/>
      <dgm:spPr/>
    </dgm:pt>
    <dgm:pt modelId="{0C8037E5-0082-466C-B87F-D1A11EEEBC5F}" type="pres">
      <dgm:prSet presAssocID="{5E8AF856-0AF4-44B9-9C96-3AC02B713F67}" presName="parentLin" presStyleCnt="0"/>
      <dgm:spPr/>
    </dgm:pt>
    <dgm:pt modelId="{1FF0E355-690A-4307-A78D-5BF0E6192D51}" type="pres">
      <dgm:prSet presAssocID="{5E8AF856-0AF4-44B9-9C96-3AC02B713F67}" presName="parentLeftMargin" presStyleLbl="node1" presStyleIdx="2" presStyleCnt="4"/>
      <dgm:spPr/>
    </dgm:pt>
    <dgm:pt modelId="{14B98C24-4CFA-4A56-915C-131030AE6BB2}" type="pres">
      <dgm:prSet presAssocID="{5E8AF856-0AF4-44B9-9C96-3AC02B713F67}" presName="parentText" presStyleLbl="node1" presStyleIdx="3" presStyleCnt="4">
        <dgm:presLayoutVars>
          <dgm:chMax val="0"/>
          <dgm:bulletEnabled val="1"/>
        </dgm:presLayoutVars>
      </dgm:prSet>
      <dgm:spPr>
        <a:xfrm>
          <a:off x="147600" y="3318570"/>
          <a:ext cx="2066400" cy="265680"/>
        </a:xfrm>
        <a:prstGeom prst="roundRect">
          <a:avLst/>
        </a:prstGeom>
      </dgm:spPr>
    </dgm:pt>
    <dgm:pt modelId="{AFE0EC43-D12A-4AEC-9965-29C285B1F7AE}" type="pres">
      <dgm:prSet presAssocID="{5E8AF856-0AF4-44B9-9C96-3AC02B713F67}" presName="negativeSpace" presStyleCnt="0"/>
      <dgm:spPr/>
    </dgm:pt>
    <dgm:pt modelId="{F428B153-E77A-4F9F-B261-EFA331F89684}" type="pres">
      <dgm:prSet presAssocID="{5E8AF856-0AF4-44B9-9C96-3AC02B713F67}" presName="childText" presStyleLbl="conFgAcc1" presStyleIdx="3" presStyleCnt="4">
        <dgm:presLayoutVars>
          <dgm:bulletEnabled val="1"/>
        </dgm:presLayoutVars>
      </dgm:prSet>
      <dgm:spPr/>
    </dgm:pt>
  </dgm:ptLst>
  <dgm:cxnLst>
    <dgm:cxn modelId="{3D2BAB08-7A45-450E-BBBC-8C0814E37E4D}" srcId="{C3E6F2A3-1E76-42DE-9F77-84D7AC381235}" destId="{5E8AF856-0AF4-44B9-9C96-3AC02B713F67}" srcOrd="3" destOrd="0" parTransId="{E6F10ACB-4D24-457B-93EF-D01C25F31D42}" sibTransId="{0C3C4DD0-9F9E-4E83-A099-B52DBB066ED6}"/>
    <dgm:cxn modelId="{7311BA0A-1982-4077-ACFC-ABC86EC9A3D6}" srcId="{C3E6F2A3-1E76-42DE-9F77-84D7AC381235}" destId="{177508B1-360F-4234-BE2F-EA73CF0E6990}" srcOrd="0" destOrd="0" parTransId="{4A931EB4-F718-4EB0-89EE-AE66C0F9B438}" sibTransId="{C117AD64-5E56-4F89-AE84-A6ED667092EA}"/>
    <dgm:cxn modelId="{8D8AAF11-4064-4C03-9C34-5380DE68F695}" type="presOf" srcId="{177508B1-360F-4234-BE2F-EA73CF0E6990}" destId="{772A20C4-90BD-4C3F-9AFD-156D34200ED6}" srcOrd="1" destOrd="0" presId="urn:microsoft.com/office/officeart/2005/8/layout/list1"/>
    <dgm:cxn modelId="{2093CB11-6094-4861-851C-E32943FE908C}" type="presOf" srcId="{38FCE4E9-DB5C-49DF-8D12-2F01FF9B361D}" destId="{3F76A5C8-3FC9-45E2-BEAE-E8E825D69BA9}" srcOrd="0" destOrd="0" presId="urn:microsoft.com/office/officeart/2005/8/layout/list1"/>
    <dgm:cxn modelId="{14519717-0AD5-40A8-AA97-4E0C350A1A4B}" type="presOf" srcId="{A807AA58-0AE0-43BC-867F-2DE0F08BB09D}" destId="{8E02A5E2-E900-43AE-82D8-9AFDA421DEAF}" srcOrd="0" destOrd="0" presId="urn:microsoft.com/office/officeart/2005/8/layout/list1"/>
    <dgm:cxn modelId="{18CCA41D-C3F1-4173-943A-0271834A20C9}" srcId="{C3E6F2A3-1E76-42DE-9F77-84D7AC381235}" destId="{AA4C582D-A718-4136-99F0-A9262068E6ED}" srcOrd="2" destOrd="0" parTransId="{71F71174-62BE-460C-AF82-374411A2AF5B}" sibTransId="{D0F8E176-452D-4A92-A2FE-3EF90274CD0F}"/>
    <dgm:cxn modelId="{D16AFD20-B501-4E01-83A0-F6C5F27533B7}" type="presOf" srcId="{5E8AF856-0AF4-44B9-9C96-3AC02B713F67}" destId="{14B98C24-4CFA-4A56-915C-131030AE6BB2}" srcOrd="1" destOrd="0" presId="urn:microsoft.com/office/officeart/2005/8/layout/list1"/>
    <dgm:cxn modelId="{12DB2823-E28C-42C2-851D-A7A38CCC6D89}" type="presOf" srcId="{AA4C582D-A718-4136-99F0-A9262068E6ED}" destId="{7323C48E-8840-43A7-ABC4-8349F059D8DC}" srcOrd="0" destOrd="0" presId="urn:microsoft.com/office/officeart/2005/8/layout/list1"/>
    <dgm:cxn modelId="{8EAC8B32-836C-4D69-B246-24AADF9F4F85}" srcId="{422A367C-B3E3-432E-82AF-B369AB095B83}" destId="{6D9853DE-ACC5-4109-A43E-38215FD582F7}" srcOrd="1" destOrd="0" parTransId="{52C663E2-4DD1-447B-8AE4-92BBEED384CF}" sibTransId="{D408964A-D14F-4628-962B-CAFAFEC5C84A}"/>
    <dgm:cxn modelId="{FF208864-E45B-43C6-8A36-3F5450FC310A}" type="presOf" srcId="{22C5FCD7-9E58-4FF6-BF88-7D2F02C7612F}" destId="{1B0099EE-DEFB-49C1-91C9-F7EFDD955A50}" srcOrd="0" destOrd="0" presId="urn:microsoft.com/office/officeart/2005/8/layout/list1"/>
    <dgm:cxn modelId="{560BAE44-02C7-48FF-9D12-01661E1E6D25}" srcId="{422A367C-B3E3-432E-82AF-B369AB095B83}" destId="{38FCE4E9-DB5C-49DF-8D12-2F01FF9B361D}" srcOrd="0" destOrd="0" parTransId="{E5810FCA-F09D-424B-8860-7C758C25A9EC}" sibTransId="{7D4FE109-796A-4A57-A1E1-543D16FF1609}"/>
    <dgm:cxn modelId="{B82E224B-296C-4FFB-8D0A-9BFB11CFDC49}" srcId="{C3E6F2A3-1E76-42DE-9F77-84D7AC381235}" destId="{422A367C-B3E3-432E-82AF-B369AB095B83}" srcOrd="1" destOrd="0" parTransId="{BDBB6ECA-8C2F-4A1A-91CD-422074676AE0}" sibTransId="{5F86702D-5F7F-4A72-86B4-BDDF1950C7DE}"/>
    <dgm:cxn modelId="{436F5A6B-12EC-4672-AABD-22B296D99BFE}" type="presOf" srcId="{5E8AF856-0AF4-44B9-9C96-3AC02B713F67}" destId="{1FF0E355-690A-4307-A78D-5BF0E6192D51}" srcOrd="0" destOrd="0" presId="urn:microsoft.com/office/officeart/2005/8/layout/list1"/>
    <dgm:cxn modelId="{D85A3F52-1F4B-433B-9CCC-F99F4B19A89C}" type="presOf" srcId="{422A367C-B3E3-432E-82AF-B369AB095B83}" destId="{C9FD89BF-828E-4E2B-8213-00085FC40320}" srcOrd="1" destOrd="0" presId="urn:microsoft.com/office/officeart/2005/8/layout/list1"/>
    <dgm:cxn modelId="{7127A07A-0716-4AD2-98B3-B6EAB21043D5}" type="presOf" srcId="{422A367C-B3E3-432E-82AF-B369AB095B83}" destId="{BAF51C38-3D2F-43A8-A1A0-F09A17DA9243}" srcOrd="0" destOrd="0" presId="urn:microsoft.com/office/officeart/2005/8/layout/list1"/>
    <dgm:cxn modelId="{60F4867B-F65F-4AE6-B154-712270739F8E}" srcId="{AA4C582D-A718-4136-99F0-A9262068E6ED}" destId="{A807AA58-0AE0-43BC-867F-2DE0F08BB09D}" srcOrd="0" destOrd="0" parTransId="{6E6A2DC7-C519-4E2D-AFEF-D6B0D8EC5853}" sibTransId="{04B04733-4E8B-4AF8-9A09-C206612727A6}"/>
    <dgm:cxn modelId="{5EF1E6A2-F71E-4F25-B77C-4EE52CB4D758}" type="presOf" srcId="{C3E6F2A3-1E76-42DE-9F77-84D7AC381235}" destId="{27BAA071-E9E3-45F3-8DB7-054AC0C8F813}" srcOrd="0" destOrd="0" presId="urn:microsoft.com/office/officeart/2005/8/layout/list1"/>
    <dgm:cxn modelId="{EDB724B5-A597-4591-8EDB-272A63F52E94}" type="presOf" srcId="{6D9853DE-ACC5-4109-A43E-38215FD582F7}" destId="{3F76A5C8-3FC9-45E2-BEAE-E8E825D69BA9}" srcOrd="0" destOrd="1" presId="urn:microsoft.com/office/officeart/2005/8/layout/list1"/>
    <dgm:cxn modelId="{93C17DCE-D237-4F22-BA50-9081063D183E}" type="presOf" srcId="{177508B1-360F-4234-BE2F-EA73CF0E6990}" destId="{F4EC25B2-F3DB-45DD-AC31-B41DBAC89490}" srcOrd="0" destOrd="0" presId="urn:microsoft.com/office/officeart/2005/8/layout/list1"/>
    <dgm:cxn modelId="{2FE472E5-858A-47B2-819D-87027E26F347}" type="presOf" srcId="{AA4C582D-A718-4136-99F0-A9262068E6ED}" destId="{E9C1CE07-79A7-4104-BDF0-8B810C5F51CD}" srcOrd="1" destOrd="0" presId="urn:microsoft.com/office/officeart/2005/8/layout/list1"/>
    <dgm:cxn modelId="{6F3B8DEB-DC02-4EBF-839E-2ECB8D776A6C}" srcId="{177508B1-360F-4234-BE2F-EA73CF0E6990}" destId="{22C5FCD7-9E58-4FF6-BF88-7D2F02C7612F}" srcOrd="0" destOrd="0" parTransId="{9AD47AEE-23BF-4418-BC80-81F14AF93FE9}" sibTransId="{EEBC1A17-7689-4CEF-B114-84384922CE38}"/>
    <dgm:cxn modelId="{BA91D9F1-496D-4D88-A3BC-8E6476F26691}" srcId="{5E8AF856-0AF4-44B9-9C96-3AC02B713F67}" destId="{1EAA1399-726A-483D-8057-9E389A483737}" srcOrd="0" destOrd="0" parTransId="{88AE0398-3975-4D51-8F5D-2D56B892A36D}" sibTransId="{E64D0B8C-7CEC-48D4-B486-F00567D9FAE3}"/>
    <dgm:cxn modelId="{9D730FF7-98A4-4C22-9EDC-F326CC8163EB}" type="presOf" srcId="{1EAA1399-726A-483D-8057-9E389A483737}" destId="{F428B153-E77A-4F9F-B261-EFA331F89684}" srcOrd="0" destOrd="0" presId="urn:microsoft.com/office/officeart/2005/8/layout/list1"/>
    <dgm:cxn modelId="{DD96EBFB-B35D-458D-9B78-BF30DAFC1F05}" type="presParOf" srcId="{27BAA071-E9E3-45F3-8DB7-054AC0C8F813}" destId="{065BA10D-EC70-4820-AB63-650E3619C85F}" srcOrd="0" destOrd="0" presId="urn:microsoft.com/office/officeart/2005/8/layout/list1"/>
    <dgm:cxn modelId="{EA6B99C6-0D4B-4F91-B913-169247452E01}" type="presParOf" srcId="{065BA10D-EC70-4820-AB63-650E3619C85F}" destId="{F4EC25B2-F3DB-45DD-AC31-B41DBAC89490}" srcOrd="0" destOrd="0" presId="urn:microsoft.com/office/officeart/2005/8/layout/list1"/>
    <dgm:cxn modelId="{6866A7F2-6C38-4855-869F-48DBD652D348}" type="presParOf" srcId="{065BA10D-EC70-4820-AB63-650E3619C85F}" destId="{772A20C4-90BD-4C3F-9AFD-156D34200ED6}" srcOrd="1" destOrd="0" presId="urn:microsoft.com/office/officeart/2005/8/layout/list1"/>
    <dgm:cxn modelId="{7F7041CC-CDBB-43A3-A4C0-3CE42D9DF109}" type="presParOf" srcId="{27BAA071-E9E3-45F3-8DB7-054AC0C8F813}" destId="{D74E0B41-605A-4017-823F-80EC0442E3C7}" srcOrd="1" destOrd="0" presId="urn:microsoft.com/office/officeart/2005/8/layout/list1"/>
    <dgm:cxn modelId="{07758075-9447-4ECA-A95A-2CCCF6F5E1AC}" type="presParOf" srcId="{27BAA071-E9E3-45F3-8DB7-054AC0C8F813}" destId="{1B0099EE-DEFB-49C1-91C9-F7EFDD955A50}" srcOrd="2" destOrd="0" presId="urn:microsoft.com/office/officeart/2005/8/layout/list1"/>
    <dgm:cxn modelId="{54FF7755-D126-44DA-A45F-D5D39280637D}" type="presParOf" srcId="{27BAA071-E9E3-45F3-8DB7-054AC0C8F813}" destId="{698ACDD2-7E93-43F4-B201-FCD9314BEA8E}" srcOrd="3" destOrd="0" presId="urn:microsoft.com/office/officeart/2005/8/layout/list1"/>
    <dgm:cxn modelId="{2693FE62-12DD-43B3-A89C-AB52E8E47C9C}" type="presParOf" srcId="{27BAA071-E9E3-45F3-8DB7-054AC0C8F813}" destId="{A694A702-C732-44A3-BBFC-3E0BBB5746FD}" srcOrd="4" destOrd="0" presId="urn:microsoft.com/office/officeart/2005/8/layout/list1"/>
    <dgm:cxn modelId="{E1E41D5E-6F4B-4746-A8F5-0973F22BD241}" type="presParOf" srcId="{A694A702-C732-44A3-BBFC-3E0BBB5746FD}" destId="{BAF51C38-3D2F-43A8-A1A0-F09A17DA9243}" srcOrd="0" destOrd="0" presId="urn:microsoft.com/office/officeart/2005/8/layout/list1"/>
    <dgm:cxn modelId="{AEB44ACC-80A6-43E1-8271-1700B3556AFF}" type="presParOf" srcId="{A694A702-C732-44A3-BBFC-3E0BBB5746FD}" destId="{C9FD89BF-828E-4E2B-8213-00085FC40320}" srcOrd="1" destOrd="0" presId="urn:microsoft.com/office/officeart/2005/8/layout/list1"/>
    <dgm:cxn modelId="{AF714A9C-C1BB-4B19-8D6E-6395FD181056}" type="presParOf" srcId="{27BAA071-E9E3-45F3-8DB7-054AC0C8F813}" destId="{06EC71F5-1D42-4966-9372-8572D594000B}" srcOrd="5" destOrd="0" presId="urn:microsoft.com/office/officeart/2005/8/layout/list1"/>
    <dgm:cxn modelId="{4D197FFF-C32C-4A40-ADCE-ED925ADF5E18}" type="presParOf" srcId="{27BAA071-E9E3-45F3-8DB7-054AC0C8F813}" destId="{3F76A5C8-3FC9-45E2-BEAE-E8E825D69BA9}" srcOrd="6" destOrd="0" presId="urn:microsoft.com/office/officeart/2005/8/layout/list1"/>
    <dgm:cxn modelId="{C9B53823-AFCE-4990-A6D8-C3CE7206B18D}" type="presParOf" srcId="{27BAA071-E9E3-45F3-8DB7-054AC0C8F813}" destId="{9136E9F3-08A9-4F5A-B77F-9962CC66B198}" srcOrd="7" destOrd="0" presId="urn:microsoft.com/office/officeart/2005/8/layout/list1"/>
    <dgm:cxn modelId="{A1CE0242-F35C-4D7F-B7E2-D43D8863AFBF}" type="presParOf" srcId="{27BAA071-E9E3-45F3-8DB7-054AC0C8F813}" destId="{D79796DD-CEEF-41DE-BF1A-37853A3500AA}" srcOrd="8" destOrd="0" presId="urn:microsoft.com/office/officeart/2005/8/layout/list1"/>
    <dgm:cxn modelId="{87F0880E-A284-47BF-90BB-F96506E4A748}" type="presParOf" srcId="{D79796DD-CEEF-41DE-BF1A-37853A3500AA}" destId="{7323C48E-8840-43A7-ABC4-8349F059D8DC}" srcOrd="0" destOrd="0" presId="urn:microsoft.com/office/officeart/2005/8/layout/list1"/>
    <dgm:cxn modelId="{0CCEA430-545A-41C7-85E9-CC1EC074E27A}" type="presParOf" srcId="{D79796DD-CEEF-41DE-BF1A-37853A3500AA}" destId="{E9C1CE07-79A7-4104-BDF0-8B810C5F51CD}" srcOrd="1" destOrd="0" presId="urn:microsoft.com/office/officeart/2005/8/layout/list1"/>
    <dgm:cxn modelId="{8A993B9B-28AC-4810-B729-F8FA4A1D391A}" type="presParOf" srcId="{27BAA071-E9E3-45F3-8DB7-054AC0C8F813}" destId="{48667347-C958-4241-9D58-5794175CB2C8}" srcOrd="9" destOrd="0" presId="urn:microsoft.com/office/officeart/2005/8/layout/list1"/>
    <dgm:cxn modelId="{355342F6-680C-426E-AEE8-3E275830E9A3}" type="presParOf" srcId="{27BAA071-E9E3-45F3-8DB7-054AC0C8F813}" destId="{8E02A5E2-E900-43AE-82D8-9AFDA421DEAF}" srcOrd="10" destOrd="0" presId="urn:microsoft.com/office/officeart/2005/8/layout/list1"/>
    <dgm:cxn modelId="{46007A76-C5F8-4053-A8E9-98165D08CBFD}" type="presParOf" srcId="{27BAA071-E9E3-45F3-8DB7-054AC0C8F813}" destId="{2066C9B4-C0B7-4137-9897-312EC1E0EA82}" srcOrd="11" destOrd="0" presId="urn:microsoft.com/office/officeart/2005/8/layout/list1"/>
    <dgm:cxn modelId="{9253D74C-8E2E-40DE-963F-861E594C5875}" type="presParOf" srcId="{27BAA071-E9E3-45F3-8DB7-054AC0C8F813}" destId="{0C8037E5-0082-466C-B87F-D1A11EEEBC5F}" srcOrd="12" destOrd="0" presId="urn:microsoft.com/office/officeart/2005/8/layout/list1"/>
    <dgm:cxn modelId="{A2AC52CF-033E-40E4-A9BF-60CE08A6A76D}" type="presParOf" srcId="{0C8037E5-0082-466C-B87F-D1A11EEEBC5F}" destId="{1FF0E355-690A-4307-A78D-5BF0E6192D51}" srcOrd="0" destOrd="0" presId="urn:microsoft.com/office/officeart/2005/8/layout/list1"/>
    <dgm:cxn modelId="{EE801B64-4D9D-41F0-B21A-C2E6BD983ACE}" type="presParOf" srcId="{0C8037E5-0082-466C-B87F-D1A11EEEBC5F}" destId="{14B98C24-4CFA-4A56-915C-131030AE6BB2}" srcOrd="1" destOrd="0" presId="urn:microsoft.com/office/officeart/2005/8/layout/list1"/>
    <dgm:cxn modelId="{7AF6729A-0AB1-44EC-AF48-05DCA2AB8520}" type="presParOf" srcId="{27BAA071-E9E3-45F3-8DB7-054AC0C8F813}" destId="{AFE0EC43-D12A-4AEC-9965-29C285B1F7AE}" srcOrd="13" destOrd="0" presId="urn:microsoft.com/office/officeart/2005/8/layout/list1"/>
    <dgm:cxn modelId="{40D2B654-DAE9-47C2-B968-50B4D1A38C42}" type="presParOf" srcId="{27BAA071-E9E3-45F3-8DB7-054AC0C8F813}" destId="{F428B153-E77A-4F9F-B261-EFA331F89684}" srcOrd="14" destOrd="0" presId="urn:microsoft.com/office/officeart/2005/8/layout/list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4F12D34-1332-4637-BBD4-D738EB3368EB}" type="doc">
      <dgm:prSet loTypeId="urn:microsoft.com/office/officeart/2011/layout/TabList" loCatId="list" qsTypeId="urn:microsoft.com/office/officeart/2005/8/quickstyle/simple1#8" qsCatId="simple" csTypeId="urn:microsoft.com/office/officeart/2005/8/colors/accent1_3#1" csCatId="accent1" phldr="1"/>
      <dgm:spPr/>
      <dgm:t>
        <a:bodyPr/>
        <a:lstStyle/>
        <a:p>
          <a:endParaRPr lang="en-GB"/>
        </a:p>
      </dgm:t>
    </dgm:pt>
    <dgm:pt modelId="{2CCFCADE-F5D0-4CF0-8552-A06754F2D6D0}">
      <dgm:prSet phldrT="[Text]" phldr="0"/>
      <dgm:spPr/>
      <dgm:t>
        <a:bodyPr/>
        <a:lstStyle/>
        <a:p>
          <a:r>
            <a:rPr lang="en-GB"/>
            <a:t>ARI LES</a:t>
          </a:r>
        </a:p>
      </dgm:t>
    </dgm:pt>
    <dgm:pt modelId="{ABAF9B16-1F1C-4B61-8C7D-070E0821EE18}" type="parTrans" cxnId="{EC279A1F-D804-4916-9921-BC1B34621CE3}">
      <dgm:prSet/>
      <dgm:spPr/>
      <dgm:t>
        <a:bodyPr/>
        <a:lstStyle/>
        <a:p>
          <a:endParaRPr lang="en-GB"/>
        </a:p>
      </dgm:t>
    </dgm:pt>
    <dgm:pt modelId="{31BEA5A1-E029-4388-B1E8-1F42B621E7C7}" type="sibTrans" cxnId="{EC279A1F-D804-4916-9921-BC1B34621CE3}">
      <dgm:prSet/>
      <dgm:spPr/>
      <dgm:t>
        <a:bodyPr/>
        <a:lstStyle/>
        <a:p>
          <a:endParaRPr lang="en-GB"/>
        </a:p>
      </dgm:t>
    </dgm:pt>
    <dgm:pt modelId="{70C99920-EC90-4E7D-B7DF-68584817B562}">
      <dgm:prSet phldrT="[Text]" phldr="0" custT="1"/>
      <dgm:spPr/>
      <dgm:t>
        <a:bodyPr anchor="t"/>
        <a:lstStyle/>
        <a:p>
          <a:r>
            <a:rPr lang="en-GB" sz="1600"/>
            <a:t>Acue Respiratory Infection Local Enhance Service. The ARI LES was agreed at the LES steering group including addition of  a 'surge' / top up arrangement to this which would be activated during surge in the same way as when One Care managed ARI. </a:t>
          </a:r>
        </a:p>
      </dgm:t>
    </dgm:pt>
    <dgm:pt modelId="{224FCE86-5FCC-4C73-9FBA-4CD1AC0AAFB7}" type="parTrans" cxnId="{06F36E92-7700-44C4-9926-E385C4DB63D4}">
      <dgm:prSet/>
      <dgm:spPr/>
      <dgm:t>
        <a:bodyPr/>
        <a:lstStyle/>
        <a:p>
          <a:endParaRPr lang="en-GB"/>
        </a:p>
      </dgm:t>
    </dgm:pt>
    <dgm:pt modelId="{77DC70E6-BBA1-47E4-A312-9ED35117C321}" type="sibTrans" cxnId="{06F36E92-7700-44C4-9926-E385C4DB63D4}">
      <dgm:prSet/>
      <dgm:spPr/>
      <dgm:t>
        <a:bodyPr/>
        <a:lstStyle/>
        <a:p>
          <a:endParaRPr lang="en-GB"/>
        </a:p>
      </dgm:t>
    </dgm:pt>
    <dgm:pt modelId="{5FF967F7-7115-4886-8242-2C0EB6844690}">
      <dgm:prSet phldrT="[Text]" phldr="0"/>
      <dgm:spPr/>
      <dgm:t>
        <a:bodyPr/>
        <a:lstStyle/>
        <a:p>
          <a:r>
            <a:rPr lang="en-GB"/>
            <a:t>GP OPEL Framework</a:t>
          </a:r>
        </a:p>
      </dgm:t>
    </dgm:pt>
    <dgm:pt modelId="{A10DF8CC-97A0-4C91-9734-0CF8D0A70659}" type="parTrans" cxnId="{CDA0453D-7AAE-400E-8A37-4A0CA5D42ECE}">
      <dgm:prSet/>
      <dgm:spPr/>
      <dgm:t>
        <a:bodyPr/>
        <a:lstStyle/>
        <a:p>
          <a:endParaRPr lang="en-GB"/>
        </a:p>
      </dgm:t>
    </dgm:pt>
    <dgm:pt modelId="{DF966F73-92E0-4363-8B1C-76D5EA06B7BE}" type="sibTrans" cxnId="{CDA0453D-7AAE-400E-8A37-4A0CA5D42ECE}">
      <dgm:prSet/>
      <dgm:spPr/>
      <dgm:t>
        <a:bodyPr/>
        <a:lstStyle/>
        <a:p>
          <a:endParaRPr lang="en-GB"/>
        </a:p>
      </dgm:t>
    </dgm:pt>
    <dgm:pt modelId="{00955DA7-3A74-4D27-B684-19F40CAD36F6}">
      <dgm:prSet phldrT="[Text]" custT="1"/>
      <dgm:spPr/>
      <dgm:t>
        <a:bodyPr anchor="t"/>
        <a:lstStyle/>
        <a:p>
          <a:r>
            <a:rPr lang="en-GB" sz="1600"/>
            <a:t>A new BNSSG GP OPEL framework is in place ready for Winter 26/27. Launch is now pending, as we progress the transition of GP aggregate data into the SCC tool.</a:t>
          </a:r>
        </a:p>
      </dgm:t>
    </dgm:pt>
    <dgm:pt modelId="{878A6AF9-D189-4BDF-8802-84CFA3C267E7}" type="parTrans" cxnId="{6179B4BA-0DC7-4A01-9419-AB8BC1825415}">
      <dgm:prSet/>
      <dgm:spPr/>
      <dgm:t>
        <a:bodyPr/>
        <a:lstStyle/>
        <a:p>
          <a:endParaRPr lang="en-GB"/>
        </a:p>
      </dgm:t>
    </dgm:pt>
    <dgm:pt modelId="{AB6F4B47-3883-4F5B-B380-31378C45CEF9}" type="sibTrans" cxnId="{6179B4BA-0DC7-4A01-9419-AB8BC1825415}">
      <dgm:prSet/>
      <dgm:spPr/>
      <dgm:t>
        <a:bodyPr/>
        <a:lstStyle/>
        <a:p>
          <a:endParaRPr lang="en-GB"/>
        </a:p>
      </dgm:t>
    </dgm:pt>
    <dgm:pt modelId="{9271C06F-F879-47A7-8BE3-1DBEC496528D}">
      <dgm:prSet phldrT="[Text]" phldr="0"/>
      <dgm:spPr/>
      <dgm:t>
        <a:bodyPr/>
        <a:lstStyle/>
        <a:p>
          <a:r>
            <a:rPr lang="en-GB"/>
            <a:t>Demand &amp; Capacity Primary Care</a:t>
          </a:r>
        </a:p>
      </dgm:t>
    </dgm:pt>
    <dgm:pt modelId="{012B273C-3253-43CC-A10C-D00F02EC6CC9}" type="parTrans" cxnId="{F663BC5E-74F4-4B8A-9C44-646255C80A6F}">
      <dgm:prSet/>
      <dgm:spPr/>
      <dgm:t>
        <a:bodyPr/>
        <a:lstStyle/>
        <a:p>
          <a:endParaRPr lang="en-GB"/>
        </a:p>
      </dgm:t>
    </dgm:pt>
    <dgm:pt modelId="{499A1FC5-925A-4D20-BFFD-044573F29761}" type="sibTrans" cxnId="{F663BC5E-74F4-4B8A-9C44-646255C80A6F}">
      <dgm:prSet/>
      <dgm:spPr/>
      <dgm:t>
        <a:bodyPr/>
        <a:lstStyle/>
        <a:p>
          <a:endParaRPr lang="en-GB"/>
        </a:p>
      </dgm:t>
    </dgm:pt>
    <dgm:pt modelId="{DFA0FF94-3328-4C7E-98E0-E1F1387AE3C8}">
      <dgm:prSet phldrT="[Text]" custT="1"/>
      <dgm:spPr/>
      <dgm:t>
        <a:bodyPr anchor="t"/>
        <a:lstStyle/>
        <a:p>
          <a:r>
            <a:rPr lang="en-GB" sz="1400"/>
            <a:t>We are gathering data about the growth of waiting lists for routine appointments, which are understood to be a consequence of some contractual changes last year. There are some winter risks associated as these lists are likely to grow at a faster rate through winter as practices in OPEL 4 manage the balance of routine and urgent slots to prioritise on the day urgent. </a:t>
          </a:r>
        </a:p>
      </dgm:t>
    </dgm:pt>
    <dgm:pt modelId="{8A2064AA-2B17-454D-9B93-15A7F4BA8908}" type="parTrans" cxnId="{465E45B5-1BF4-4EBC-975E-2193FB6F2DEF}">
      <dgm:prSet/>
      <dgm:spPr/>
      <dgm:t>
        <a:bodyPr/>
        <a:lstStyle/>
        <a:p>
          <a:endParaRPr lang="en-GB"/>
        </a:p>
      </dgm:t>
    </dgm:pt>
    <dgm:pt modelId="{11798D47-1484-4CAA-84BE-15695F9EDAC5}" type="sibTrans" cxnId="{465E45B5-1BF4-4EBC-975E-2193FB6F2DEF}">
      <dgm:prSet/>
      <dgm:spPr/>
      <dgm:t>
        <a:bodyPr/>
        <a:lstStyle/>
        <a:p>
          <a:endParaRPr lang="en-GB"/>
        </a:p>
      </dgm:t>
    </dgm:pt>
    <dgm:pt modelId="{46AB7DDC-1C1F-4D7E-BA80-821415163B37}">
      <dgm:prSet phldrT="[Text]" phldr="0"/>
      <dgm:spPr/>
      <dgm:t>
        <a:bodyPr/>
        <a:lstStyle/>
        <a:p>
          <a:r>
            <a:rPr lang="en-GB"/>
            <a:t>Demand &amp; Capacity – Severnside (111)</a:t>
          </a:r>
        </a:p>
      </dgm:t>
    </dgm:pt>
    <dgm:pt modelId="{62910693-9783-4813-8CFF-BB3CA1474D05}" type="parTrans" cxnId="{6307242A-0AA0-45B5-ABAC-0B6CA8CA5162}">
      <dgm:prSet/>
      <dgm:spPr/>
      <dgm:t>
        <a:bodyPr/>
        <a:lstStyle/>
        <a:p>
          <a:endParaRPr lang="en-GB"/>
        </a:p>
      </dgm:t>
    </dgm:pt>
    <dgm:pt modelId="{F9EB9095-6A3C-4701-AA57-21D0B884C519}" type="sibTrans" cxnId="{6307242A-0AA0-45B5-ABAC-0B6CA8CA5162}">
      <dgm:prSet/>
      <dgm:spPr/>
      <dgm:t>
        <a:bodyPr/>
        <a:lstStyle/>
        <a:p>
          <a:endParaRPr lang="en-GB"/>
        </a:p>
      </dgm:t>
    </dgm:pt>
    <dgm:pt modelId="{B823CE18-2743-49A3-8892-A23FA698557B}">
      <dgm:prSet phldrT="[Text]" phldr="0"/>
      <dgm:spPr/>
      <dgm:t>
        <a:bodyPr/>
        <a:lstStyle/>
        <a:p>
          <a:r>
            <a:rPr lang="en-GB"/>
            <a:t>Pharmacy</a:t>
          </a:r>
        </a:p>
      </dgm:t>
    </dgm:pt>
    <dgm:pt modelId="{BC4D3472-25F3-414A-9899-67F75786528C}" type="parTrans" cxnId="{FA40564F-1000-4555-8EB1-431456140802}">
      <dgm:prSet/>
      <dgm:spPr/>
      <dgm:t>
        <a:bodyPr/>
        <a:lstStyle/>
        <a:p>
          <a:endParaRPr lang="en-GB"/>
        </a:p>
      </dgm:t>
    </dgm:pt>
    <dgm:pt modelId="{E3A1A1A3-0C26-43B1-916B-BC3AB4826780}" type="sibTrans" cxnId="{FA40564F-1000-4555-8EB1-431456140802}">
      <dgm:prSet/>
      <dgm:spPr/>
      <dgm:t>
        <a:bodyPr/>
        <a:lstStyle/>
        <a:p>
          <a:endParaRPr lang="en-GB"/>
        </a:p>
      </dgm:t>
    </dgm:pt>
    <dgm:pt modelId="{6599F646-DB51-4261-A632-EEA613060B4A}">
      <dgm:prSet phldrT="[Text]" phldr="0" custT="1"/>
      <dgm:spPr/>
      <dgm:t>
        <a:bodyPr anchor="t"/>
        <a:lstStyle/>
        <a:p>
          <a:r>
            <a:rPr lang="en-GB" sz="1600"/>
            <a:t>SevernSide Integrated Urgent Care Services provide our out of hour service including:- 24/7 Clinical Assessment Service-OOH face to face appointments at Treatment Centres across BNSSG-OOH Home Visits when appropriate-24/7 signposting for people to the most appropriate service to meet their needs</a:t>
          </a:r>
        </a:p>
      </dgm:t>
    </dgm:pt>
    <dgm:pt modelId="{0597C057-D03C-47E3-A79C-64EBD86C3049}" type="parTrans" cxnId="{44C627F5-809C-4F48-BAF0-23EF47899DA0}">
      <dgm:prSet/>
      <dgm:spPr/>
      <dgm:t>
        <a:bodyPr/>
        <a:lstStyle/>
        <a:p>
          <a:endParaRPr lang="en-GB"/>
        </a:p>
      </dgm:t>
    </dgm:pt>
    <dgm:pt modelId="{8F8967E0-CFD1-4CC1-8BD8-169D0423C291}" type="sibTrans" cxnId="{44C627F5-809C-4F48-BAF0-23EF47899DA0}">
      <dgm:prSet/>
      <dgm:spPr/>
      <dgm:t>
        <a:bodyPr/>
        <a:lstStyle/>
        <a:p>
          <a:endParaRPr lang="en-GB"/>
        </a:p>
      </dgm:t>
    </dgm:pt>
    <dgm:pt modelId="{8CF65862-41ED-47E3-9BF8-22F16BFBF7A3}">
      <dgm:prSet phldrT="[Text]" phldr="0"/>
      <dgm:spPr/>
      <dgm:t>
        <a:bodyPr anchor="t"/>
        <a:lstStyle/>
        <a:p>
          <a:r>
            <a:rPr lang="en-GB"/>
            <a:t>BNSSG remains a leading system nationally in regards to pharmacy first – referrals to community pharmacy for minor illness from 111, GP practices and walk ins for specific conditions.. Demand is regularly assessed; work is ongoing to increase contraception prescribing to free up GP capacity. BNSSG have developed local PGDS (patient group directions for direct prescribing) to further release GP practice capacity. Regular meetings with our out of hours provider (PPG) and the DOS team are undertaken to improve referral from NHS111 telephony to community pharmacy. Independent prescribing forms part of the contract from Autumn 26. DMS (discharge medicine summary) is being looked at in conjunction with our Acute partners.</a:t>
          </a:r>
        </a:p>
      </dgm:t>
    </dgm:pt>
    <dgm:pt modelId="{5F58C416-AD2E-43D1-92BD-332DFF546CAC}" type="parTrans" cxnId="{EA9600C2-912C-496B-A657-CD8D2BD38D43}">
      <dgm:prSet/>
      <dgm:spPr/>
      <dgm:t>
        <a:bodyPr/>
        <a:lstStyle/>
        <a:p>
          <a:endParaRPr lang="en-GB"/>
        </a:p>
      </dgm:t>
    </dgm:pt>
    <dgm:pt modelId="{4468354B-986D-4763-96FB-DF974BC705B2}" type="sibTrans" cxnId="{EA9600C2-912C-496B-A657-CD8D2BD38D43}">
      <dgm:prSet/>
      <dgm:spPr/>
      <dgm:t>
        <a:bodyPr/>
        <a:lstStyle/>
        <a:p>
          <a:endParaRPr lang="en-GB"/>
        </a:p>
      </dgm:t>
    </dgm:pt>
    <dgm:pt modelId="{DFDE20A5-1057-45BB-BB3B-8F10984115EF}" type="pres">
      <dgm:prSet presAssocID="{D4F12D34-1332-4637-BBD4-D738EB3368EB}" presName="Name0" presStyleCnt="0">
        <dgm:presLayoutVars>
          <dgm:chMax/>
          <dgm:chPref val="3"/>
          <dgm:dir/>
          <dgm:animOne val="branch"/>
          <dgm:animLvl val="lvl"/>
        </dgm:presLayoutVars>
      </dgm:prSet>
      <dgm:spPr/>
    </dgm:pt>
    <dgm:pt modelId="{CE2C9937-A7DC-4204-AE04-310AA1C1211A}" type="pres">
      <dgm:prSet presAssocID="{2CCFCADE-F5D0-4CF0-8552-A06754F2D6D0}" presName="composite" presStyleCnt="0"/>
      <dgm:spPr/>
    </dgm:pt>
    <dgm:pt modelId="{A93A6E4E-99C2-49EA-ACE6-79B2E4945603}" type="pres">
      <dgm:prSet presAssocID="{2CCFCADE-F5D0-4CF0-8552-A06754F2D6D0}" presName="FirstChild" presStyleLbl="revTx" presStyleIdx="0" presStyleCnt="5">
        <dgm:presLayoutVars>
          <dgm:chMax val="0"/>
          <dgm:chPref val="0"/>
          <dgm:bulletEnabled val="1"/>
        </dgm:presLayoutVars>
      </dgm:prSet>
      <dgm:spPr/>
    </dgm:pt>
    <dgm:pt modelId="{F68BB915-0335-40B1-9ED8-18B18AFA261D}" type="pres">
      <dgm:prSet presAssocID="{2CCFCADE-F5D0-4CF0-8552-A06754F2D6D0}" presName="Parent" presStyleLbl="alignNode1" presStyleIdx="0" presStyleCnt="5">
        <dgm:presLayoutVars>
          <dgm:chMax val="3"/>
          <dgm:chPref val="3"/>
          <dgm:bulletEnabled val="1"/>
        </dgm:presLayoutVars>
      </dgm:prSet>
      <dgm:spPr/>
    </dgm:pt>
    <dgm:pt modelId="{8720E3E5-CE7F-4EA8-B6AE-BF8B3DB5E7A4}" type="pres">
      <dgm:prSet presAssocID="{2CCFCADE-F5D0-4CF0-8552-A06754F2D6D0}" presName="Accent" presStyleLbl="parChTrans1D1" presStyleIdx="0" presStyleCnt="5"/>
      <dgm:spPr/>
    </dgm:pt>
    <dgm:pt modelId="{D126F698-223D-4DD5-9A4F-DA8E3B5DB260}" type="pres">
      <dgm:prSet presAssocID="{31BEA5A1-E029-4388-B1E8-1F42B621E7C7}" presName="sibTrans" presStyleCnt="0"/>
      <dgm:spPr/>
    </dgm:pt>
    <dgm:pt modelId="{D75DC922-4404-4D7D-8D2C-1FD2B4319995}" type="pres">
      <dgm:prSet presAssocID="{5FF967F7-7115-4886-8242-2C0EB6844690}" presName="composite" presStyleCnt="0"/>
      <dgm:spPr/>
    </dgm:pt>
    <dgm:pt modelId="{6FBAA259-81DD-4BEA-A6C0-2256D698886E}" type="pres">
      <dgm:prSet presAssocID="{5FF967F7-7115-4886-8242-2C0EB6844690}" presName="FirstChild" presStyleLbl="revTx" presStyleIdx="1" presStyleCnt="5">
        <dgm:presLayoutVars>
          <dgm:chMax val="0"/>
          <dgm:chPref val="0"/>
          <dgm:bulletEnabled val="1"/>
        </dgm:presLayoutVars>
      </dgm:prSet>
      <dgm:spPr/>
    </dgm:pt>
    <dgm:pt modelId="{1DFF37C1-F511-4A45-B4AA-B4A0C41588B5}" type="pres">
      <dgm:prSet presAssocID="{5FF967F7-7115-4886-8242-2C0EB6844690}" presName="Parent" presStyleLbl="alignNode1" presStyleIdx="1" presStyleCnt="5">
        <dgm:presLayoutVars>
          <dgm:chMax val="3"/>
          <dgm:chPref val="3"/>
          <dgm:bulletEnabled val="1"/>
        </dgm:presLayoutVars>
      </dgm:prSet>
      <dgm:spPr/>
    </dgm:pt>
    <dgm:pt modelId="{A806FC7A-0E69-40B9-91D0-C345D3F6BD8E}" type="pres">
      <dgm:prSet presAssocID="{5FF967F7-7115-4886-8242-2C0EB6844690}" presName="Accent" presStyleLbl="parChTrans1D1" presStyleIdx="1" presStyleCnt="5"/>
      <dgm:spPr/>
    </dgm:pt>
    <dgm:pt modelId="{FA5CA680-27B6-41B3-BA67-2157C9EBD18D}" type="pres">
      <dgm:prSet presAssocID="{DF966F73-92E0-4363-8B1C-76D5EA06B7BE}" presName="sibTrans" presStyleCnt="0"/>
      <dgm:spPr/>
    </dgm:pt>
    <dgm:pt modelId="{3C5203E5-2250-4F73-8DA6-6E93530729C7}" type="pres">
      <dgm:prSet presAssocID="{9271C06F-F879-47A7-8BE3-1DBEC496528D}" presName="composite" presStyleCnt="0"/>
      <dgm:spPr/>
    </dgm:pt>
    <dgm:pt modelId="{C13FC97E-D449-4C3C-9C51-2DD3763B1596}" type="pres">
      <dgm:prSet presAssocID="{9271C06F-F879-47A7-8BE3-1DBEC496528D}" presName="FirstChild" presStyleLbl="revTx" presStyleIdx="2" presStyleCnt="5">
        <dgm:presLayoutVars>
          <dgm:chMax val="0"/>
          <dgm:chPref val="0"/>
          <dgm:bulletEnabled val="1"/>
        </dgm:presLayoutVars>
      </dgm:prSet>
      <dgm:spPr/>
    </dgm:pt>
    <dgm:pt modelId="{B59A6B50-EDF6-478A-B108-5672149F0DF0}" type="pres">
      <dgm:prSet presAssocID="{9271C06F-F879-47A7-8BE3-1DBEC496528D}" presName="Parent" presStyleLbl="alignNode1" presStyleIdx="2" presStyleCnt="5">
        <dgm:presLayoutVars>
          <dgm:chMax val="3"/>
          <dgm:chPref val="3"/>
          <dgm:bulletEnabled val="1"/>
        </dgm:presLayoutVars>
      </dgm:prSet>
      <dgm:spPr/>
    </dgm:pt>
    <dgm:pt modelId="{428749C2-0018-414F-9321-102FBD0BEEE2}" type="pres">
      <dgm:prSet presAssocID="{9271C06F-F879-47A7-8BE3-1DBEC496528D}" presName="Accent" presStyleLbl="parChTrans1D1" presStyleIdx="2" presStyleCnt="5"/>
      <dgm:spPr/>
    </dgm:pt>
    <dgm:pt modelId="{741ADCF4-0157-465D-A208-0DD29BB9BD4A}" type="pres">
      <dgm:prSet presAssocID="{499A1FC5-925A-4D20-BFFD-044573F29761}" presName="sibTrans" presStyleCnt="0"/>
      <dgm:spPr/>
    </dgm:pt>
    <dgm:pt modelId="{692B5A7A-9594-4212-9723-827A2EA016AA}" type="pres">
      <dgm:prSet presAssocID="{46AB7DDC-1C1F-4D7E-BA80-821415163B37}" presName="composite" presStyleCnt="0"/>
      <dgm:spPr/>
    </dgm:pt>
    <dgm:pt modelId="{75656E8D-D99F-4E7A-8CCE-5BA7B46DA844}" type="pres">
      <dgm:prSet presAssocID="{46AB7DDC-1C1F-4D7E-BA80-821415163B37}" presName="FirstChild" presStyleLbl="revTx" presStyleIdx="3" presStyleCnt="5">
        <dgm:presLayoutVars>
          <dgm:chMax val="0"/>
          <dgm:chPref val="0"/>
          <dgm:bulletEnabled val="1"/>
        </dgm:presLayoutVars>
      </dgm:prSet>
      <dgm:spPr/>
    </dgm:pt>
    <dgm:pt modelId="{4E30BAAC-0F83-4AED-83E3-F9555A7F268D}" type="pres">
      <dgm:prSet presAssocID="{46AB7DDC-1C1F-4D7E-BA80-821415163B37}" presName="Parent" presStyleLbl="alignNode1" presStyleIdx="3" presStyleCnt="5">
        <dgm:presLayoutVars>
          <dgm:chMax val="3"/>
          <dgm:chPref val="3"/>
          <dgm:bulletEnabled val="1"/>
        </dgm:presLayoutVars>
      </dgm:prSet>
      <dgm:spPr/>
    </dgm:pt>
    <dgm:pt modelId="{35B057CB-6BB8-455C-81DA-A38F0B390AFC}" type="pres">
      <dgm:prSet presAssocID="{46AB7DDC-1C1F-4D7E-BA80-821415163B37}" presName="Accent" presStyleLbl="parChTrans1D1" presStyleIdx="3" presStyleCnt="5"/>
      <dgm:spPr/>
    </dgm:pt>
    <dgm:pt modelId="{7AE84351-0305-4C1D-B056-E51129B614D4}" type="pres">
      <dgm:prSet presAssocID="{F9EB9095-6A3C-4701-AA57-21D0B884C519}" presName="sibTrans" presStyleCnt="0"/>
      <dgm:spPr/>
    </dgm:pt>
    <dgm:pt modelId="{42372693-34EA-4F9F-9E33-06F223CF9376}" type="pres">
      <dgm:prSet presAssocID="{B823CE18-2743-49A3-8892-A23FA698557B}" presName="composite" presStyleCnt="0"/>
      <dgm:spPr/>
    </dgm:pt>
    <dgm:pt modelId="{A8875F55-44D3-4B3C-85E0-338D5A2A6248}" type="pres">
      <dgm:prSet presAssocID="{B823CE18-2743-49A3-8892-A23FA698557B}" presName="FirstChild" presStyleLbl="revTx" presStyleIdx="4" presStyleCnt="5">
        <dgm:presLayoutVars>
          <dgm:chMax val="0"/>
          <dgm:chPref val="0"/>
          <dgm:bulletEnabled val="1"/>
        </dgm:presLayoutVars>
      </dgm:prSet>
      <dgm:spPr/>
    </dgm:pt>
    <dgm:pt modelId="{D0784A0D-2B7B-46BD-BB62-D6012A18EE1C}" type="pres">
      <dgm:prSet presAssocID="{B823CE18-2743-49A3-8892-A23FA698557B}" presName="Parent" presStyleLbl="alignNode1" presStyleIdx="4" presStyleCnt="5">
        <dgm:presLayoutVars>
          <dgm:chMax val="3"/>
          <dgm:chPref val="3"/>
          <dgm:bulletEnabled val="1"/>
        </dgm:presLayoutVars>
      </dgm:prSet>
      <dgm:spPr/>
    </dgm:pt>
    <dgm:pt modelId="{7569FEF9-3D8C-48DD-8F2D-0932F2E09EEC}" type="pres">
      <dgm:prSet presAssocID="{B823CE18-2743-49A3-8892-A23FA698557B}" presName="Accent" presStyleLbl="parChTrans1D1" presStyleIdx="4" presStyleCnt="5"/>
      <dgm:spPr/>
    </dgm:pt>
  </dgm:ptLst>
  <dgm:cxnLst>
    <dgm:cxn modelId="{8F407616-E885-4478-A639-C4DBB934C86E}" type="presOf" srcId="{B823CE18-2743-49A3-8892-A23FA698557B}" destId="{D0784A0D-2B7B-46BD-BB62-D6012A18EE1C}" srcOrd="0" destOrd="0" presId="urn:microsoft.com/office/officeart/2011/layout/TabList"/>
    <dgm:cxn modelId="{EC279A1F-D804-4916-9921-BC1B34621CE3}" srcId="{D4F12D34-1332-4637-BBD4-D738EB3368EB}" destId="{2CCFCADE-F5D0-4CF0-8552-A06754F2D6D0}" srcOrd="0" destOrd="0" parTransId="{ABAF9B16-1F1C-4B61-8C7D-070E0821EE18}" sibTransId="{31BEA5A1-E029-4388-B1E8-1F42B621E7C7}"/>
    <dgm:cxn modelId="{6307242A-0AA0-45B5-ABAC-0B6CA8CA5162}" srcId="{D4F12D34-1332-4637-BBD4-D738EB3368EB}" destId="{46AB7DDC-1C1F-4D7E-BA80-821415163B37}" srcOrd="3" destOrd="0" parTransId="{62910693-9783-4813-8CFF-BB3CA1474D05}" sibTransId="{F9EB9095-6A3C-4701-AA57-21D0B884C519}"/>
    <dgm:cxn modelId="{CDA0453D-7AAE-400E-8A37-4A0CA5D42ECE}" srcId="{D4F12D34-1332-4637-BBD4-D738EB3368EB}" destId="{5FF967F7-7115-4886-8242-2C0EB6844690}" srcOrd="1" destOrd="0" parTransId="{A10DF8CC-97A0-4C91-9734-0CF8D0A70659}" sibTransId="{DF966F73-92E0-4363-8B1C-76D5EA06B7BE}"/>
    <dgm:cxn modelId="{F663BC5E-74F4-4B8A-9C44-646255C80A6F}" srcId="{D4F12D34-1332-4637-BBD4-D738EB3368EB}" destId="{9271C06F-F879-47A7-8BE3-1DBEC496528D}" srcOrd="2" destOrd="0" parTransId="{012B273C-3253-43CC-A10C-D00F02EC6CC9}" sibTransId="{499A1FC5-925A-4D20-BFFD-044573F29761}"/>
    <dgm:cxn modelId="{D27E9D60-B0CE-4960-B94C-ACAC5914B0A3}" type="presOf" srcId="{00955DA7-3A74-4D27-B684-19F40CAD36F6}" destId="{6FBAA259-81DD-4BEA-A6C0-2256D698886E}" srcOrd="0" destOrd="0" presId="urn:microsoft.com/office/officeart/2011/layout/TabList"/>
    <dgm:cxn modelId="{7C146E63-652F-44A5-A57E-4835B871EC62}" type="presOf" srcId="{6599F646-DB51-4261-A632-EEA613060B4A}" destId="{75656E8D-D99F-4E7A-8CCE-5BA7B46DA844}" srcOrd="0" destOrd="0" presId="urn:microsoft.com/office/officeart/2011/layout/TabList"/>
    <dgm:cxn modelId="{F78E6F43-8B53-4D7A-94BF-50AA0E43BAC0}" type="presOf" srcId="{DFA0FF94-3328-4C7E-98E0-E1F1387AE3C8}" destId="{C13FC97E-D449-4C3C-9C51-2DD3763B1596}" srcOrd="0" destOrd="0" presId="urn:microsoft.com/office/officeart/2011/layout/TabList"/>
    <dgm:cxn modelId="{FA40564F-1000-4555-8EB1-431456140802}" srcId="{D4F12D34-1332-4637-BBD4-D738EB3368EB}" destId="{B823CE18-2743-49A3-8892-A23FA698557B}" srcOrd="4" destOrd="0" parTransId="{BC4D3472-25F3-414A-9899-67F75786528C}" sibTransId="{E3A1A1A3-0C26-43B1-916B-BC3AB4826780}"/>
    <dgm:cxn modelId="{5C9C3A85-7C84-444A-8B83-E75BE59FD694}" type="presOf" srcId="{8CF65862-41ED-47E3-9BF8-22F16BFBF7A3}" destId="{A8875F55-44D3-4B3C-85E0-338D5A2A6248}" srcOrd="0" destOrd="0" presId="urn:microsoft.com/office/officeart/2011/layout/TabList"/>
    <dgm:cxn modelId="{06F36E92-7700-44C4-9926-E385C4DB63D4}" srcId="{2CCFCADE-F5D0-4CF0-8552-A06754F2D6D0}" destId="{70C99920-EC90-4E7D-B7DF-68584817B562}" srcOrd="0" destOrd="0" parTransId="{224FCE86-5FCC-4C73-9FBA-4CD1AC0AAFB7}" sibTransId="{77DC70E6-BBA1-47E4-A312-9ED35117C321}"/>
    <dgm:cxn modelId="{5189BA92-B5D3-415E-BCCC-70E6AA270A6A}" type="presOf" srcId="{D4F12D34-1332-4637-BBD4-D738EB3368EB}" destId="{DFDE20A5-1057-45BB-BB3B-8F10984115EF}" srcOrd="0" destOrd="0" presId="urn:microsoft.com/office/officeart/2011/layout/TabList"/>
    <dgm:cxn modelId="{24C806A2-7512-4828-A996-101A7E2F390B}" type="presOf" srcId="{5FF967F7-7115-4886-8242-2C0EB6844690}" destId="{1DFF37C1-F511-4A45-B4AA-B4A0C41588B5}" srcOrd="0" destOrd="0" presId="urn:microsoft.com/office/officeart/2011/layout/TabList"/>
    <dgm:cxn modelId="{465E45B5-1BF4-4EBC-975E-2193FB6F2DEF}" srcId="{9271C06F-F879-47A7-8BE3-1DBEC496528D}" destId="{DFA0FF94-3328-4C7E-98E0-E1F1387AE3C8}" srcOrd="0" destOrd="0" parTransId="{8A2064AA-2B17-454D-9B93-15A7F4BA8908}" sibTransId="{11798D47-1484-4CAA-84BE-15695F9EDAC5}"/>
    <dgm:cxn modelId="{26465AB9-5D6B-422D-A320-67908ABBBAFB}" type="presOf" srcId="{46AB7DDC-1C1F-4D7E-BA80-821415163B37}" destId="{4E30BAAC-0F83-4AED-83E3-F9555A7F268D}" srcOrd="0" destOrd="0" presId="urn:microsoft.com/office/officeart/2011/layout/TabList"/>
    <dgm:cxn modelId="{6179B4BA-0DC7-4A01-9419-AB8BC1825415}" srcId="{5FF967F7-7115-4886-8242-2C0EB6844690}" destId="{00955DA7-3A74-4D27-B684-19F40CAD36F6}" srcOrd="0" destOrd="0" parTransId="{878A6AF9-D189-4BDF-8802-84CFA3C267E7}" sibTransId="{AB6F4B47-3883-4F5B-B380-31378C45CEF9}"/>
    <dgm:cxn modelId="{EA9600C2-912C-496B-A657-CD8D2BD38D43}" srcId="{B823CE18-2743-49A3-8892-A23FA698557B}" destId="{8CF65862-41ED-47E3-9BF8-22F16BFBF7A3}" srcOrd="0" destOrd="0" parTransId="{5F58C416-AD2E-43D1-92BD-332DFF546CAC}" sibTransId="{4468354B-986D-4763-96FB-DF974BC705B2}"/>
    <dgm:cxn modelId="{2B85DDCB-F06D-49EF-A18C-0FA95882A88B}" type="presOf" srcId="{2CCFCADE-F5D0-4CF0-8552-A06754F2D6D0}" destId="{F68BB915-0335-40B1-9ED8-18B18AFA261D}" srcOrd="0" destOrd="0" presId="urn:microsoft.com/office/officeart/2011/layout/TabList"/>
    <dgm:cxn modelId="{7F6850D1-C93B-4ABD-93EF-D78FF868C61B}" type="presOf" srcId="{9271C06F-F879-47A7-8BE3-1DBEC496528D}" destId="{B59A6B50-EDF6-478A-B108-5672149F0DF0}" srcOrd="0" destOrd="0" presId="urn:microsoft.com/office/officeart/2011/layout/TabList"/>
    <dgm:cxn modelId="{44C627F5-809C-4F48-BAF0-23EF47899DA0}" srcId="{46AB7DDC-1C1F-4D7E-BA80-821415163B37}" destId="{6599F646-DB51-4261-A632-EEA613060B4A}" srcOrd="0" destOrd="0" parTransId="{0597C057-D03C-47E3-A79C-64EBD86C3049}" sibTransId="{8F8967E0-CFD1-4CC1-8BD8-169D0423C291}"/>
    <dgm:cxn modelId="{23B120FD-F1C7-469F-A3E1-DDCA8BA2B540}" type="presOf" srcId="{70C99920-EC90-4E7D-B7DF-68584817B562}" destId="{A93A6E4E-99C2-49EA-ACE6-79B2E4945603}" srcOrd="0" destOrd="0" presId="urn:microsoft.com/office/officeart/2011/layout/TabList"/>
    <dgm:cxn modelId="{9C3E0103-425C-4FD2-B216-C55D1B263187}" type="presParOf" srcId="{DFDE20A5-1057-45BB-BB3B-8F10984115EF}" destId="{CE2C9937-A7DC-4204-AE04-310AA1C1211A}" srcOrd="0" destOrd="0" presId="urn:microsoft.com/office/officeart/2011/layout/TabList"/>
    <dgm:cxn modelId="{89D99A9B-40E9-4C3F-BE18-6F1052F141D5}" type="presParOf" srcId="{CE2C9937-A7DC-4204-AE04-310AA1C1211A}" destId="{A93A6E4E-99C2-49EA-ACE6-79B2E4945603}" srcOrd="0" destOrd="0" presId="urn:microsoft.com/office/officeart/2011/layout/TabList"/>
    <dgm:cxn modelId="{120B3F08-5DD1-439C-9A9A-7080DE519560}" type="presParOf" srcId="{CE2C9937-A7DC-4204-AE04-310AA1C1211A}" destId="{F68BB915-0335-40B1-9ED8-18B18AFA261D}" srcOrd="1" destOrd="0" presId="urn:microsoft.com/office/officeart/2011/layout/TabList"/>
    <dgm:cxn modelId="{9B283F31-99A6-4410-9C12-E59DD800235F}" type="presParOf" srcId="{CE2C9937-A7DC-4204-AE04-310AA1C1211A}" destId="{8720E3E5-CE7F-4EA8-B6AE-BF8B3DB5E7A4}" srcOrd="2" destOrd="0" presId="urn:microsoft.com/office/officeart/2011/layout/TabList"/>
    <dgm:cxn modelId="{3863044B-0AEF-4151-8059-B1A4238BE9D0}" type="presParOf" srcId="{DFDE20A5-1057-45BB-BB3B-8F10984115EF}" destId="{D126F698-223D-4DD5-9A4F-DA8E3B5DB260}" srcOrd="1" destOrd="0" presId="urn:microsoft.com/office/officeart/2011/layout/TabList"/>
    <dgm:cxn modelId="{8D9C78DC-CAD4-4325-AD03-77981228688C}" type="presParOf" srcId="{DFDE20A5-1057-45BB-BB3B-8F10984115EF}" destId="{D75DC922-4404-4D7D-8D2C-1FD2B4319995}" srcOrd="2" destOrd="0" presId="urn:microsoft.com/office/officeart/2011/layout/TabList"/>
    <dgm:cxn modelId="{E4542683-913D-4E38-B779-9274B83468A9}" type="presParOf" srcId="{D75DC922-4404-4D7D-8D2C-1FD2B4319995}" destId="{6FBAA259-81DD-4BEA-A6C0-2256D698886E}" srcOrd="0" destOrd="0" presId="urn:microsoft.com/office/officeart/2011/layout/TabList"/>
    <dgm:cxn modelId="{96ED2D3F-904A-4C6D-ADAE-A476EC9B1578}" type="presParOf" srcId="{D75DC922-4404-4D7D-8D2C-1FD2B4319995}" destId="{1DFF37C1-F511-4A45-B4AA-B4A0C41588B5}" srcOrd="1" destOrd="0" presId="urn:microsoft.com/office/officeart/2011/layout/TabList"/>
    <dgm:cxn modelId="{2F15A4D0-BCED-47DE-8EEE-FE7AF4A0FB06}" type="presParOf" srcId="{D75DC922-4404-4D7D-8D2C-1FD2B4319995}" destId="{A806FC7A-0E69-40B9-91D0-C345D3F6BD8E}" srcOrd="2" destOrd="0" presId="urn:microsoft.com/office/officeart/2011/layout/TabList"/>
    <dgm:cxn modelId="{ED7DAA28-8257-4E5A-BCF3-169714A7C0E1}" type="presParOf" srcId="{DFDE20A5-1057-45BB-BB3B-8F10984115EF}" destId="{FA5CA680-27B6-41B3-BA67-2157C9EBD18D}" srcOrd="3" destOrd="0" presId="urn:microsoft.com/office/officeart/2011/layout/TabList"/>
    <dgm:cxn modelId="{5F92ABBE-360E-4E1F-843C-655D65D71AFA}" type="presParOf" srcId="{DFDE20A5-1057-45BB-BB3B-8F10984115EF}" destId="{3C5203E5-2250-4F73-8DA6-6E93530729C7}" srcOrd="4" destOrd="0" presId="urn:microsoft.com/office/officeart/2011/layout/TabList"/>
    <dgm:cxn modelId="{D9F40234-6B76-4F7A-874A-69E2F5AFED10}" type="presParOf" srcId="{3C5203E5-2250-4F73-8DA6-6E93530729C7}" destId="{C13FC97E-D449-4C3C-9C51-2DD3763B1596}" srcOrd="0" destOrd="0" presId="urn:microsoft.com/office/officeart/2011/layout/TabList"/>
    <dgm:cxn modelId="{0883ECE7-0BA9-4FB9-AF65-A0C73557FDB6}" type="presParOf" srcId="{3C5203E5-2250-4F73-8DA6-6E93530729C7}" destId="{B59A6B50-EDF6-478A-B108-5672149F0DF0}" srcOrd="1" destOrd="0" presId="urn:microsoft.com/office/officeart/2011/layout/TabList"/>
    <dgm:cxn modelId="{8A0729BC-B390-4E41-A227-6CFE895C6B81}" type="presParOf" srcId="{3C5203E5-2250-4F73-8DA6-6E93530729C7}" destId="{428749C2-0018-414F-9321-102FBD0BEEE2}" srcOrd="2" destOrd="0" presId="urn:microsoft.com/office/officeart/2011/layout/TabList"/>
    <dgm:cxn modelId="{379B153B-BF6D-4249-AFFC-2A124A692C18}" type="presParOf" srcId="{DFDE20A5-1057-45BB-BB3B-8F10984115EF}" destId="{741ADCF4-0157-465D-A208-0DD29BB9BD4A}" srcOrd="5" destOrd="0" presId="urn:microsoft.com/office/officeart/2011/layout/TabList"/>
    <dgm:cxn modelId="{4415560A-B6C7-449F-8E8C-6DA5C756D09C}" type="presParOf" srcId="{DFDE20A5-1057-45BB-BB3B-8F10984115EF}" destId="{692B5A7A-9594-4212-9723-827A2EA016AA}" srcOrd="6" destOrd="0" presId="urn:microsoft.com/office/officeart/2011/layout/TabList"/>
    <dgm:cxn modelId="{0C480C44-733A-4AB9-826A-49CC92CAAF7F}" type="presParOf" srcId="{692B5A7A-9594-4212-9723-827A2EA016AA}" destId="{75656E8D-D99F-4E7A-8CCE-5BA7B46DA844}" srcOrd="0" destOrd="0" presId="urn:microsoft.com/office/officeart/2011/layout/TabList"/>
    <dgm:cxn modelId="{5A6D5049-22DD-4840-A496-A5C2253814C1}" type="presParOf" srcId="{692B5A7A-9594-4212-9723-827A2EA016AA}" destId="{4E30BAAC-0F83-4AED-83E3-F9555A7F268D}" srcOrd="1" destOrd="0" presId="urn:microsoft.com/office/officeart/2011/layout/TabList"/>
    <dgm:cxn modelId="{77B0050D-2F80-4D9C-8899-43B20DFE51B9}" type="presParOf" srcId="{692B5A7A-9594-4212-9723-827A2EA016AA}" destId="{35B057CB-6BB8-455C-81DA-A38F0B390AFC}" srcOrd="2" destOrd="0" presId="urn:microsoft.com/office/officeart/2011/layout/TabList"/>
    <dgm:cxn modelId="{19171897-2E70-445D-A241-1A72F9DAEA89}" type="presParOf" srcId="{DFDE20A5-1057-45BB-BB3B-8F10984115EF}" destId="{7AE84351-0305-4C1D-B056-E51129B614D4}" srcOrd="7" destOrd="0" presId="urn:microsoft.com/office/officeart/2011/layout/TabList"/>
    <dgm:cxn modelId="{14E9AE35-51D4-46B0-A605-3C0B5A0A9BD0}" type="presParOf" srcId="{DFDE20A5-1057-45BB-BB3B-8F10984115EF}" destId="{42372693-34EA-4F9F-9E33-06F223CF9376}" srcOrd="8" destOrd="0" presId="urn:microsoft.com/office/officeart/2011/layout/TabList"/>
    <dgm:cxn modelId="{5F3E257D-3B3A-436A-AE61-C377AFEC2A73}" type="presParOf" srcId="{42372693-34EA-4F9F-9E33-06F223CF9376}" destId="{A8875F55-44D3-4B3C-85E0-338D5A2A6248}" srcOrd="0" destOrd="0" presId="urn:microsoft.com/office/officeart/2011/layout/TabList"/>
    <dgm:cxn modelId="{E1F5A714-A47E-4E5D-8EFA-A37FA6AC7B9B}" type="presParOf" srcId="{42372693-34EA-4F9F-9E33-06F223CF9376}" destId="{D0784A0D-2B7B-46BD-BB62-D6012A18EE1C}" srcOrd="1" destOrd="0" presId="urn:microsoft.com/office/officeart/2011/layout/TabList"/>
    <dgm:cxn modelId="{E2B7C0C9-D36A-4479-B4E8-0C909EBBDF99}" type="presParOf" srcId="{42372693-34EA-4F9F-9E33-06F223CF9376}" destId="{7569FEF9-3D8C-48DD-8F2D-0932F2E09EEC}" srcOrd="2"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CB99C-B719-4769-AB44-C973A414CBC0}">
      <dsp:nvSpPr>
        <dsp:cNvPr id="0" name=""/>
        <dsp:cNvSpPr/>
      </dsp:nvSpPr>
      <dsp:spPr>
        <a:xfrm rot="5400000">
          <a:off x="3830347" y="-1542911"/>
          <a:ext cx="662505" cy="3916800"/>
        </a:xfrm>
        <a:prstGeom prst="round2Same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GB" sz="800" kern="1200"/>
            <a:t>Maintain strong grip on UCR 2‑hour performance </a:t>
          </a:r>
          <a:r>
            <a:rPr lang="en-GB" sz="800" i="1" kern="1200"/>
            <a:t>while deliberately releasing limited capacity back into planned pathways</a:t>
          </a:r>
          <a:r>
            <a:rPr lang="en-GB" sz="800" kern="1200"/>
            <a:t>, using controlled testing and trajectory‑based review.</a:t>
          </a:r>
        </a:p>
        <a:p>
          <a:pPr marL="57150" lvl="1" indent="-57150" algn="l" defTabSz="355600">
            <a:lnSpc>
              <a:spcPct val="90000"/>
            </a:lnSpc>
            <a:spcBef>
              <a:spcPct val="0"/>
            </a:spcBef>
            <a:spcAft>
              <a:spcPct val="15000"/>
            </a:spcAft>
            <a:buChar char="•"/>
          </a:pPr>
          <a:r>
            <a:rPr lang="en-GB" sz="800" kern="1200"/>
            <a:t>Identify locality‑level capacity gaps and protect planned therapy time, supported by regular monitoring comparing actuals with forecasts.</a:t>
          </a:r>
        </a:p>
      </dsp:txBody>
      <dsp:txXfrm rot="-5400000">
        <a:off x="2203200" y="116577"/>
        <a:ext cx="3884459" cy="597823"/>
      </dsp:txXfrm>
    </dsp:sp>
    <dsp:sp modelId="{8D8A922F-2CF1-4439-A85F-61351A838B69}">
      <dsp:nvSpPr>
        <dsp:cNvPr id="0" name=""/>
        <dsp:cNvSpPr/>
      </dsp:nvSpPr>
      <dsp:spPr>
        <a:xfrm>
          <a:off x="0" y="1422"/>
          <a:ext cx="2203200" cy="828131"/>
        </a:xfrm>
        <a:prstGeom prst="roundRect">
          <a:avLst/>
        </a:prstGeom>
        <a:solidFill>
          <a:schemeClr val="accent1">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GB" sz="1300" b="1" kern="1200"/>
            <a:t>1. Protect &amp; Rebalance Capacity Between Urgent and Planned Care</a:t>
          </a:r>
          <a:endParaRPr lang="en-GB" sz="1300" kern="1200"/>
        </a:p>
      </dsp:txBody>
      <dsp:txXfrm>
        <a:off x="40426" y="41848"/>
        <a:ext cx="2122348" cy="747279"/>
      </dsp:txXfrm>
    </dsp:sp>
    <dsp:sp modelId="{79FA01F5-142B-429E-8BCA-1090B1BBA969}">
      <dsp:nvSpPr>
        <dsp:cNvPr id="0" name=""/>
        <dsp:cNvSpPr/>
      </dsp:nvSpPr>
      <dsp:spPr>
        <a:xfrm rot="5400000">
          <a:off x="3830347" y="-673373"/>
          <a:ext cx="662505" cy="3916800"/>
        </a:xfrm>
        <a:prstGeom prst="round2Same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GB" sz="800" kern="1200"/>
            <a:t>Strengthen system grip on P2 pathway flow, focusing on reducing avoidable delays in step‑down and improving onward care timeliness.</a:t>
          </a:r>
        </a:p>
        <a:p>
          <a:pPr marL="57150" lvl="1" indent="-57150" algn="l" defTabSz="355600">
            <a:lnSpc>
              <a:spcPct val="90000"/>
            </a:lnSpc>
            <a:spcBef>
              <a:spcPct val="0"/>
            </a:spcBef>
            <a:spcAft>
              <a:spcPct val="15000"/>
            </a:spcAft>
            <a:buChar char="•"/>
          </a:pPr>
          <a:r>
            <a:rPr lang="en-GB" sz="800" kern="1200"/>
            <a:t>Apply consistent admission criteria and LOS management, as prolonged LOS remains a key constraint on acute flow.</a:t>
          </a:r>
        </a:p>
      </dsp:txBody>
      <dsp:txXfrm rot="-5400000">
        <a:off x="2203200" y="986115"/>
        <a:ext cx="3884459" cy="597823"/>
      </dsp:txXfrm>
    </dsp:sp>
    <dsp:sp modelId="{36349097-04C1-4899-97EA-2C43D78A0FA6}">
      <dsp:nvSpPr>
        <dsp:cNvPr id="0" name=""/>
        <dsp:cNvSpPr/>
      </dsp:nvSpPr>
      <dsp:spPr>
        <a:xfrm>
          <a:off x="0" y="870960"/>
          <a:ext cx="2203200" cy="828131"/>
        </a:xfrm>
        <a:prstGeom prst="roundRect">
          <a:avLst/>
        </a:prstGeom>
        <a:solidFill>
          <a:schemeClr val="accent1">
            <a:shade val="50000"/>
            <a:hueOff val="27650"/>
            <a:satOff val="-17580"/>
            <a:lumOff val="1846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GB" sz="1300" b="1" kern="1200"/>
            <a:t>2. Drive P2 Rehabilitation Flow Improvement</a:t>
          </a:r>
        </a:p>
      </dsp:txBody>
      <dsp:txXfrm>
        <a:off x="40426" y="911386"/>
        <a:ext cx="2122348" cy="747279"/>
      </dsp:txXfrm>
    </dsp:sp>
    <dsp:sp modelId="{CD8210EF-0163-473D-B367-B45DCC5E8258}">
      <dsp:nvSpPr>
        <dsp:cNvPr id="0" name=""/>
        <dsp:cNvSpPr/>
      </dsp:nvSpPr>
      <dsp:spPr>
        <a:xfrm rot="5400000">
          <a:off x="3830347" y="196164"/>
          <a:ext cx="662505" cy="3916800"/>
        </a:xfrm>
        <a:prstGeom prst="round2Same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GB" sz="800" kern="1200"/>
            <a:t>Clarify and update the SPA service specification ahead of winter.</a:t>
          </a:r>
        </a:p>
      </dsp:txBody>
      <dsp:txXfrm rot="-5400000">
        <a:off x="2203200" y="1855653"/>
        <a:ext cx="3884459" cy="597823"/>
      </dsp:txXfrm>
    </dsp:sp>
    <dsp:sp modelId="{CEF0DF70-DE12-429C-B376-3E3C7FFCC74C}">
      <dsp:nvSpPr>
        <dsp:cNvPr id="0" name=""/>
        <dsp:cNvSpPr/>
      </dsp:nvSpPr>
      <dsp:spPr>
        <a:xfrm>
          <a:off x="0" y="1740498"/>
          <a:ext cx="2203200" cy="828131"/>
        </a:xfrm>
        <a:prstGeom prst="roundRect">
          <a:avLst/>
        </a:prstGeom>
        <a:solidFill>
          <a:schemeClr val="accent1">
            <a:shade val="50000"/>
            <a:hueOff val="55301"/>
            <a:satOff val="-35161"/>
            <a:lumOff val="3692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GB" sz="1300" b="1" kern="1200"/>
            <a:t>3. SPA Telephony &amp; Urgent Access Reliability</a:t>
          </a:r>
        </a:p>
      </dsp:txBody>
      <dsp:txXfrm>
        <a:off x="40426" y="1780924"/>
        <a:ext cx="2122348" cy="747279"/>
      </dsp:txXfrm>
    </dsp:sp>
    <dsp:sp modelId="{789BA489-C689-4ECC-A017-BF2494BA373A}">
      <dsp:nvSpPr>
        <dsp:cNvPr id="0" name=""/>
        <dsp:cNvSpPr/>
      </dsp:nvSpPr>
      <dsp:spPr>
        <a:xfrm rot="5400000">
          <a:off x="3830347" y="1065701"/>
          <a:ext cx="662505" cy="3916800"/>
        </a:xfrm>
        <a:prstGeom prst="round2Same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GB" sz="800" kern="1200"/>
            <a:t>Complete work of deferral/breach definitions and templates to give a reliable view of unmet need and avoid rework.</a:t>
          </a:r>
        </a:p>
      </dsp:txBody>
      <dsp:txXfrm rot="-5400000">
        <a:off x="2203200" y="2725190"/>
        <a:ext cx="3884459" cy="597823"/>
      </dsp:txXfrm>
    </dsp:sp>
    <dsp:sp modelId="{98149A46-E47E-4393-ADD1-725C922C29E4}">
      <dsp:nvSpPr>
        <dsp:cNvPr id="0" name=""/>
        <dsp:cNvSpPr/>
      </dsp:nvSpPr>
      <dsp:spPr>
        <a:xfrm>
          <a:off x="0" y="2610036"/>
          <a:ext cx="2203200" cy="828131"/>
        </a:xfrm>
        <a:prstGeom prst="roundRect">
          <a:avLst/>
        </a:prstGeom>
        <a:solidFill>
          <a:schemeClr val="accent1">
            <a:shade val="50000"/>
            <a:hueOff val="82951"/>
            <a:satOff val="-52741"/>
            <a:lumOff val="553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GB" sz="1300" b="1" kern="1200"/>
            <a:t>4. Strengthen Data Quality, EMIS Usage &amp; Standardisation</a:t>
          </a:r>
        </a:p>
      </dsp:txBody>
      <dsp:txXfrm>
        <a:off x="40426" y="2650462"/>
        <a:ext cx="2122348" cy="747279"/>
      </dsp:txXfrm>
    </dsp:sp>
    <dsp:sp modelId="{9FFF3C61-FB06-41B6-A49F-6CB503988DD8}">
      <dsp:nvSpPr>
        <dsp:cNvPr id="0" name=""/>
        <dsp:cNvSpPr/>
      </dsp:nvSpPr>
      <dsp:spPr>
        <a:xfrm rot="5400000">
          <a:off x="3830347" y="1935239"/>
          <a:ext cx="662505" cy="3916800"/>
        </a:xfrm>
        <a:prstGeom prst="round2Same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GB" sz="800" kern="1200"/>
            <a:t>BRAG is embedded, and enhanced rostering to reduce deferrals and mitigate wound‑care and planned‑nursing harm risks. Continue work to embed deferral dashboards and improve accuracy of red/amber/blue scheduling.</a:t>
          </a:r>
        </a:p>
      </dsp:txBody>
      <dsp:txXfrm rot="-5400000">
        <a:off x="2203200" y="3594728"/>
        <a:ext cx="3884459" cy="597823"/>
      </dsp:txXfrm>
    </dsp:sp>
    <dsp:sp modelId="{04A74F50-5DC2-4046-8F2D-AE1D2703C9FC}">
      <dsp:nvSpPr>
        <dsp:cNvPr id="0" name=""/>
        <dsp:cNvSpPr/>
      </dsp:nvSpPr>
      <dsp:spPr>
        <a:xfrm>
          <a:off x="0" y="3479574"/>
          <a:ext cx="2203200" cy="828131"/>
        </a:xfrm>
        <a:prstGeom prst="roundRect">
          <a:avLst/>
        </a:prstGeom>
        <a:solidFill>
          <a:schemeClr val="accent1">
            <a:shade val="50000"/>
            <a:hueOff val="55301"/>
            <a:satOff val="-35161"/>
            <a:lumOff val="3692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GB" sz="1300" b="1" kern="1200"/>
            <a:t>5. Reduce Planned Nursing &amp; Therapy Deferrals </a:t>
          </a:r>
        </a:p>
      </dsp:txBody>
      <dsp:txXfrm>
        <a:off x="40426" y="3520000"/>
        <a:ext cx="2122348" cy="747279"/>
      </dsp:txXfrm>
    </dsp:sp>
    <dsp:sp modelId="{81E4EF6E-FA6E-4283-A372-58572F927876}">
      <dsp:nvSpPr>
        <dsp:cNvPr id="0" name=""/>
        <dsp:cNvSpPr/>
      </dsp:nvSpPr>
      <dsp:spPr>
        <a:xfrm rot="5400000">
          <a:off x="3830347" y="2804777"/>
          <a:ext cx="662505" cy="3916800"/>
        </a:xfrm>
        <a:prstGeom prst="round2Same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GB" sz="800" kern="1200"/>
            <a:t>Ensure referral routes in deployed and available to AWP staff for step down purposes.</a:t>
          </a:r>
        </a:p>
      </dsp:txBody>
      <dsp:txXfrm rot="-5400000">
        <a:off x="2203200" y="4464266"/>
        <a:ext cx="3884459" cy="597823"/>
      </dsp:txXfrm>
    </dsp:sp>
    <dsp:sp modelId="{5CB2C8BA-696B-4440-9C18-10F8112FDAE9}">
      <dsp:nvSpPr>
        <dsp:cNvPr id="0" name=""/>
        <dsp:cNvSpPr/>
      </dsp:nvSpPr>
      <dsp:spPr>
        <a:xfrm>
          <a:off x="0" y="4349112"/>
          <a:ext cx="2203200" cy="828131"/>
        </a:xfrm>
        <a:prstGeom prst="roundRect">
          <a:avLst/>
        </a:prstGeom>
        <a:solidFill>
          <a:schemeClr val="accent1">
            <a:shade val="50000"/>
            <a:hueOff val="27650"/>
            <a:satOff val="-17580"/>
            <a:lumOff val="1846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en-GB" sz="1300" b="1" kern="1200"/>
            <a:t>6. Establish D2A Pathway access for MH Patients</a:t>
          </a:r>
          <a:endParaRPr lang="en-GB" sz="1300" kern="1200"/>
        </a:p>
      </dsp:txBody>
      <dsp:txXfrm>
        <a:off x="40426" y="4389538"/>
        <a:ext cx="2122348" cy="7472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9A5BBE-054F-44ED-BA68-CE72F3E9964D}">
      <dsp:nvSpPr>
        <dsp:cNvPr id="0" name=""/>
        <dsp:cNvSpPr/>
      </dsp:nvSpPr>
      <dsp:spPr>
        <a:xfrm rot="5400000">
          <a:off x="3830347" y="-1542911"/>
          <a:ext cx="662505" cy="3916800"/>
        </a:xfrm>
        <a:prstGeom prst="round2Same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GB" sz="800" kern="1200"/>
            <a:t>Start pathway‑specific planning (e.g., stroke/ICSS, P1/P2) earlier—by September, not mid‑winter.</a:t>
          </a:r>
          <a:br>
            <a:rPr lang="en-GB" sz="800" kern="1200"/>
          </a:br>
          <a:r>
            <a:rPr lang="en-GB" sz="800" kern="1200"/>
            <a:t>(Late winter funding limited recruitment and impact this year.)</a:t>
          </a:r>
        </a:p>
        <a:p>
          <a:pPr marL="57150" lvl="1" indent="-57150" algn="l" defTabSz="355600">
            <a:lnSpc>
              <a:spcPct val="90000"/>
            </a:lnSpc>
            <a:spcBef>
              <a:spcPct val="0"/>
            </a:spcBef>
            <a:spcAft>
              <a:spcPct val="15000"/>
            </a:spcAft>
            <a:buChar char="•"/>
          </a:pPr>
          <a:r>
            <a:rPr lang="en-GB" sz="800" kern="1200"/>
            <a:t>Maintain weekly updates to acutes on available capacity in high‑pressure pathways to manage expectations and flow.</a:t>
          </a:r>
        </a:p>
      </dsp:txBody>
      <dsp:txXfrm rot="-5400000">
        <a:off x="2203200" y="116577"/>
        <a:ext cx="3884459" cy="597823"/>
      </dsp:txXfrm>
    </dsp:sp>
    <dsp:sp modelId="{0FDF051B-DE04-40CC-B4F1-78284F2410D0}">
      <dsp:nvSpPr>
        <dsp:cNvPr id="0" name=""/>
        <dsp:cNvSpPr/>
      </dsp:nvSpPr>
      <dsp:spPr>
        <a:xfrm>
          <a:off x="0" y="1422"/>
          <a:ext cx="2203200" cy="828131"/>
        </a:xfrm>
        <a:prstGeom prst="roundRect">
          <a:avLst/>
        </a:prstGeom>
        <a:solidFill>
          <a:schemeClr val="accent1">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17145" rIns="34290" bIns="17145" numCol="1" spcCol="1270" anchor="ctr" anchorCtr="0">
          <a:noAutofit/>
        </a:bodyPr>
        <a:lstStyle/>
        <a:p>
          <a:pPr marL="0" lvl="0" indent="0" algn="ctr" defTabSz="400050">
            <a:lnSpc>
              <a:spcPct val="90000"/>
            </a:lnSpc>
            <a:spcBef>
              <a:spcPct val="0"/>
            </a:spcBef>
            <a:spcAft>
              <a:spcPct val="35000"/>
            </a:spcAft>
            <a:buNone/>
          </a:pPr>
          <a:r>
            <a:rPr lang="en-GB" sz="900" b="1" kern="1200"/>
            <a:t>7. Strengthen System Flow &amp; Escalation Preparedness</a:t>
          </a:r>
        </a:p>
      </dsp:txBody>
      <dsp:txXfrm>
        <a:off x="40426" y="41848"/>
        <a:ext cx="2122348" cy="747279"/>
      </dsp:txXfrm>
    </dsp:sp>
    <dsp:sp modelId="{1A2F8666-FE9F-4A45-A254-15F7F1FF8058}">
      <dsp:nvSpPr>
        <dsp:cNvPr id="0" name=""/>
        <dsp:cNvSpPr/>
      </dsp:nvSpPr>
      <dsp:spPr>
        <a:xfrm rot="5400000">
          <a:off x="3830347" y="-673373"/>
          <a:ext cx="662505" cy="3916800"/>
        </a:xfrm>
        <a:prstGeom prst="round2Same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GB" sz="800" kern="1200"/>
            <a:t>Earlier surge recruitment for high‑impact pathways (e.g., ICSS), avoiding December starts.</a:t>
          </a:r>
        </a:p>
      </dsp:txBody>
      <dsp:txXfrm rot="-5400000">
        <a:off x="2203200" y="986115"/>
        <a:ext cx="3884459" cy="597823"/>
      </dsp:txXfrm>
    </dsp:sp>
    <dsp:sp modelId="{243EAE5D-278A-483C-B83D-D25304407FDB}">
      <dsp:nvSpPr>
        <dsp:cNvPr id="0" name=""/>
        <dsp:cNvSpPr/>
      </dsp:nvSpPr>
      <dsp:spPr>
        <a:xfrm>
          <a:off x="0" y="870960"/>
          <a:ext cx="2203200" cy="828131"/>
        </a:xfrm>
        <a:prstGeom prst="roundRect">
          <a:avLst/>
        </a:prstGeom>
        <a:solidFill>
          <a:schemeClr val="accent1">
            <a:shade val="50000"/>
            <a:hueOff val="27650"/>
            <a:satOff val="-17580"/>
            <a:lumOff val="1846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17145" rIns="34290" bIns="17145" numCol="1" spcCol="1270" anchor="ctr" anchorCtr="0">
          <a:noAutofit/>
        </a:bodyPr>
        <a:lstStyle/>
        <a:p>
          <a:pPr marL="0" lvl="0" indent="0" algn="ctr" defTabSz="400050">
            <a:lnSpc>
              <a:spcPct val="90000"/>
            </a:lnSpc>
            <a:spcBef>
              <a:spcPct val="0"/>
            </a:spcBef>
            <a:spcAft>
              <a:spcPct val="35000"/>
            </a:spcAft>
            <a:buNone/>
          </a:pPr>
          <a:r>
            <a:rPr lang="en-GB" sz="900" b="1" kern="1200"/>
            <a:t>8. Workforce Stability &amp; Contingency</a:t>
          </a:r>
        </a:p>
      </dsp:txBody>
      <dsp:txXfrm>
        <a:off x="40426" y="911386"/>
        <a:ext cx="2122348" cy="747279"/>
      </dsp:txXfrm>
    </dsp:sp>
    <dsp:sp modelId="{2E907F24-E7DF-4E79-BEE0-8D85E55D14F3}">
      <dsp:nvSpPr>
        <dsp:cNvPr id="0" name=""/>
        <dsp:cNvSpPr/>
      </dsp:nvSpPr>
      <dsp:spPr>
        <a:xfrm rot="5400000">
          <a:off x="3830347" y="196164"/>
          <a:ext cx="662505" cy="3916800"/>
        </a:xfrm>
        <a:prstGeom prst="round2Same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GB" sz="800" kern="1200"/>
            <a:t>Secure recurrent staffing funding to avoid reversion and protect 4‑hour/triage performance.</a:t>
          </a:r>
        </a:p>
      </dsp:txBody>
      <dsp:txXfrm rot="-5400000">
        <a:off x="2203200" y="1855653"/>
        <a:ext cx="3884459" cy="597823"/>
      </dsp:txXfrm>
    </dsp:sp>
    <dsp:sp modelId="{6C231B22-C1E9-4407-A36A-35EC62BD81DD}">
      <dsp:nvSpPr>
        <dsp:cNvPr id="0" name=""/>
        <dsp:cNvSpPr/>
      </dsp:nvSpPr>
      <dsp:spPr>
        <a:xfrm>
          <a:off x="0" y="1740498"/>
          <a:ext cx="2203200" cy="828131"/>
        </a:xfrm>
        <a:prstGeom prst="roundRect">
          <a:avLst/>
        </a:prstGeom>
        <a:solidFill>
          <a:schemeClr val="accent1">
            <a:shade val="50000"/>
            <a:hueOff val="55301"/>
            <a:satOff val="-35161"/>
            <a:lumOff val="3692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17145" rIns="34290" bIns="17145" numCol="1" spcCol="1270" anchor="ctr" anchorCtr="0">
          <a:noAutofit/>
        </a:bodyPr>
        <a:lstStyle/>
        <a:p>
          <a:pPr marL="0" lvl="0" indent="0" algn="ctr" defTabSz="400050">
            <a:lnSpc>
              <a:spcPct val="90000"/>
            </a:lnSpc>
            <a:spcBef>
              <a:spcPct val="0"/>
            </a:spcBef>
            <a:spcAft>
              <a:spcPct val="35000"/>
            </a:spcAft>
            <a:buNone/>
          </a:pPr>
          <a:r>
            <a:rPr lang="en-GB" sz="900" b="1" kern="1200"/>
            <a:t>9. Clarify PBUC Funding &amp; Operational Model for 26/27</a:t>
          </a:r>
        </a:p>
      </dsp:txBody>
      <dsp:txXfrm>
        <a:off x="40426" y="1780924"/>
        <a:ext cx="2122348" cy="747279"/>
      </dsp:txXfrm>
    </dsp:sp>
    <dsp:sp modelId="{053671E8-EA6E-4514-AC14-A093B22564FA}">
      <dsp:nvSpPr>
        <dsp:cNvPr id="0" name=""/>
        <dsp:cNvSpPr/>
      </dsp:nvSpPr>
      <dsp:spPr>
        <a:xfrm rot="5400000">
          <a:off x="3830347" y="1065701"/>
          <a:ext cx="662505" cy="3916800"/>
        </a:xfrm>
        <a:prstGeom prst="round2Same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GB" sz="800" kern="1200"/>
            <a:t>Continue demand investigations (e.g., PCN variation, MSK FCP impacts) and adopt GIRFT‑linked solutions such as Community Appointment Days.</a:t>
          </a:r>
        </a:p>
        <a:p>
          <a:pPr marL="57150" lvl="1" indent="-57150" algn="l" defTabSz="355600">
            <a:lnSpc>
              <a:spcPct val="90000"/>
            </a:lnSpc>
            <a:spcBef>
              <a:spcPct val="0"/>
            </a:spcBef>
            <a:spcAft>
              <a:spcPct val="15000"/>
            </a:spcAft>
            <a:buChar char="•"/>
          </a:pPr>
          <a:r>
            <a:rPr lang="en-GB" sz="800" kern="1200"/>
            <a:t>Progress system mutual‑aid discussions and FCP expansion scoping.</a:t>
          </a:r>
        </a:p>
      </dsp:txBody>
      <dsp:txXfrm rot="-5400000">
        <a:off x="2203200" y="2725190"/>
        <a:ext cx="3884459" cy="597823"/>
      </dsp:txXfrm>
    </dsp:sp>
    <dsp:sp modelId="{DB9B49A0-4E4E-40F2-B96E-8E4189DCB841}">
      <dsp:nvSpPr>
        <dsp:cNvPr id="0" name=""/>
        <dsp:cNvSpPr/>
      </dsp:nvSpPr>
      <dsp:spPr>
        <a:xfrm>
          <a:off x="0" y="2610036"/>
          <a:ext cx="2203200" cy="828131"/>
        </a:xfrm>
        <a:prstGeom prst="roundRect">
          <a:avLst/>
        </a:prstGeom>
        <a:solidFill>
          <a:schemeClr val="accent1">
            <a:shade val="50000"/>
            <a:hueOff val="82951"/>
            <a:satOff val="-52741"/>
            <a:lumOff val="553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17145" rIns="34290" bIns="17145" numCol="1" spcCol="1270" anchor="ctr" anchorCtr="0">
          <a:noAutofit/>
        </a:bodyPr>
        <a:lstStyle/>
        <a:p>
          <a:pPr marL="0" lvl="0" indent="0" algn="ctr" defTabSz="400050">
            <a:lnSpc>
              <a:spcPct val="90000"/>
            </a:lnSpc>
            <a:spcBef>
              <a:spcPct val="0"/>
            </a:spcBef>
            <a:spcAft>
              <a:spcPct val="35000"/>
            </a:spcAft>
            <a:buNone/>
          </a:pPr>
          <a:r>
            <a:rPr lang="en-GB" sz="900" b="1" kern="1200"/>
            <a:t>10. Enhance Demand Insight &amp; System Coordination</a:t>
          </a:r>
        </a:p>
      </dsp:txBody>
      <dsp:txXfrm>
        <a:off x="40426" y="2650462"/>
        <a:ext cx="2122348" cy="747279"/>
      </dsp:txXfrm>
    </dsp:sp>
    <dsp:sp modelId="{F7E7BD1B-0611-4AB7-902C-81CE140F4061}">
      <dsp:nvSpPr>
        <dsp:cNvPr id="0" name=""/>
        <dsp:cNvSpPr/>
      </dsp:nvSpPr>
      <dsp:spPr>
        <a:xfrm rot="5400000">
          <a:off x="3830347" y="1935239"/>
          <a:ext cx="662505" cy="3916800"/>
        </a:xfrm>
        <a:prstGeom prst="round2Same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GB" sz="800" b="1" kern="1200"/>
            <a:t>A coordinated, proactive approach is required, </a:t>
          </a:r>
          <a:r>
            <a:rPr lang="en-GB" sz="800" kern="1200"/>
            <a:t>If these issues are not resolved outside of winter, the system lacks the necessary elasticity to respond effectively during periods of escalation.</a:t>
          </a:r>
        </a:p>
      </dsp:txBody>
      <dsp:txXfrm rot="-5400000">
        <a:off x="2203200" y="3594728"/>
        <a:ext cx="3884459" cy="597823"/>
      </dsp:txXfrm>
    </dsp:sp>
    <dsp:sp modelId="{939512BC-CF23-43DE-A637-32D1BB7C737A}">
      <dsp:nvSpPr>
        <dsp:cNvPr id="0" name=""/>
        <dsp:cNvSpPr/>
      </dsp:nvSpPr>
      <dsp:spPr>
        <a:xfrm>
          <a:off x="0" y="3479574"/>
          <a:ext cx="2203200" cy="828131"/>
        </a:xfrm>
        <a:prstGeom prst="roundRect">
          <a:avLst/>
        </a:prstGeom>
        <a:solidFill>
          <a:schemeClr val="accent1">
            <a:shade val="50000"/>
            <a:hueOff val="55301"/>
            <a:satOff val="-35161"/>
            <a:lumOff val="3692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17145" rIns="34290" bIns="17145" numCol="1" spcCol="1270" anchor="ctr" anchorCtr="0">
          <a:noAutofit/>
        </a:bodyPr>
        <a:lstStyle/>
        <a:p>
          <a:pPr marL="0" lvl="0" indent="0" algn="ctr" defTabSz="400050">
            <a:lnSpc>
              <a:spcPct val="90000"/>
            </a:lnSpc>
            <a:spcBef>
              <a:spcPct val="0"/>
            </a:spcBef>
            <a:spcAft>
              <a:spcPct val="35000"/>
            </a:spcAft>
            <a:buNone/>
          </a:pPr>
          <a:r>
            <a:rPr lang="en-GB" sz="900" b="1" kern="1200"/>
            <a:t>11. Address known bottlenecks across the pathways - including bariatric needs, delirium and dementia support, brokerage KPIs, and ‘off‑pathway’ discharges. </a:t>
          </a:r>
        </a:p>
      </dsp:txBody>
      <dsp:txXfrm>
        <a:off x="40426" y="3520000"/>
        <a:ext cx="2122348" cy="747279"/>
      </dsp:txXfrm>
    </dsp:sp>
    <dsp:sp modelId="{CAF40050-17EE-4CD1-9B6C-851B023F7010}">
      <dsp:nvSpPr>
        <dsp:cNvPr id="0" name=""/>
        <dsp:cNvSpPr/>
      </dsp:nvSpPr>
      <dsp:spPr>
        <a:xfrm rot="5400000">
          <a:off x="3830347" y="2804777"/>
          <a:ext cx="662505" cy="3916800"/>
        </a:xfrm>
        <a:prstGeom prst="round2Same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GB" sz="800" b="1" kern="1200"/>
            <a:t>Explore this option across all 3 local authorities for potential deployment across January and December</a:t>
          </a:r>
        </a:p>
      </dsp:txBody>
      <dsp:txXfrm rot="-5400000">
        <a:off x="2203200" y="4464266"/>
        <a:ext cx="3884459" cy="597823"/>
      </dsp:txXfrm>
    </dsp:sp>
    <dsp:sp modelId="{E8071FF7-8289-4CCA-A874-5C18CAFC527D}">
      <dsp:nvSpPr>
        <dsp:cNvPr id="0" name=""/>
        <dsp:cNvSpPr/>
      </dsp:nvSpPr>
      <dsp:spPr>
        <a:xfrm>
          <a:off x="0" y="4349112"/>
          <a:ext cx="2203200" cy="828131"/>
        </a:xfrm>
        <a:prstGeom prst="roundRect">
          <a:avLst/>
        </a:prstGeom>
        <a:solidFill>
          <a:schemeClr val="accent1">
            <a:shade val="50000"/>
            <a:hueOff val="27650"/>
            <a:satOff val="-17580"/>
            <a:lumOff val="1846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17145" rIns="34290" bIns="17145" numCol="1" spcCol="1270" anchor="ctr" anchorCtr="0">
          <a:noAutofit/>
        </a:bodyPr>
        <a:lstStyle/>
        <a:p>
          <a:pPr marL="0" lvl="0" indent="0" algn="ctr" defTabSz="400050">
            <a:lnSpc>
              <a:spcPct val="90000"/>
            </a:lnSpc>
            <a:spcBef>
              <a:spcPct val="0"/>
            </a:spcBef>
            <a:spcAft>
              <a:spcPct val="35000"/>
            </a:spcAft>
            <a:buNone/>
          </a:pPr>
          <a:r>
            <a:rPr lang="en-GB" sz="900" b="1" kern="1200"/>
            <a:t>12. Social care overtime for assessments</a:t>
          </a:r>
        </a:p>
      </dsp:txBody>
      <dsp:txXfrm>
        <a:off x="40426" y="4389538"/>
        <a:ext cx="2122348" cy="7472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4F3BD4-189B-4704-BA18-DD57F5436742}">
      <dsp:nvSpPr>
        <dsp:cNvPr id="0" name=""/>
        <dsp:cNvSpPr/>
      </dsp:nvSpPr>
      <dsp:spPr>
        <a:xfrm>
          <a:off x="4152" y="1480833"/>
          <a:ext cx="2092622" cy="12009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1. AWP Critical Incident (Summer surge in mental health)</a:t>
          </a:r>
        </a:p>
      </dsp:txBody>
      <dsp:txXfrm>
        <a:off x="39327" y="1516008"/>
        <a:ext cx="2022272" cy="1130608"/>
      </dsp:txXfrm>
    </dsp:sp>
    <dsp:sp modelId="{D44D0C04-E489-46EA-B208-52175A145E6E}">
      <dsp:nvSpPr>
        <dsp:cNvPr id="0" name=""/>
        <dsp:cNvSpPr/>
      </dsp:nvSpPr>
      <dsp:spPr>
        <a:xfrm>
          <a:off x="4152" y="392"/>
          <a:ext cx="1004137" cy="120095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1. High Use of Out of Area Mental Health Beds</a:t>
          </a:r>
        </a:p>
      </dsp:txBody>
      <dsp:txXfrm>
        <a:off x="33562" y="29802"/>
        <a:ext cx="945317" cy="1142138"/>
      </dsp:txXfrm>
    </dsp:sp>
    <dsp:sp modelId="{5982845A-339E-4F5D-AEDA-C1D6BA62EA20}">
      <dsp:nvSpPr>
        <dsp:cNvPr id="0" name=""/>
        <dsp:cNvSpPr/>
      </dsp:nvSpPr>
      <dsp:spPr>
        <a:xfrm>
          <a:off x="1092637" y="392"/>
          <a:ext cx="1004137" cy="120095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2. Impact on A&amp;E flow with limited MH bedded capacity</a:t>
          </a:r>
        </a:p>
      </dsp:txBody>
      <dsp:txXfrm>
        <a:off x="1122047" y="29802"/>
        <a:ext cx="945317" cy="1142138"/>
      </dsp:txXfrm>
    </dsp:sp>
    <dsp:sp modelId="{1EF498A6-FF5C-4223-8CA3-E734DC091D73}">
      <dsp:nvSpPr>
        <dsp:cNvPr id="0" name=""/>
        <dsp:cNvSpPr/>
      </dsp:nvSpPr>
      <dsp:spPr>
        <a:xfrm>
          <a:off x="2265469" y="1480833"/>
          <a:ext cx="3181107" cy="12009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2. High Acute &amp; Community NCTR</a:t>
          </a:r>
        </a:p>
      </dsp:txBody>
      <dsp:txXfrm>
        <a:off x="2300644" y="1516008"/>
        <a:ext cx="3110757" cy="1130608"/>
      </dsp:txXfrm>
    </dsp:sp>
    <dsp:sp modelId="{6FA627A3-7CBF-47BF-A3E8-FBD0FFFB1AD0}">
      <dsp:nvSpPr>
        <dsp:cNvPr id="0" name=""/>
        <dsp:cNvSpPr/>
      </dsp:nvSpPr>
      <dsp:spPr>
        <a:xfrm>
          <a:off x="2265469" y="392"/>
          <a:ext cx="1004137" cy="120095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3. Visibility, governance and reporting challenges</a:t>
          </a:r>
        </a:p>
      </dsp:txBody>
      <dsp:txXfrm>
        <a:off x="2294879" y="29802"/>
        <a:ext cx="945317" cy="1142138"/>
      </dsp:txXfrm>
    </dsp:sp>
    <dsp:sp modelId="{375AF548-A0A9-4180-BDBF-E6A7960D93AB}">
      <dsp:nvSpPr>
        <dsp:cNvPr id="0" name=""/>
        <dsp:cNvSpPr/>
      </dsp:nvSpPr>
      <dsp:spPr>
        <a:xfrm>
          <a:off x="3353954" y="392"/>
          <a:ext cx="1004137" cy="120095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4. Surge actions in pathways, community and P2 LoS and capacity, SW Ax capacity</a:t>
          </a:r>
        </a:p>
      </dsp:txBody>
      <dsp:txXfrm>
        <a:off x="3383364" y="29802"/>
        <a:ext cx="945317" cy="1142138"/>
      </dsp:txXfrm>
    </dsp:sp>
    <dsp:sp modelId="{3EC95D11-6F43-4609-B9B5-63DF37515AD0}">
      <dsp:nvSpPr>
        <dsp:cNvPr id="0" name=""/>
        <dsp:cNvSpPr/>
      </dsp:nvSpPr>
      <dsp:spPr>
        <a:xfrm>
          <a:off x="4442439" y="392"/>
          <a:ext cx="1004137" cy="120095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BCC bridging</a:t>
          </a:r>
        </a:p>
      </dsp:txBody>
      <dsp:txXfrm>
        <a:off x="4471849" y="29802"/>
        <a:ext cx="945317" cy="1142138"/>
      </dsp:txXfrm>
    </dsp:sp>
    <dsp:sp modelId="{387D7F5F-90C2-4474-A10B-6E53FA650CCD}">
      <dsp:nvSpPr>
        <dsp:cNvPr id="0" name=""/>
        <dsp:cNvSpPr/>
      </dsp:nvSpPr>
      <dsp:spPr>
        <a:xfrm>
          <a:off x="5615272" y="1480833"/>
          <a:ext cx="2092622" cy="12009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3. Heatwave</a:t>
          </a:r>
        </a:p>
      </dsp:txBody>
      <dsp:txXfrm>
        <a:off x="5650447" y="1516008"/>
        <a:ext cx="2022272" cy="1130608"/>
      </dsp:txXfrm>
    </dsp:sp>
    <dsp:sp modelId="{6CA8D0E1-C31E-4BEB-927C-17F178249EE5}">
      <dsp:nvSpPr>
        <dsp:cNvPr id="0" name=""/>
        <dsp:cNvSpPr/>
      </dsp:nvSpPr>
      <dsp:spPr>
        <a:xfrm>
          <a:off x="5615272" y="392"/>
          <a:ext cx="1004137" cy="120095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5. Short term escalation actions supporting flow will end.  E.g. re-ablement and staffing additionality</a:t>
          </a:r>
        </a:p>
      </dsp:txBody>
      <dsp:txXfrm>
        <a:off x="5644682" y="29802"/>
        <a:ext cx="945317" cy="1142138"/>
      </dsp:txXfrm>
    </dsp:sp>
    <dsp:sp modelId="{294CC274-D568-4971-ADE0-137CC23EE2E8}">
      <dsp:nvSpPr>
        <dsp:cNvPr id="0" name=""/>
        <dsp:cNvSpPr/>
      </dsp:nvSpPr>
      <dsp:spPr>
        <a:xfrm>
          <a:off x="6703757" y="392"/>
          <a:ext cx="1004137" cy="120095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6. Higher patient acuity / complexity in acutes and community</a:t>
          </a:r>
        </a:p>
      </dsp:txBody>
      <dsp:txXfrm>
        <a:off x="6733167" y="29802"/>
        <a:ext cx="945317" cy="1142138"/>
      </dsp:txXfrm>
    </dsp:sp>
    <dsp:sp modelId="{F1D909F5-62AE-44F5-8D7A-EAF49789D626}">
      <dsp:nvSpPr>
        <dsp:cNvPr id="0" name=""/>
        <dsp:cNvSpPr/>
      </dsp:nvSpPr>
      <dsp:spPr>
        <a:xfrm>
          <a:off x="7876589" y="1480833"/>
          <a:ext cx="2092622" cy="12009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4. Admission Avoidance</a:t>
          </a:r>
        </a:p>
      </dsp:txBody>
      <dsp:txXfrm>
        <a:off x="7911764" y="1516008"/>
        <a:ext cx="2022272" cy="1130608"/>
      </dsp:txXfrm>
    </dsp:sp>
    <dsp:sp modelId="{6B8B1879-B99E-489E-8554-1AF4138AB25D}">
      <dsp:nvSpPr>
        <dsp:cNvPr id="0" name=""/>
        <dsp:cNvSpPr/>
      </dsp:nvSpPr>
      <dsp:spPr>
        <a:xfrm>
          <a:off x="7876589" y="392"/>
          <a:ext cx="1004137" cy="120095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7. UCR capacity</a:t>
          </a:r>
        </a:p>
      </dsp:txBody>
      <dsp:txXfrm>
        <a:off x="7905999" y="29802"/>
        <a:ext cx="945317" cy="1142138"/>
      </dsp:txXfrm>
    </dsp:sp>
    <dsp:sp modelId="{566375B7-15A5-4673-89C6-76A5D6BF93A7}">
      <dsp:nvSpPr>
        <dsp:cNvPr id="0" name=""/>
        <dsp:cNvSpPr/>
      </dsp:nvSpPr>
      <dsp:spPr>
        <a:xfrm>
          <a:off x="8965074" y="392"/>
          <a:ext cx="1004137" cy="120095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8. ED Alternatives</a:t>
          </a:r>
        </a:p>
      </dsp:txBody>
      <dsp:txXfrm>
        <a:off x="8994484" y="29802"/>
        <a:ext cx="945317" cy="1142138"/>
      </dsp:txXfrm>
    </dsp:sp>
    <dsp:sp modelId="{AA36C410-CD65-4A8F-9224-D82B166E2A09}">
      <dsp:nvSpPr>
        <dsp:cNvPr id="0" name=""/>
        <dsp:cNvSpPr/>
      </dsp:nvSpPr>
      <dsp:spPr>
        <a:xfrm>
          <a:off x="10137907" y="1480833"/>
          <a:ext cx="1004137" cy="12009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5. System changes in operational delivery</a:t>
          </a:r>
        </a:p>
      </dsp:txBody>
      <dsp:txXfrm>
        <a:off x="10167317" y="1510243"/>
        <a:ext cx="945317" cy="1142138"/>
      </dsp:txXfrm>
    </dsp:sp>
    <dsp:sp modelId="{D26B592C-D9ED-4DE7-8D27-756F3A89765E}">
      <dsp:nvSpPr>
        <dsp:cNvPr id="0" name=""/>
        <dsp:cNvSpPr/>
      </dsp:nvSpPr>
      <dsp:spPr>
        <a:xfrm>
          <a:off x="10137907" y="392"/>
          <a:ext cx="1004137" cy="120095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8. ICBs working to updated blueprint as strategic commissioners</a:t>
          </a:r>
        </a:p>
      </dsp:txBody>
      <dsp:txXfrm>
        <a:off x="10167317" y="29802"/>
        <a:ext cx="945317" cy="11421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D4BF97-6E14-4D2E-9B13-431C13B016A1}">
      <dsp:nvSpPr>
        <dsp:cNvPr id="0" name=""/>
        <dsp:cNvSpPr/>
      </dsp:nvSpPr>
      <dsp:spPr>
        <a:xfrm>
          <a:off x="0" y="290182"/>
          <a:ext cx="2952000" cy="10395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000" tIns="229108" rIns="72000" bIns="78232" numCol="1" spcCol="1270" anchor="t" anchorCtr="0">
          <a:noAutofit/>
        </a:bodyPr>
        <a:lstStyle/>
        <a:p>
          <a:pPr marL="57150" lvl="1" indent="-57150" algn="l" defTabSz="488950">
            <a:lnSpc>
              <a:spcPct val="90000"/>
            </a:lnSpc>
            <a:spcBef>
              <a:spcPct val="0"/>
            </a:spcBef>
            <a:spcAft>
              <a:spcPct val="15000"/>
            </a:spcAft>
            <a:buNone/>
          </a:pPr>
          <a:r>
            <a:rPr lang="en-GB" sz="1100" kern="1200">
              <a:latin typeface="Arial" panose="020B0604020202020204" pitchFamily="34" charset="0"/>
              <a:cs typeface="Arial" panose="020B0604020202020204" pitchFamily="34" charset="0"/>
            </a:rPr>
            <a:t>Clinical Delivery Group meetings regularly review </a:t>
          </a:r>
          <a:r>
            <a:rPr lang="en-GB" sz="1100" kern="1200">
              <a:solidFill>
                <a:schemeClr val="tx1"/>
              </a:solidFill>
              <a:latin typeface="Arial" panose="020B0604020202020204" pitchFamily="34" charset="0"/>
              <a:cs typeface="Arial" panose="020B0604020202020204" pitchFamily="34" charset="0"/>
            </a:rPr>
            <a:t>vaccination plans and coordinate system-wide actions. An additional Flu group has been put in place to support the roll out of this season's programme.</a:t>
          </a:r>
          <a:endParaRPr lang="en-GB" sz="1100" kern="1200">
            <a:solidFill>
              <a:schemeClr val="tx1"/>
            </a:solidFill>
          </a:endParaRPr>
        </a:p>
      </dsp:txBody>
      <dsp:txXfrm>
        <a:off x="0" y="290182"/>
        <a:ext cx="2952000" cy="1039500"/>
      </dsp:txXfrm>
    </dsp:sp>
    <dsp:sp modelId="{04306A09-C03C-4658-8EAA-6155AFB48FD0}">
      <dsp:nvSpPr>
        <dsp:cNvPr id="0" name=""/>
        <dsp:cNvSpPr/>
      </dsp:nvSpPr>
      <dsp:spPr>
        <a:xfrm>
          <a:off x="147600" y="127822"/>
          <a:ext cx="2066400" cy="3247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0" rIns="78105" bIns="0" numCol="1" spcCol="1270" anchor="ctr" anchorCtr="0">
          <a:noAutofit/>
        </a:bodyPr>
        <a:lstStyle/>
        <a:p>
          <a:pPr marL="0" lvl="0" indent="0" algn="l" defTabSz="488950">
            <a:lnSpc>
              <a:spcPct val="90000"/>
            </a:lnSpc>
            <a:spcBef>
              <a:spcPct val="0"/>
            </a:spcBef>
            <a:spcAft>
              <a:spcPct val="35000"/>
            </a:spcAft>
            <a:buNone/>
          </a:pPr>
          <a:r>
            <a:rPr lang="en-GB" sz="1100" b="1" kern="1200">
              <a:latin typeface="Arial" panose="020B0604020202020204" pitchFamily="34" charset="0"/>
              <a:cs typeface="Arial" panose="020B0604020202020204" pitchFamily="34" charset="0"/>
            </a:rPr>
            <a:t>Regular CDG Meetings:</a:t>
          </a:r>
          <a:endParaRPr lang="en-GB" sz="1100" kern="1200"/>
        </a:p>
      </dsp:txBody>
      <dsp:txXfrm>
        <a:off x="163452" y="143674"/>
        <a:ext cx="2034696" cy="293016"/>
      </dsp:txXfrm>
    </dsp:sp>
    <dsp:sp modelId="{43B9D3A7-3078-4BC1-AAA1-B2B190B37A94}">
      <dsp:nvSpPr>
        <dsp:cNvPr id="0" name=""/>
        <dsp:cNvSpPr/>
      </dsp:nvSpPr>
      <dsp:spPr>
        <a:xfrm>
          <a:off x="0" y="1551443"/>
          <a:ext cx="2952000" cy="1351349"/>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000" tIns="229108" rIns="72000" bIns="78232" numCol="1" spcCol="1270" anchor="t" anchorCtr="0">
          <a:noAutofit/>
        </a:bodyPr>
        <a:lstStyle/>
        <a:p>
          <a:pPr marL="57150" lvl="1" indent="-57150" algn="l" defTabSz="488950">
            <a:lnSpc>
              <a:spcPct val="90000"/>
            </a:lnSpc>
            <a:spcBef>
              <a:spcPct val="0"/>
            </a:spcBef>
            <a:spcAft>
              <a:spcPct val="15000"/>
            </a:spcAft>
            <a:buChar char="•"/>
          </a:pPr>
          <a:r>
            <a:rPr lang="en-GB" sz="1100" kern="1200">
              <a:latin typeface="Arial" panose="020B0604020202020204" pitchFamily="34" charset="0"/>
              <a:cs typeface="Arial" panose="020B0604020202020204" pitchFamily="34" charset="0"/>
            </a:rPr>
            <a:t>Local vaccination data is continuously analysed using tools like FDP, capacity tracker, and Immform. Fortnightly MSOA data reviews help identify areas where vaccination uptake can be maximised effectively. Relevant data to be proactively discussed with the outreach team.</a:t>
          </a:r>
        </a:p>
      </dsp:txBody>
      <dsp:txXfrm>
        <a:off x="0" y="1551443"/>
        <a:ext cx="2952000" cy="1351349"/>
      </dsp:txXfrm>
    </dsp:sp>
    <dsp:sp modelId="{A978931A-3DF3-44FA-B3D1-F3A2A34EDFD5}">
      <dsp:nvSpPr>
        <dsp:cNvPr id="0" name=""/>
        <dsp:cNvSpPr/>
      </dsp:nvSpPr>
      <dsp:spPr>
        <a:xfrm>
          <a:off x="147600" y="1389083"/>
          <a:ext cx="2066400" cy="3247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0" rIns="78105" bIns="0" numCol="1" spcCol="1270" anchor="ctr" anchorCtr="0">
          <a:noAutofit/>
        </a:bodyPr>
        <a:lstStyle/>
        <a:p>
          <a:pPr marL="0" lvl="0" indent="0" algn="l" defTabSz="488950">
            <a:lnSpc>
              <a:spcPct val="90000"/>
            </a:lnSpc>
            <a:spcBef>
              <a:spcPct val="0"/>
            </a:spcBef>
            <a:spcAft>
              <a:spcPct val="35000"/>
            </a:spcAft>
            <a:buNone/>
          </a:pPr>
          <a:r>
            <a:rPr lang="en-GB" sz="1100" b="1" kern="1200">
              <a:latin typeface="Arial" panose="020B0604020202020204" pitchFamily="34" charset="0"/>
              <a:cs typeface="Arial" panose="020B0604020202020204" pitchFamily="34" charset="0"/>
            </a:rPr>
            <a:t>Ongoing Data Review:</a:t>
          </a:r>
          <a:endParaRPr lang="en-GB" sz="1100" kern="1200">
            <a:latin typeface="Arial" panose="020B0604020202020204" pitchFamily="34" charset="0"/>
            <a:cs typeface="Arial" panose="020B0604020202020204" pitchFamily="34" charset="0"/>
          </a:endParaRPr>
        </a:p>
      </dsp:txBody>
      <dsp:txXfrm>
        <a:off x="163452" y="1404935"/>
        <a:ext cx="2034696" cy="293016"/>
      </dsp:txXfrm>
    </dsp:sp>
    <dsp:sp modelId="{AFC7FE04-B186-4337-AA1C-A93190F78DF0}">
      <dsp:nvSpPr>
        <dsp:cNvPr id="0" name=""/>
        <dsp:cNvSpPr/>
      </dsp:nvSpPr>
      <dsp:spPr>
        <a:xfrm>
          <a:off x="0" y="3124553"/>
          <a:ext cx="2952000" cy="744975"/>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000" tIns="229108" rIns="72000" bIns="78232" numCol="1" spcCol="1270" anchor="t" anchorCtr="0">
          <a:noAutofit/>
        </a:bodyPr>
        <a:lstStyle/>
        <a:p>
          <a:pPr marL="57150" lvl="1" indent="-57150" algn="l" defTabSz="488950">
            <a:lnSpc>
              <a:spcPct val="90000"/>
            </a:lnSpc>
            <a:spcBef>
              <a:spcPct val="0"/>
            </a:spcBef>
            <a:spcAft>
              <a:spcPct val="15000"/>
            </a:spcAft>
            <a:buChar char="•"/>
          </a:pPr>
          <a:r>
            <a:rPr lang="en-GB" sz="1100" kern="1200">
              <a:latin typeface="Arial" panose="020B0604020202020204" pitchFamily="34" charset="0"/>
              <a:cs typeface="Arial" panose="020B0604020202020204" pitchFamily="34" charset="0"/>
            </a:rPr>
            <a:t>Data identifies priority groups such as frontline workers and clinical risk groups for vaccination focus </a:t>
          </a:r>
          <a:r>
            <a:rPr lang="en-GB" sz="1100" kern="1200">
              <a:solidFill>
                <a:schemeClr val="tx1"/>
              </a:solidFill>
              <a:latin typeface="Arial" panose="020B0604020202020204" pitchFamily="34" charset="0"/>
              <a:cs typeface="Arial" panose="020B0604020202020204" pitchFamily="34" charset="0"/>
            </a:rPr>
            <a:t>in 26/27.</a:t>
          </a:r>
        </a:p>
      </dsp:txBody>
      <dsp:txXfrm>
        <a:off x="0" y="3124553"/>
        <a:ext cx="2952000" cy="744975"/>
      </dsp:txXfrm>
    </dsp:sp>
    <dsp:sp modelId="{4719593B-85DE-4626-96C5-BDF1DBDD1AC5}">
      <dsp:nvSpPr>
        <dsp:cNvPr id="0" name=""/>
        <dsp:cNvSpPr/>
      </dsp:nvSpPr>
      <dsp:spPr>
        <a:xfrm>
          <a:off x="147600" y="2962193"/>
          <a:ext cx="2066400" cy="3247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0" rIns="78105" bIns="0" numCol="1" spcCol="1270" anchor="ctr" anchorCtr="0">
          <a:noAutofit/>
        </a:bodyPr>
        <a:lstStyle/>
        <a:p>
          <a:pPr marL="0" lvl="0" indent="0" algn="l" defTabSz="488950">
            <a:lnSpc>
              <a:spcPct val="90000"/>
            </a:lnSpc>
            <a:spcBef>
              <a:spcPct val="0"/>
            </a:spcBef>
            <a:spcAft>
              <a:spcPct val="35000"/>
            </a:spcAft>
            <a:buNone/>
          </a:pPr>
          <a:r>
            <a:rPr lang="en-GB" sz="1100" b="1" kern="1200">
              <a:latin typeface="Arial" panose="020B0604020202020204" pitchFamily="34" charset="0"/>
              <a:cs typeface="Arial" panose="020B0604020202020204" pitchFamily="34" charset="0"/>
            </a:rPr>
            <a:t>Vaccine Priorities:</a:t>
          </a:r>
          <a:endParaRPr lang="en-GB" sz="1100" kern="1200">
            <a:latin typeface="Arial" panose="020B0604020202020204" pitchFamily="34" charset="0"/>
            <a:cs typeface="Arial" panose="020B0604020202020204" pitchFamily="34" charset="0"/>
          </a:endParaRPr>
        </a:p>
      </dsp:txBody>
      <dsp:txXfrm>
        <a:off x="163452" y="2978045"/>
        <a:ext cx="2034696" cy="293016"/>
      </dsp:txXfrm>
    </dsp:sp>
    <dsp:sp modelId="{2AC12172-CEFE-4BA0-8F19-AFC5AFF22D73}">
      <dsp:nvSpPr>
        <dsp:cNvPr id="0" name=""/>
        <dsp:cNvSpPr/>
      </dsp:nvSpPr>
      <dsp:spPr>
        <a:xfrm>
          <a:off x="0" y="4091288"/>
          <a:ext cx="2952000" cy="9009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000" tIns="229108" rIns="72000" bIns="78232" numCol="1" spcCol="1270" anchor="t" anchorCtr="0">
          <a:noAutofit/>
        </a:bodyPr>
        <a:lstStyle/>
        <a:p>
          <a:pPr marL="57150" lvl="1" indent="-57150" algn="l" defTabSz="488950">
            <a:lnSpc>
              <a:spcPct val="90000"/>
            </a:lnSpc>
            <a:spcBef>
              <a:spcPct val="0"/>
            </a:spcBef>
            <a:spcAft>
              <a:spcPct val="15000"/>
            </a:spcAft>
            <a:buChar char="•"/>
          </a:pPr>
          <a:r>
            <a:rPr lang="en-GB" sz="1100" kern="1200">
              <a:solidFill>
                <a:schemeClr val="tx1"/>
              </a:solidFill>
              <a:latin typeface="Arial" panose="020B0604020202020204" pitchFamily="34" charset="0"/>
              <a:cs typeface="Arial" panose="020B0604020202020204" pitchFamily="34" charset="0"/>
            </a:rPr>
            <a:t>System leads and local authorities aim to ensure coordinated flu season planning and are members of the CDG group. Providers have executive support for their plans.</a:t>
          </a:r>
        </a:p>
      </dsp:txBody>
      <dsp:txXfrm>
        <a:off x="0" y="4091288"/>
        <a:ext cx="2952000" cy="900900"/>
      </dsp:txXfrm>
    </dsp:sp>
    <dsp:sp modelId="{1E07E7F3-5966-47AB-ADCB-549EAA21791E}">
      <dsp:nvSpPr>
        <dsp:cNvPr id="0" name=""/>
        <dsp:cNvSpPr/>
      </dsp:nvSpPr>
      <dsp:spPr>
        <a:xfrm>
          <a:off x="147600" y="3928928"/>
          <a:ext cx="2066400" cy="3247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0" rIns="78105" bIns="0" numCol="1" spcCol="1270" anchor="ctr" anchorCtr="0">
          <a:noAutofit/>
        </a:bodyPr>
        <a:lstStyle/>
        <a:p>
          <a:pPr marL="0" lvl="0" indent="0" algn="l" defTabSz="488950">
            <a:lnSpc>
              <a:spcPct val="90000"/>
            </a:lnSpc>
            <a:spcBef>
              <a:spcPct val="0"/>
            </a:spcBef>
            <a:spcAft>
              <a:spcPct val="35000"/>
            </a:spcAft>
            <a:buNone/>
          </a:pPr>
          <a:r>
            <a:rPr lang="en-GB" sz="1100" b="1" kern="1200">
              <a:latin typeface="Arial" panose="020B0604020202020204" pitchFamily="34" charset="0"/>
              <a:cs typeface="Arial" panose="020B0604020202020204" pitchFamily="34" charset="0"/>
            </a:rPr>
            <a:t>System Coordination:</a:t>
          </a:r>
          <a:endParaRPr lang="en-GB" sz="1100" kern="1200">
            <a:latin typeface="Arial" panose="020B0604020202020204" pitchFamily="34" charset="0"/>
            <a:cs typeface="Arial" panose="020B0604020202020204" pitchFamily="34" charset="0"/>
          </a:endParaRPr>
        </a:p>
      </dsp:txBody>
      <dsp:txXfrm>
        <a:off x="163452" y="3944780"/>
        <a:ext cx="2034696" cy="2930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0099EE-DEFB-49C1-91C9-F7EFDD955A50}">
      <dsp:nvSpPr>
        <dsp:cNvPr id="0" name=""/>
        <dsp:cNvSpPr/>
      </dsp:nvSpPr>
      <dsp:spPr>
        <a:xfrm>
          <a:off x="0" y="331155"/>
          <a:ext cx="2952000" cy="12285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000" tIns="216000" rIns="72000" bIns="71120" numCol="1" spcCol="1270" anchor="t" anchorCtr="0">
          <a:noAutofit/>
        </a:bodyPr>
        <a:lstStyle/>
        <a:p>
          <a:pPr marL="57150" lvl="1" indent="-57150" algn="l" defTabSz="444500">
            <a:lnSpc>
              <a:spcPct val="90000"/>
            </a:lnSpc>
            <a:spcBef>
              <a:spcPct val="0"/>
            </a:spcBef>
            <a:spcAft>
              <a:spcPct val="15000"/>
            </a:spcAft>
            <a:buChar char="•"/>
          </a:pPr>
          <a:r>
            <a:rPr lang="en-GB" sz="1000" kern="1200">
              <a:latin typeface="Arial" panose="020B0604020202020204" pitchFamily="34" charset="0"/>
              <a:cs typeface="Arial" panose="020B0604020202020204" pitchFamily="34" charset="0"/>
            </a:rPr>
            <a:t>Local trusts are collaborating to promote vaccinations for long-stay patients through clear communication and outpatient signposting. </a:t>
          </a:r>
          <a:r>
            <a:rPr lang="en-GB" sz="1000" kern="1200">
              <a:solidFill>
                <a:schemeClr val="tx1"/>
              </a:solidFill>
              <a:latin typeface="Arial" panose="020B0604020202020204" pitchFamily="34" charset="0"/>
              <a:cs typeface="Arial" panose="020B0604020202020204" pitchFamily="34" charset="0"/>
            </a:rPr>
            <a:t>Trust maternity services also support vaccine delivery. GP Practices &amp; pharmacies have plans to encourage uptake, with community pharmacies being able to vaccinate 2 &amp; 3 year olds.</a:t>
          </a:r>
        </a:p>
      </dsp:txBody>
      <dsp:txXfrm>
        <a:off x="0" y="331155"/>
        <a:ext cx="2952000" cy="1228500"/>
      </dsp:txXfrm>
    </dsp:sp>
    <dsp:sp modelId="{772A20C4-90BD-4C3F-9AFD-156D34200ED6}">
      <dsp:nvSpPr>
        <dsp:cNvPr id="0" name=""/>
        <dsp:cNvSpPr/>
      </dsp:nvSpPr>
      <dsp:spPr>
        <a:xfrm>
          <a:off x="147600" y="183555"/>
          <a:ext cx="2066400" cy="2952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0" rIns="78105" bIns="0" numCol="1" spcCol="1270" anchor="ctr" anchorCtr="0">
          <a:noAutofit/>
        </a:bodyPr>
        <a:lstStyle/>
        <a:p>
          <a:pPr marL="0" lvl="0" indent="0" algn="l" defTabSz="444500">
            <a:lnSpc>
              <a:spcPct val="90000"/>
            </a:lnSpc>
            <a:spcBef>
              <a:spcPct val="0"/>
            </a:spcBef>
            <a:spcAft>
              <a:spcPct val="35000"/>
            </a:spcAft>
            <a:buNone/>
          </a:pPr>
          <a:r>
            <a:rPr lang="en-GB" sz="1000" b="1" kern="1200">
              <a:latin typeface="Arial" panose="020B0604020202020204" pitchFamily="34" charset="0"/>
              <a:cs typeface="Arial" panose="020B0604020202020204" pitchFamily="34" charset="0"/>
            </a:rPr>
            <a:t>Engagement:</a:t>
          </a:r>
          <a:endParaRPr lang="en-GB" sz="1000" kern="1200">
            <a:latin typeface="Arial" panose="020B0604020202020204" pitchFamily="34" charset="0"/>
            <a:cs typeface="Arial" panose="020B0604020202020204" pitchFamily="34" charset="0"/>
          </a:endParaRPr>
        </a:p>
      </dsp:txBody>
      <dsp:txXfrm>
        <a:off x="162010" y="197965"/>
        <a:ext cx="2037580" cy="266380"/>
      </dsp:txXfrm>
    </dsp:sp>
    <dsp:sp modelId="{75E9891F-8AE3-4E4C-9A0E-54ACA9494BAC}">
      <dsp:nvSpPr>
        <dsp:cNvPr id="0" name=""/>
        <dsp:cNvSpPr/>
      </dsp:nvSpPr>
      <dsp:spPr>
        <a:xfrm>
          <a:off x="0" y="1761255"/>
          <a:ext cx="2952000" cy="1260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000" tIns="216000" rIns="72000" bIns="71120" numCol="1" spcCol="1270" anchor="t" anchorCtr="0">
          <a:noAutofit/>
        </a:bodyPr>
        <a:lstStyle/>
        <a:p>
          <a:pPr marL="57150" lvl="1" indent="-57150" algn="l" defTabSz="444500">
            <a:lnSpc>
              <a:spcPct val="90000"/>
            </a:lnSpc>
            <a:spcBef>
              <a:spcPct val="0"/>
            </a:spcBef>
            <a:spcAft>
              <a:spcPct val="15000"/>
            </a:spcAft>
            <a:buChar char="•"/>
          </a:pPr>
          <a:r>
            <a:rPr lang="en-GB" sz="1000" kern="1200">
              <a:latin typeface="Arial" panose="020B0604020202020204" pitchFamily="34" charset="0"/>
              <a:cs typeface="Arial" panose="020B0604020202020204" pitchFamily="34" charset="0"/>
            </a:rPr>
            <a:t>Providers are expected to develop strong strategies for vaccinating frontline healthcare workers to protect staff and patients alike.</a:t>
          </a:r>
        </a:p>
        <a:p>
          <a:pPr marL="57150" lvl="1" indent="-57150" algn="l" defTabSz="444500">
            <a:lnSpc>
              <a:spcPct val="90000"/>
            </a:lnSpc>
            <a:spcBef>
              <a:spcPct val="0"/>
            </a:spcBef>
            <a:spcAft>
              <a:spcPct val="15000"/>
            </a:spcAft>
            <a:buChar char="•"/>
          </a:pPr>
          <a:r>
            <a:rPr lang="en-GB" sz="1000" kern="1200">
              <a:latin typeface="Arial" panose="020B0604020202020204" pitchFamily="34" charset="0"/>
              <a:cs typeface="Arial" panose="020B0604020202020204" pitchFamily="34" charset="0"/>
            </a:rPr>
            <a:t>Providers should ensure the vaccine is accessible for all frontline staff, monitor the delivery of their programme whilst aiming to achieve an uptake of 60-65% for FHCWs.</a:t>
          </a:r>
        </a:p>
      </dsp:txBody>
      <dsp:txXfrm>
        <a:off x="0" y="1761255"/>
        <a:ext cx="2952000" cy="1260000"/>
      </dsp:txXfrm>
    </dsp:sp>
    <dsp:sp modelId="{65F11266-D16F-4FE0-81C0-88DB54AC8E80}">
      <dsp:nvSpPr>
        <dsp:cNvPr id="0" name=""/>
        <dsp:cNvSpPr/>
      </dsp:nvSpPr>
      <dsp:spPr>
        <a:xfrm>
          <a:off x="147600" y="1613655"/>
          <a:ext cx="2066400" cy="2952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0" rIns="78105" bIns="0" numCol="1" spcCol="1270" anchor="ctr" anchorCtr="0">
          <a:noAutofit/>
        </a:bodyPr>
        <a:lstStyle/>
        <a:p>
          <a:pPr marL="0" lvl="0" indent="0" algn="l" defTabSz="444500">
            <a:lnSpc>
              <a:spcPct val="90000"/>
            </a:lnSpc>
            <a:spcBef>
              <a:spcPct val="0"/>
            </a:spcBef>
            <a:spcAft>
              <a:spcPct val="35000"/>
            </a:spcAft>
            <a:buNone/>
          </a:pPr>
          <a:r>
            <a:rPr lang="en-GB" sz="1000" b="1" kern="1200">
              <a:latin typeface="Arial" panose="020B0604020202020204" pitchFamily="34" charset="0"/>
              <a:cs typeface="Arial" panose="020B0604020202020204" pitchFamily="34" charset="0"/>
            </a:rPr>
            <a:t>Vaccinating Workers:</a:t>
          </a:r>
          <a:endParaRPr lang="en-GB" sz="1000" kern="1200">
            <a:latin typeface="Arial" panose="020B0604020202020204" pitchFamily="34" charset="0"/>
            <a:cs typeface="Arial" panose="020B0604020202020204" pitchFamily="34" charset="0"/>
          </a:endParaRPr>
        </a:p>
      </dsp:txBody>
      <dsp:txXfrm>
        <a:off x="162010" y="1628065"/>
        <a:ext cx="2037580" cy="266380"/>
      </dsp:txXfrm>
    </dsp:sp>
    <dsp:sp modelId="{72753E93-7951-4196-A691-38A3A34C051B}">
      <dsp:nvSpPr>
        <dsp:cNvPr id="0" name=""/>
        <dsp:cNvSpPr/>
      </dsp:nvSpPr>
      <dsp:spPr>
        <a:xfrm>
          <a:off x="0" y="3222855"/>
          <a:ext cx="2952000" cy="693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000" tIns="216000" rIns="72000" bIns="71120" numCol="1" spcCol="1270" anchor="t" anchorCtr="0">
          <a:noAutofit/>
        </a:bodyPr>
        <a:lstStyle/>
        <a:p>
          <a:pPr marL="57150" lvl="1" indent="-57150" algn="l" defTabSz="444500">
            <a:lnSpc>
              <a:spcPct val="90000"/>
            </a:lnSpc>
            <a:spcBef>
              <a:spcPct val="0"/>
            </a:spcBef>
            <a:spcAft>
              <a:spcPct val="15000"/>
            </a:spcAft>
            <a:buChar char="•"/>
          </a:pPr>
          <a:r>
            <a:rPr lang="en-GB" sz="1000" kern="1200">
              <a:solidFill>
                <a:schemeClr val="tx1"/>
              </a:solidFill>
              <a:latin typeface="Arial" panose="020B0604020202020204" pitchFamily="34" charset="0"/>
              <a:cs typeface="Arial" panose="020B0604020202020204" pitchFamily="34" charset="0"/>
            </a:rPr>
            <a:t>Trust vaccination leads collaborate closely to ensure </a:t>
          </a:r>
          <a:r>
            <a:rPr lang="en-GB" sz="1000" kern="1200">
              <a:latin typeface="Arial" panose="020B0604020202020204" pitchFamily="34" charset="0"/>
              <a:cs typeface="Arial" panose="020B0604020202020204" pitchFamily="34" charset="0"/>
            </a:rPr>
            <a:t>consistent and effective flu vaccination planning during the season.</a:t>
          </a:r>
        </a:p>
      </dsp:txBody>
      <dsp:txXfrm>
        <a:off x="0" y="3222855"/>
        <a:ext cx="2952000" cy="693000"/>
      </dsp:txXfrm>
    </dsp:sp>
    <dsp:sp modelId="{63D5AFD7-3E55-44AF-B16B-12C26671C273}">
      <dsp:nvSpPr>
        <dsp:cNvPr id="0" name=""/>
        <dsp:cNvSpPr/>
      </dsp:nvSpPr>
      <dsp:spPr>
        <a:xfrm>
          <a:off x="147600" y="3075255"/>
          <a:ext cx="2066400" cy="2952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0" rIns="78105" bIns="0" numCol="1" spcCol="1270" anchor="ctr" anchorCtr="0">
          <a:noAutofit/>
        </a:bodyPr>
        <a:lstStyle/>
        <a:p>
          <a:pPr marL="0" lvl="0" indent="0" algn="l" defTabSz="444500">
            <a:lnSpc>
              <a:spcPct val="90000"/>
            </a:lnSpc>
            <a:spcBef>
              <a:spcPct val="0"/>
            </a:spcBef>
            <a:spcAft>
              <a:spcPct val="35000"/>
            </a:spcAft>
            <a:buNone/>
          </a:pPr>
          <a:r>
            <a:rPr lang="en-GB" sz="1000" b="1" kern="1200">
              <a:latin typeface="Arial" panose="020B0604020202020204" pitchFamily="34" charset="0"/>
              <a:cs typeface="Arial" panose="020B0604020202020204" pitchFamily="34" charset="0"/>
            </a:rPr>
            <a:t>Coordinated Planning:</a:t>
          </a:r>
          <a:endParaRPr lang="en-GB" sz="1000" kern="1200">
            <a:latin typeface="Arial" panose="020B0604020202020204" pitchFamily="34" charset="0"/>
            <a:cs typeface="Arial" panose="020B0604020202020204" pitchFamily="34" charset="0"/>
          </a:endParaRPr>
        </a:p>
      </dsp:txBody>
      <dsp:txXfrm>
        <a:off x="162010" y="3089665"/>
        <a:ext cx="2037580" cy="266380"/>
      </dsp:txXfrm>
    </dsp:sp>
    <dsp:sp modelId="{CB8EC978-BE33-4819-9010-54D64C09B538}">
      <dsp:nvSpPr>
        <dsp:cNvPr id="0" name=""/>
        <dsp:cNvSpPr/>
      </dsp:nvSpPr>
      <dsp:spPr>
        <a:xfrm>
          <a:off x="0" y="4117455"/>
          <a:ext cx="2952000" cy="8190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000" tIns="216000" rIns="72000" bIns="71120" numCol="1" spcCol="1270" anchor="t" anchorCtr="0">
          <a:noAutofit/>
        </a:bodyPr>
        <a:lstStyle/>
        <a:p>
          <a:pPr marL="57150" lvl="1" indent="-57150" algn="l" defTabSz="444500">
            <a:lnSpc>
              <a:spcPct val="90000"/>
            </a:lnSpc>
            <a:spcBef>
              <a:spcPct val="0"/>
            </a:spcBef>
            <a:spcAft>
              <a:spcPct val="15000"/>
            </a:spcAft>
            <a:buChar char="•"/>
          </a:pPr>
          <a:r>
            <a:rPr lang="en-GB" sz="1000" kern="1200">
              <a:latin typeface="Arial" panose="020B0604020202020204" pitchFamily="34" charset="0"/>
              <a:cs typeface="Arial" panose="020B0604020202020204" pitchFamily="34" charset="0"/>
            </a:rPr>
            <a:t>Use of roving vaccination teams alongside a clinic offer with data monitoring enables proactive review of vaccine uptake across departments.</a:t>
          </a:r>
        </a:p>
      </dsp:txBody>
      <dsp:txXfrm>
        <a:off x="0" y="4117455"/>
        <a:ext cx="2952000" cy="819000"/>
      </dsp:txXfrm>
    </dsp:sp>
    <dsp:sp modelId="{6A64DBD0-894E-407A-BDC2-3AAF6BC28A5F}">
      <dsp:nvSpPr>
        <dsp:cNvPr id="0" name=""/>
        <dsp:cNvSpPr/>
      </dsp:nvSpPr>
      <dsp:spPr>
        <a:xfrm>
          <a:off x="147600" y="3969855"/>
          <a:ext cx="2066400" cy="2952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0" rIns="78105" bIns="0" numCol="1" spcCol="1270" anchor="ctr" anchorCtr="0">
          <a:noAutofit/>
        </a:bodyPr>
        <a:lstStyle/>
        <a:p>
          <a:pPr marL="0" lvl="0" indent="0" algn="l" defTabSz="444500">
            <a:lnSpc>
              <a:spcPct val="90000"/>
            </a:lnSpc>
            <a:spcBef>
              <a:spcPct val="0"/>
            </a:spcBef>
            <a:spcAft>
              <a:spcPct val="35000"/>
            </a:spcAft>
            <a:buNone/>
          </a:pPr>
          <a:r>
            <a:rPr lang="en-GB" sz="1000" b="1" kern="1200">
              <a:latin typeface="Arial" panose="020B0604020202020204" pitchFamily="34" charset="0"/>
              <a:cs typeface="Arial" panose="020B0604020202020204" pitchFamily="34" charset="0"/>
            </a:rPr>
            <a:t>Monitoring Uptake:</a:t>
          </a:r>
          <a:endParaRPr lang="en-GB" sz="1000" kern="1200">
            <a:latin typeface="Arial" panose="020B0604020202020204" pitchFamily="34" charset="0"/>
            <a:cs typeface="Arial" panose="020B0604020202020204" pitchFamily="34" charset="0"/>
          </a:endParaRPr>
        </a:p>
      </dsp:txBody>
      <dsp:txXfrm>
        <a:off x="162010" y="3984265"/>
        <a:ext cx="2037580" cy="2663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0099EE-DEFB-49C1-91C9-F7EFDD955A50}">
      <dsp:nvSpPr>
        <dsp:cNvPr id="0" name=""/>
        <dsp:cNvSpPr/>
      </dsp:nvSpPr>
      <dsp:spPr>
        <a:xfrm>
          <a:off x="0" y="468990"/>
          <a:ext cx="2952000" cy="722925"/>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000" tIns="180000" rIns="72000" bIns="64008" numCol="1" spcCol="1270" anchor="t" anchorCtr="0">
          <a:noAutofit/>
        </a:bodyPr>
        <a:lstStyle/>
        <a:p>
          <a:pPr marL="57150" lvl="1" indent="-57150" algn="l" defTabSz="400050">
            <a:lnSpc>
              <a:spcPct val="90000"/>
            </a:lnSpc>
            <a:spcBef>
              <a:spcPct val="0"/>
            </a:spcBef>
            <a:spcAft>
              <a:spcPct val="15000"/>
            </a:spcAft>
            <a:buChar char="•"/>
          </a:pPr>
          <a:r>
            <a:rPr lang="en-GB" sz="900" kern="1200">
              <a:latin typeface="Arial" panose="020B0604020202020204" pitchFamily="34" charset="0"/>
              <a:cs typeface="Arial" panose="020B0604020202020204" pitchFamily="34" charset="0"/>
            </a:rPr>
            <a:t>Engaging local groups strengthens messaging and supports health initiatives effectively. Activities incl. distributing leaflets, hosting talks, and running pop-up vaccination clinics to promote flu and covid vaccines.</a:t>
          </a:r>
        </a:p>
      </dsp:txBody>
      <dsp:txXfrm>
        <a:off x="0" y="468990"/>
        <a:ext cx="2952000" cy="722925"/>
      </dsp:txXfrm>
    </dsp:sp>
    <dsp:sp modelId="{772A20C4-90BD-4C3F-9AFD-156D34200ED6}">
      <dsp:nvSpPr>
        <dsp:cNvPr id="0" name=""/>
        <dsp:cNvSpPr/>
      </dsp:nvSpPr>
      <dsp:spPr>
        <a:xfrm>
          <a:off x="147600" y="336150"/>
          <a:ext cx="2066400" cy="2656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0" rIns="78105" bIns="0" numCol="1" spcCol="1270" anchor="ctr" anchorCtr="0">
          <a:noAutofit/>
        </a:bodyPr>
        <a:lstStyle/>
        <a:p>
          <a:pPr marL="0" lvl="0" indent="0" algn="l" defTabSz="400050">
            <a:lnSpc>
              <a:spcPct val="90000"/>
            </a:lnSpc>
            <a:spcBef>
              <a:spcPct val="0"/>
            </a:spcBef>
            <a:spcAft>
              <a:spcPct val="35000"/>
            </a:spcAft>
            <a:buNone/>
          </a:pPr>
          <a:r>
            <a:rPr lang="en-GB" sz="900" b="1" kern="1200">
              <a:latin typeface="Arial" panose="020B0604020202020204" pitchFamily="34" charset="0"/>
              <a:cs typeface="Arial" panose="020B0604020202020204" pitchFamily="34" charset="0"/>
            </a:rPr>
            <a:t>Community Collaboration:</a:t>
          </a:r>
          <a:endParaRPr lang="en-GB" sz="900" kern="1200">
            <a:latin typeface="Arial" panose="020B0604020202020204" pitchFamily="34" charset="0"/>
            <a:cs typeface="Arial" panose="020B0604020202020204" pitchFamily="34" charset="0"/>
          </a:endParaRPr>
        </a:p>
      </dsp:txBody>
      <dsp:txXfrm>
        <a:off x="160569" y="349119"/>
        <a:ext cx="2040462" cy="239742"/>
      </dsp:txXfrm>
    </dsp:sp>
    <dsp:sp modelId="{3F76A5C8-3FC9-45E2-BEAE-E8E825D69BA9}">
      <dsp:nvSpPr>
        <dsp:cNvPr id="0" name=""/>
        <dsp:cNvSpPr/>
      </dsp:nvSpPr>
      <dsp:spPr>
        <a:xfrm>
          <a:off x="0" y="1373355"/>
          <a:ext cx="2952000" cy="9922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000" tIns="180000" rIns="72000" bIns="64008" numCol="1" spcCol="1270" anchor="t" anchorCtr="0">
          <a:noAutofit/>
        </a:bodyPr>
        <a:lstStyle/>
        <a:p>
          <a:pPr marL="57150" lvl="1" indent="-57150" algn="l" defTabSz="400050">
            <a:lnSpc>
              <a:spcPct val="90000"/>
            </a:lnSpc>
            <a:spcBef>
              <a:spcPct val="0"/>
            </a:spcBef>
            <a:spcAft>
              <a:spcPct val="15000"/>
            </a:spcAft>
            <a:buChar char="•"/>
          </a:pPr>
          <a:r>
            <a:rPr lang="en-GB" sz="900" kern="1200">
              <a:latin typeface="Arial" panose="020B0604020202020204" pitchFamily="34" charset="0"/>
              <a:cs typeface="Arial" panose="020B0604020202020204" pitchFamily="34" charset="0"/>
            </a:rPr>
            <a:t>All BNSSG </a:t>
          </a:r>
          <a:r>
            <a:rPr lang="en-GB" sz="900" kern="1200">
              <a:solidFill>
                <a:schemeClr val="tx1"/>
              </a:solidFill>
              <a:latin typeface="Arial" panose="020B0604020202020204" pitchFamily="34" charset="0"/>
              <a:cs typeface="Arial" panose="020B0604020202020204" pitchFamily="34" charset="0"/>
            </a:rPr>
            <a:t>practices have committed to providing flu vaccinations for 26/27, improving access for the population.</a:t>
          </a:r>
        </a:p>
        <a:p>
          <a:pPr marL="57150" lvl="1" indent="-57150" algn="l" defTabSz="400050">
            <a:lnSpc>
              <a:spcPct val="90000"/>
            </a:lnSpc>
            <a:spcBef>
              <a:spcPct val="0"/>
            </a:spcBef>
            <a:spcAft>
              <a:spcPct val="15000"/>
            </a:spcAft>
            <a:buChar char="•"/>
          </a:pPr>
          <a:r>
            <a:rPr lang="en-GB" sz="900" kern="1200">
              <a:solidFill>
                <a:schemeClr val="tx1"/>
              </a:solidFill>
              <a:latin typeface="Arial" panose="020B0604020202020204" pitchFamily="34" charset="0"/>
              <a:cs typeface="Arial" panose="020B0604020202020204" pitchFamily="34" charset="0"/>
            </a:rPr>
            <a:t>All BNSSG practices have signed up to provide covid vaccination for 26/27. Co-administration </a:t>
          </a:r>
          <a:r>
            <a:rPr lang="en-GB" sz="900" kern="1200">
              <a:latin typeface="Arial" panose="020B0604020202020204" pitchFamily="34" charset="0"/>
              <a:cs typeface="Arial" panose="020B0604020202020204" pitchFamily="34" charset="0"/>
            </a:rPr>
            <a:t>will take place where clinically appropriate and practical.</a:t>
          </a:r>
        </a:p>
      </dsp:txBody>
      <dsp:txXfrm>
        <a:off x="0" y="1373355"/>
        <a:ext cx="2952000" cy="992250"/>
      </dsp:txXfrm>
    </dsp:sp>
    <dsp:sp modelId="{C9FD89BF-828E-4E2B-8213-00085FC40320}">
      <dsp:nvSpPr>
        <dsp:cNvPr id="0" name=""/>
        <dsp:cNvSpPr/>
      </dsp:nvSpPr>
      <dsp:spPr>
        <a:xfrm>
          <a:off x="147600" y="1240515"/>
          <a:ext cx="2066400" cy="2656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0" rIns="78105" bIns="0" numCol="1" spcCol="1270" anchor="ctr" anchorCtr="0">
          <a:noAutofit/>
        </a:bodyPr>
        <a:lstStyle/>
        <a:p>
          <a:pPr marL="0" lvl="0" indent="0" algn="l" defTabSz="400050">
            <a:lnSpc>
              <a:spcPct val="90000"/>
            </a:lnSpc>
            <a:spcBef>
              <a:spcPct val="0"/>
            </a:spcBef>
            <a:spcAft>
              <a:spcPct val="35000"/>
            </a:spcAft>
            <a:buNone/>
          </a:pPr>
          <a:r>
            <a:rPr lang="en-GB" sz="900" b="1" kern="1200">
              <a:latin typeface="Arial" panose="020B0604020202020204" pitchFamily="34" charset="0"/>
              <a:cs typeface="Arial" panose="020B0604020202020204" pitchFamily="34" charset="0"/>
            </a:rPr>
            <a:t>Flu Vaccination Agreement:</a:t>
          </a:r>
          <a:endParaRPr lang="en-GB" sz="900" kern="1200">
            <a:latin typeface="Arial" panose="020B0604020202020204" pitchFamily="34" charset="0"/>
            <a:cs typeface="Arial" panose="020B0604020202020204" pitchFamily="34" charset="0"/>
          </a:endParaRPr>
        </a:p>
      </dsp:txBody>
      <dsp:txXfrm>
        <a:off x="160569" y="1253484"/>
        <a:ext cx="2040462" cy="239742"/>
      </dsp:txXfrm>
    </dsp:sp>
    <dsp:sp modelId="{8E02A5E2-E900-43AE-82D8-9AFDA421DEAF}">
      <dsp:nvSpPr>
        <dsp:cNvPr id="0" name=""/>
        <dsp:cNvSpPr/>
      </dsp:nvSpPr>
      <dsp:spPr>
        <a:xfrm>
          <a:off x="0" y="2547045"/>
          <a:ext cx="2952000" cy="722925"/>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000" tIns="180000" rIns="72000" bIns="64008" numCol="1" spcCol="1270" anchor="t" anchorCtr="0">
          <a:noAutofit/>
        </a:bodyPr>
        <a:lstStyle/>
        <a:p>
          <a:pPr marL="57150" lvl="1" indent="-57150" algn="l" defTabSz="400050">
            <a:lnSpc>
              <a:spcPct val="90000"/>
            </a:lnSpc>
            <a:spcBef>
              <a:spcPct val="0"/>
            </a:spcBef>
            <a:spcAft>
              <a:spcPct val="15000"/>
            </a:spcAft>
            <a:buChar char="•"/>
          </a:pPr>
          <a:r>
            <a:rPr lang="en-GB" sz="900" kern="1200">
              <a:solidFill>
                <a:schemeClr val="tx1"/>
              </a:solidFill>
              <a:latin typeface="Arial" panose="020B0604020202020204" pitchFamily="34" charset="0"/>
              <a:cs typeface="Arial" panose="020B0604020202020204" pitchFamily="34" charset="0"/>
            </a:rPr>
            <a:t>In BNSSG, the new One-Care outreach team will offer support to increase vaccine uptake in lower coverage areas through targeted community/ voluntary sector engagement or in areas where gaps are identified. </a:t>
          </a:r>
        </a:p>
      </dsp:txBody>
      <dsp:txXfrm>
        <a:off x="0" y="2547045"/>
        <a:ext cx="2952000" cy="722925"/>
      </dsp:txXfrm>
    </dsp:sp>
    <dsp:sp modelId="{E9C1CE07-79A7-4104-BDF0-8B810C5F51CD}">
      <dsp:nvSpPr>
        <dsp:cNvPr id="0" name=""/>
        <dsp:cNvSpPr/>
      </dsp:nvSpPr>
      <dsp:spPr>
        <a:xfrm>
          <a:off x="147600" y="2414205"/>
          <a:ext cx="2066400" cy="2656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0" rIns="78105" bIns="0" numCol="1" spcCol="1270" anchor="ctr" anchorCtr="0">
          <a:noAutofit/>
        </a:bodyPr>
        <a:lstStyle/>
        <a:p>
          <a:pPr marL="0" lvl="0" indent="0" algn="l" defTabSz="400050">
            <a:lnSpc>
              <a:spcPct val="90000"/>
            </a:lnSpc>
            <a:spcBef>
              <a:spcPct val="0"/>
            </a:spcBef>
            <a:spcAft>
              <a:spcPct val="35000"/>
            </a:spcAft>
            <a:buNone/>
          </a:pPr>
          <a:r>
            <a:rPr lang="en-GB" sz="900" b="1" kern="1200">
              <a:latin typeface="Arial" panose="020B0604020202020204" pitchFamily="34" charset="0"/>
              <a:cs typeface="Arial" panose="020B0604020202020204" pitchFamily="34" charset="0"/>
            </a:rPr>
            <a:t>Outreach Support:</a:t>
          </a:r>
          <a:endParaRPr lang="en-GB" sz="900" kern="1200">
            <a:latin typeface="Arial" panose="020B0604020202020204" pitchFamily="34" charset="0"/>
            <a:cs typeface="Arial" panose="020B0604020202020204" pitchFamily="34" charset="0"/>
          </a:endParaRPr>
        </a:p>
      </dsp:txBody>
      <dsp:txXfrm>
        <a:off x="160569" y="2427174"/>
        <a:ext cx="2040462" cy="239742"/>
      </dsp:txXfrm>
    </dsp:sp>
    <dsp:sp modelId="{F428B153-E77A-4F9F-B261-EFA331F89684}">
      <dsp:nvSpPr>
        <dsp:cNvPr id="0" name=""/>
        <dsp:cNvSpPr/>
      </dsp:nvSpPr>
      <dsp:spPr>
        <a:xfrm>
          <a:off x="0" y="3451410"/>
          <a:ext cx="2952000" cy="13324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000" tIns="180000" rIns="72000" bIns="64008" numCol="1" spcCol="1270" anchor="t" anchorCtr="0">
          <a:noAutofit/>
        </a:bodyPr>
        <a:lstStyle/>
        <a:p>
          <a:pPr marL="57150" lvl="1" indent="-57150" algn="l" defTabSz="400050">
            <a:lnSpc>
              <a:spcPct val="90000"/>
            </a:lnSpc>
            <a:spcBef>
              <a:spcPct val="0"/>
            </a:spcBef>
            <a:spcAft>
              <a:spcPct val="15000"/>
            </a:spcAft>
            <a:buChar char="•"/>
          </a:pPr>
          <a:r>
            <a:rPr lang="en-GB" sz="900" kern="1200">
              <a:latin typeface="Arial" panose="020B0604020202020204" pitchFamily="34" charset="0"/>
              <a:cs typeface="Arial" panose="020B0604020202020204" pitchFamily="34" charset="0"/>
            </a:rPr>
            <a:t>Data shows most practices have over 20% flu vaccine uptake in young children; support is offered to </a:t>
          </a:r>
          <a:r>
            <a:rPr lang="en-GB" sz="900" kern="1200">
              <a:solidFill>
                <a:schemeClr val="tx1"/>
              </a:solidFill>
              <a:latin typeface="Arial" panose="020B0604020202020204" pitchFamily="34" charset="0"/>
              <a:cs typeface="Arial" panose="020B0604020202020204" pitchFamily="34" charset="0"/>
            </a:rPr>
            <a:t>practices with the lowest uptake. Reminders, tools and vaccine alternatives are all offered. Opportunistic vaccinations offered at all interfaces with health. The school aged immunisation service (SAIS) continue to offer school flu vaccination visits and catch-up clinic vaccinations. Community pharmacy  will be able to offer vaccinations to 2 and 3 year olds from Oct-26.</a:t>
          </a:r>
        </a:p>
      </dsp:txBody>
      <dsp:txXfrm>
        <a:off x="0" y="3451410"/>
        <a:ext cx="2952000" cy="1332450"/>
      </dsp:txXfrm>
    </dsp:sp>
    <dsp:sp modelId="{14B98C24-4CFA-4A56-915C-131030AE6BB2}">
      <dsp:nvSpPr>
        <dsp:cNvPr id="0" name=""/>
        <dsp:cNvSpPr/>
      </dsp:nvSpPr>
      <dsp:spPr>
        <a:xfrm>
          <a:off x="147600" y="3318570"/>
          <a:ext cx="2066400" cy="265680"/>
        </a:xfrm>
        <a:prstGeom prst="roundRect">
          <a:avLst/>
        </a:prstGeom>
        <a:solidFill>
          <a:srgbClr val="156082">
            <a:hueOff val="0"/>
            <a:satOff val="0"/>
            <a:lumOff val="0"/>
            <a:alphaOff val="0"/>
          </a:srgbClr>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0" rIns="78105" bIns="0" numCol="1" spcCol="1270" anchor="ctr" anchorCtr="0">
          <a:noAutofit/>
        </a:bodyPr>
        <a:lstStyle/>
        <a:p>
          <a:pPr marL="0" lvl="0" indent="0" algn="l" defTabSz="400050">
            <a:lnSpc>
              <a:spcPct val="90000"/>
            </a:lnSpc>
            <a:spcBef>
              <a:spcPct val="0"/>
            </a:spcBef>
            <a:spcAft>
              <a:spcPct val="35000"/>
            </a:spcAft>
            <a:buNone/>
          </a:pPr>
          <a:r>
            <a:rPr lang="en-GB" sz="900" b="1" kern="1200">
              <a:solidFill>
                <a:prstClr val="white"/>
              </a:solidFill>
              <a:latin typeface="Arial" panose="020B0604020202020204" pitchFamily="34" charset="0"/>
              <a:ea typeface="+mn-ea"/>
              <a:cs typeface="Arial" panose="020B0604020202020204" pitchFamily="34" charset="0"/>
            </a:rPr>
            <a:t>Children:</a:t>
          </a:r>
        </a:p>
      </dsp:txBody>
      <dsp:txXfrm>
        <a:off x="160569" y="3331539"/>
        <a:ext cx="2040462" cy="23974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FEF9-3D8C-48DD-8F2D-0932F2E09EEC}">
      <dsp:nvSpPr>
        <dsp:cNvPr id="0" name=""/>
        <dsp:cNvSpPr/>
      </dsp:nvSpPr>
      <dsp:spPr>
        <a:xfrm>
          <a:off x="0" y="4929252"/>
          <a:ext cx="11011313" cy="0"/>
        </a:xfrm>
        <a:prstGeom prst="line">
          <a:avLst/>
        </a:pr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5B057CB-6BB8-455C-81DA-A38F0B390AFC}">
      <dsp:nvSpPr>
        <dsp:cNvPr id="0" name=""/>
        <dsp:cNvSpPr/>
      </dsp:nvSpPr>
      <dsp:spPr>
        <a:xfrm>
          <a:off x="0" y="3934620"/>
          <a:ext cx="11011313" cy="0"/>
        </a:xfrm>
        <a:prstGeom prst="line">
          <a:avLst/>
        </a:pr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8749C2-0018-414F-9321-102FBD0BEEE2}">
      <dsp:nvSpPr>
        <dsp:cNvPr id="0" name=""/>
        <dsp:cNvSpPr/>
      </dsp:nvSpPr>
      <dsp:spPr>
        <a:xfrm>
          <a:off x="0" y="2939989"/>
          <a:ext cx="11011313" cy="0"/>
        </a:xfrm>
        <a:prstGeom prst="line">
          <a:avLst/>
        </a:pr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06FC7A-0E69-40B9-91D0-C345D3F6BD8E}">
      <dsp:nvSpPr>
        <dsp:cNvPr id="0" name=""/>
        <dsp:cNvSpPr/>
      </dsp:nvSpPr>
      <dsp:spPr>
        <a:xfrm>
          <a:off x="0" y="1945357"/>
          <a:ext cx="11011313" cy="0"/>
        </a:xfrm>
        <a:prstGeom prst="line">
          <a:avLst/>
        </a:pr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720E3E5-CE7F-4EA8-B6AE-BF8B3DB5E7A4}">
      <dsp:nvSpPr>
        <dsp:cNvPr id="0" name=""/>
        <dsp:cNvSpPr/>
      </dsp:nvSpPr>
      <dsp:spPr>
        <a:xfrm>
          <a:off x="0" y="950725"/>
          <a:ext cx="11011313" cy="0"/>
        </a:xfrm>
        <a:prstGeom prst="line">
          <a:avLst/>
        </a:pr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93A6E4E-99C2-49EA-ACE6-79B2E4945603}">
      <dsp:nvSpPr>
        <dsp:cNvPr id="0" name=""/>
        <dsp:cNvSpPr/>
      </dsp:nvSpPr>
      <dsp:spPr>
        <a:xfrm>
          <a:off x="2862941" y="3457"/>
          <a:ext cx="8148371" cy="947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711200">
            <a:lnSpc>
              <a:spcPct val="90000"/>
            </a:lnSpc>
            <a:spcBef>
              <a:spcPct val="0"/>
            </a:spcBef>
            <a:spcAft>
              <a:spcPct val="35000"/>
            </a:spcAft>
            <a:buNone/>
          </a:pPr>
          <a:r>
            <a:rPr lang="en-GB" sz="1600" kern="1200"/>
            <a:t>Acue Respiratory Infection Local Enhance Service. The ARI LES was agreed at the LES steering group including addition of  a 'surge' / top up arrangement to this which would be activated during surge in the same way as when One Care managed ARI. </a:t>
          </a:r>
        </a:p>
      </dsp:txBody>
      <dsp:txXfrm>
        <a:off x="2862941" y="3457"/>
        <a:ext cx="8148371" cy="947268"/>
      </dsp:txXfrm>
    </dsp:sp>
    <dsp:sp modelId="{F68BB915-0335-40B1-9ED8-18B18AFA261D}">
      <dsp:nvSpPr>
        <dsp:cNvPr id="0" name=""/>
        <dsp:cNvSpPr/>
      </dsp:nvSpPr>
      <dsp:spPr>
        <a:xfrm>
          <a:off x="0" y="3457"/>
          <a:ext cx="2862941" cy="947268"/>
        </a:xfrm>
        <a:prstGeom prst="round2SameRect">
          <a:avLst>
            <a:gd name="adj1" fmla="val 16670"/>
            <a:gd name="adj2" fmla="val 0"/>
          </a:avLst>
        </a:prstGeom>
        <a:solidFill>
          <a:schemeClr val="accent1">
            <a:shade val="80000"/>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43815" rIns="43815" bIns="43815" numCol="1" spcCol="1270" anchor="ctr" anchorCtr="0">
          <a:noAutofit/>
        </a:bodyPr>
        <a:lstStyle/>
        <a:p>
          <a:pPr marL="0" lvl="0" indent="0" algn="ctr" defTabSz="1022350">
            <a:lnSpc>
              <a:spcPct val="90000"/>
            </a:lnSpc>
            <a:spcBef>
              <a:spcPct val="0"/>
            </a:spcBef>
            <a:spcAft>
              <a:spcPct val="35000"/>
            </a:spcAft>
            <a:buNone/>
          </a:pPr>
          <a:r>
            <a:rPr lang="en-GB" sz="2300" kern="1200"/>
            <a:t>ARI LES</a:t>
          </a:r>
        </a:p>
      </dsp:txBody>
      <dsp:txXfrm>
        <a:off x="46250" y="49707"/>
        <a:ext cx="2770441" cy="901018"/>
      </dsp:txXfrm>
    </dsp:sp>
    <dsp:sp modelId="{6FBAA259-81DD-4BEA-A6C0-2256D698886E}">
      <dsp:nvSpPr>
        <dsp:cNvPr id="0" name=""/>
        <dsp:cNvSpPr/>
      </dsp:nvSpPr>
      <dsp:spPr>
        <a:xfrm>
          <a:off x="2862941" y="998089"/>
          <a:ext cx="8148371" cy="947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711200">
            <a:lnSpc>
              <a:spcPct val="90000"/>
            </a:lnSpc>
            <a:spcBef>
              <a:spcPct val="0"/>
            </a:spcBef>
            <a:spcAft>
              <a:spcPct val="35000"/>
            </a:spcAft>
            <a:buNone/>
          </a:pPr>
          <a:r>
            <a:rPr lang="en-GB" sz="1600" kern="1200"/>
            <a:t>A new BNSSG GP OPEL framework is in place ready for Winter 26/27. Launch is now pending, as we progress the transition of GP aggregate data into the SCC tool.</a:t>
          </a:r>
        </a:p>
      </dsp:txBody>
      <dsp:txXfrm>
        <a:off x="2862941" y="998089"/>
        <a:ext cx="8148371" cy="947268"/>
      </dsp:txXfrm>
    </dsp:sp>
    <dsp:sp modelId="{1DFF37C1-F511-4A45-B4AA-B4A0C41588B5}">
      <dsp:nvSpPr>
        <dsp:cNvPr id="0" name=""/>
        <dsp:cNvSpPr/>
      </dsp:nvSpPr>
      <dsp:spPr>
        <a:xfrm>
          <a:off x="0" y="998089"/>
          <a:ext cx="2862941" cy="947268"/>
        </a:xfrm>
        <a:prstGeom prst="round2SameRect">
          <a:avLst>
            <a:gd name="adj1" fmla="val 16670"/>
            <a:gd name="adj2" fmla="val 0"/>
          </a:avLst>
        </a:prstGeom>
        <a:solidFill>
          <a:schemeClr val="accent1">
            <a:shade val="80000"/>
            <a:hueOff val="20246"/>
            <a:satOff val="-12140"/>
            <a:lumOff val="10032"/>
            <a:alphaOff val="0"/>
          </a:schemeClr>
        </a:solidFill>
        <a:ln w="19050" cap="flat" cmpd="sng" algn="ctr">
          <a:solidFill>
            <a:schemeClr val="accent1">
              <a:shade val="80000"/>
              <a:hueOff val="20246"/>
              <a:satOff val="-12140"/>
              <a:lumOff val="1003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43815" rIns="43815" bIns="43815" numCol="1" spcCol="1270" anchor="ctr" anchorCtr="0">
          <a:noAutofit/>
        </a:bodyPr>
        <a:lstStyle/>
        <a:p>
          <a:pPr marL="0" lvl="0" indent="0" algn="ctr" defTabSz="1022350">
            <a:lnSpc>
              <a:spcPct val="90000"/>
            </a:lnSpc>
            <a:spcBef>
              <a:spcPct val="0"/>
            </a:spcBef>
            <a:spcAft>
              <a:spcPct val="35000"/>
            </a:spcAft>
            <a:buNone/>
          </a:pPr>
          <a:r>
            <a:rPr lang="en-GB" sz="2300" kern="1200"/>
            <a:t>GP OPEL Framework</a:t>
          </a:r>
        </a:p>
      </dsp:txBody>
      <dsp:txXfrm>
        <a:off x="46250" y="1044339"/>
        <a:ext cx="2770441" cy="901018"/>
      </dsp:txXfrm>
    </dsp:sp>
    <dsp:sp modelId="{C13FC97E-D449-4C3C-9C51-2DD3763B1596}">
      <dsp:nvSpPr>
        <dsp:cNvPr id="0" name=""/>
        <dsp:cNvSpPr/>
      </dsp:nvSpPr>
      <dsp:spPr>
        <a:xfrm>
          <a:off x="2862941" y="1992720"/>
          <a:ext cx="8148371" cy="947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0" lvl="0" indent="0" algn="l" defTabSz="622300">
            <a:lnSpc>
              <a:spcPct val="90000"/>
            </a:lnSpc>
            <a:spcBef>
              <a:spcPct val="0"/>
            </a:spcBef>
            <a:spcAft>
              <a:spcPct val="35000"/>
            </a:spcAft>
            <a:buNone/>
          </a:pPr>
          <a:r>
            <a:rPr lang="en-GB" sz="1400" kern="1200"/>
            <a:t>We are gathering data about the growth of waiting lists for routine appointments, which are understood to be a consequence of some contractual changes last year. There are some winter risks associated as these lists are likely to grow at a faster rate through winter as practices in OPEL 4 manage the balance of routine and urgent slots to prioritise on the day urgent. </a:t>
          </a:r>
        </a:p>
      </dsp:txBody>
      <dsp:txXfrm>
        <a:off x="2862941" y="1992720"/>
        <a:ext cx="8148371" cy="947268"/>
      </dsp:txXfrm>
    </dsp:sp>
    <dsp:sp modelId="{B59A6B50-EDF6-478A-B108-5672149F0DF0}">
      <dsp:nvSpPr>
        <dsp:cNvPr id="0" name=""/>
        <dsp:cNvSpPr/>
      </dsp:nvSpPr>
      <dsp:spPr>
        <a:xfrm>
          <a:off x="0" y="1992720"/>
          <a:ext cx="2862941" cy="947268"/>
        </a:xfrm>
        <a:prstGeom prst="round2SameRect">
          <a:avLst>
            <a:gd name="adj1" fmla="val 16670"/>
            <a:gd name="adj2" fmla="val 0"/>
          </a:avLst>
        </a:prstGeom>
        <a:solidFill>
          <a:schemeClr val="accent1">
            <a:shade val="80000"/>
            <a:hueOff val="40491"/>
            <a:satOff val="-24279"/>
            <a:lumOff val="20063"/>
            <a:alphaOff val="0"/>
          </a:schemeClr>
        </a:solidFill>
        <a:ln w="19050" cap="flat" cmpd="sng" algn="ctr">
          <a:solidFill>
            <a:schemeClr val="accent1">
              <a:shade val="80000"/>
              <a:hueOff val="40491"/>
              <a:satOff val="-24279"/>
              <a:lumOff val="2006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43815" rIns="43815" bIns="43815" numCol="1" spcCol="1270" anchor="ctr" anchorCtr="0">
          <a:noAutofit/>
        </a:bodyPr>
        <a:lstStyle/>
        <a:p>
          <a:pPr marL="0" lvl="0" indent="0" algn="ctr" defTabSz="1022350">
            <a:lnSpc>
              <a:spcPct val="90000"/>
            </a:lnSpc>
            <a:spcBef>
              <a:spcPct val="0"/>
            </a:spcBef>
            <a:spcAft>
              <a:spcPct val="35000"/>
            </a:spcAft>
            <a:buNone/>
          </a:pPr>
          <a:r>
            <a:rPr lang="en-GB" sz="2300" kern="1200"/>
            <a:t>Demand &amp; Capacity Primary Care</a:t>
          </a:r>
        </a:p>
      </dsp:txBody>
      <dsp:txXfrm>
        <a:off x="46250" y="2038970"/>
        <a:ext cx="2770441" cy="901018"/>
      </dsp:txXfrm>
    </dsp:sp>
    <dsp:sp modelId="{75656E8D-D99F-4E7A-8CCE-5BA7B46DA844}">
      <dsp:nvSpPr>
        <dsp:cNvPr id="0" name=""/>
        <dsp:cNvSpPr/>
      </dsp:nvSpPr>
      <dsp:spPr>
        <a:xfrm>
          <a:off x="2862941" y="2987352"/>
          <a:ext cx="8148371" cy="947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711200">
            <a:lnSpc>
              <a:spcPct val="90000"/>
            </a:lnSpc>
            <a:spcBef>
              <a:spcPct val="0"/>
            </a:spcBef>
            <a:spcAft>
              <a:spcPct val="35000"/>
            </a:spcAft>
            <a:buNone/>
          </a:pPr>
          <a:r>
            <a:rPr lang="en-GB" sz="1600" kern="1200"/>
            <a:t>SevernSide Integrated Urgent Care Services provide our out of hour service including:- 24/7 Clinical Assessment Service-OOH face to face appointments at Treatment Centres across BNSSG-OOH Home Visits when appropriate-24/7 signposting for people to the most appropriate service to meet their needs</a:t>
          </a:r>
        </a:p>
      </dsp:txBody>
      <dsp:txXfrm>
        <a:off x="2862941" y="2987352"/>
        <a:ext cx="8148371" cy="947268"/>
      </dsp:txXfrm>
    </dsp:sp>
    <dsp:sp modelId="{4E30BAAC-0F83-4AED-83E3-F9555A7F268D}">
      <dsp:nvSpPr>
        <dsp:cNvPr id="0" name=""/>
        <dsp:cNvSpPr/>
      </dsp:nvSpPr>
      <dsp:spPr>
        <a:xfrm>
          <a:off x="0" y="2987352"/>
          <a:ext cx="2862941" cy="947268"/>
        </a:xfrm>
        <a:prstGeom prst="round2SameRect">
          <a:avLst>
            <a:gd name="adj1" fmla="val 16670"/>
            <a:gd name="adj2" fmla="val 0"/>
          </a:avLst>
        </a:prstGeom>
        <a:solidFill>
          <a:schemeClr val="accent1">
            <a:shade val="80000"/>
            <a:hueOff val="60737"/>
            <a:satOff val="-36419"/>
            <a:lumOff val="30095"/>
            <a:alphaOff val="0"/>
          </a:schemeClr>
        </a:solidFill>
        <a:ln w="19050" cap="flat" cmpd="sng" algn="ctr">
          <a:solidFill>
            <a:schemeClr val="accent1">
              <a:shade val="80000"/>
              <a:hueOff val="60737"/>
              <a:satOff val="-36419"/>
              <a:lumOff val="3009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43815" rIns="43815" bIns="43815" numCol="1" spcCol="1270" anchor="ctr" anchorCtr="0">
          <a:noAutofit/>
        </a:bodyPr>
        <a:lstStyle/>
        <a:p>
          <a:pPr marL="0" lvl="0" indent="0" algn="ctr" defTabSz="1022350">
            <a:lnSpc>
              <a:spcPct val="90000"/>
            </a:lnSpc>
            <a:spcBef>
              <a:spcPct val="0"/>
            </a:spcBef>
            <a:spcAft>
              <a:spcPct val="35000"/>
            </a:spcAft>
            <a:buNone/>
          </a:pPr>
          <a:r>
            <a:rPr lang="en-GB" sz="2300" kern="1200"/>
            <a:t>Demand &amp; Capacity – Severnside (111)</a:t>
          </a:r>
        </a:p>
      </dsp:txBody>
      <dsp:txXfrm>
        <a:off x="46250" y="3033602"/>
        <a:ext cx="2770441" cy="901018"/>
      </dsp:txXfrm>
    </dsp:sp>
    <dsp:sp modelId="{A8875F55-44D3-4B3C-85E0-338D5A2A6248}">
      <dsp:nvSpPr>
        <dsp:cNvPr id="0" name=""/>
        <dsp:cNvSpPr/>
      </dsp:nvSpPr>
      <dsp:spPr>
        <a:xfrm>
          <a:off x="2862941" y="3981984"/>
          <a:ext cx="8148371" cy="947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 tIns="20955" rIns="20955" bIns="20955" numCol="1" spcCol="1270" anchor="t" anchorCtr="0">
          <a:noAutofit/>
        </a:bodyPr>
        <a:lstStyle/>
        <a:p>
          <a:pPr marL="0" lvl="0" indent="0" algn="l" defTabSz="488950">
            <a:lnSpc>
              <a:spcPct val="90000"/>
            </a:lnSpc>
            <a:spcBef>
              <a:spcPct val="0"/>
            </a:spcBef>
            <a:spcAft>
              <a:spcPct val="35000"/>
            </a:spcAft>
            <a:buNone/>
          </a:pPr>
          <a:r>
            <a:rPr lang="en-GB" sz="1100" kern="1200"/>
            <a:t>BNSSG remains a leading system nationally in regards to pharmacy first – referrals to community pharmacy for minor illness from 111, GP practices and walk ins for specific conditions.. Demand is regularly assessed; work is ongoing to increase contraception prescribing to free up GP capacity. BNSSG have developed local PGDS (patient group directions for direct prescribing) to further release GP practice capacity. Regular meetings with our out of hours provider (PPG) and the DOS team are undertaken to improve referral from NHS111 telephony to community pharmacy. Independent prescribing forms part of the contract from Autumn 26. DMS (discharge medicine summary) is being looked at in conjunction with our Acute partners.</a:t>
          </a:r>
        </a:p>
      </dsp:txBody>
      <dsp:txXfrm>
        <a:off x="2862941" y="3981984"/>
        <a:ext cx="8148371" cy="947268"/>
      </dsp:txXfrm>
    </dsp:sp>
    <dsp:sp modelId="{D0784A0D-2B7B-46BD-BB62-D6012A18EE1C}">
      <dsp:nvSpPr>
        <dsp:cNvPr id="0" name=""/>
        <dsp:cNvSpPr/>
      </dsp:nvSpPr>
      <dsp:spPr>
        <a:xfrm>
          <a:off x="0" y="3981984"/>
          <a:ext cx="2862941" cy="947268"/>
        </a:xfrm>
        <a:prstGeom prst="round2SameRect">
          <a:avLst>
            <a:gd name="adj1" fmla="val 16670"/>
            <a:gd name="adj2" fmla="val 0"/>
          </a:avLst>
        </a:prstGeom>
        <a:solidFill>
          <a:schemeClr val="accent1">
            <a:shade val="80000"/>
            <a:hueOff val="80982"/>
            <a:satOff val="-48559"/>
            <a:lumOff val="40126"/>
            <a:alphaOff val="0"/>
          </a:schemeClr>
        </a:solidFill>
        <a:ln w="19050" cap="flat" cmpd="sng" algn="ctr">
          <a:solidFill>
            <a:schemeClr val="accent1">
              <a:shade val="80000"/>
              <a:hueOff val="80982"/>
              <a:satOff val="-48559"/>
              <a:lumOff val="401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43815" rIns="43815" bIns="43815" numCol="1" spcCol="1270" anchor="ctr" anchorCtr="0">
          <a:noAutofit/>
        </a:bodyPr>
        <a:lstStyle/>
        <a:p>
          <a:pPr marL="0" lvl="0" indent="0" algn="ctr" defTabSz="1022350">
            <a:lnSpc>
              <a:spcPct val="90000"/>
            </a:lnSpc>
            <a:spcBef>
              <a:spcPct val="0"/>
            </a:spcBef>
            <a:spcAft>
              <a:spcPct val="35000"/>
            </a:spcAft>
            <a:buNone/>
          </a:pPr>
          <a:r>
            <a:rPr lang="en-GB" sz="2300" kern="1200"/>
            <a:t>Pharmacy</a:t>
          </a:r>
        </a:p>
      </dsp:txBody>
      <dsp:txXfrm>
        <a:off x="46250" y="4028234"/>
        <a:ext cx="2770441" cy="90101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D8938C-B3C5-4112-8080-E036B51E1C58}" type="datetimeFigureOut">
              <a:rPr lang="en-GB" smtClean="0"/>
              <a:t>24/09/2026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91391E-61F1-4FE3-B712-AFD0F6B4BE7B}" type="slidenum">
              <a:rPr lang="en-GB" smtClean="0"/>
              <a:t>‹#›</a:t>
            </a:fld>
            <a:endParaRPr lang="en-GB"/>
          </a:p>
        </p:txBody>
      </p:sp>
    </p:spTree>
    <p:extLst>
      <p:ext uri="{BB962C8B-B14F-4D97-AF65-F5344CB8AC3E}">
        <p14:creationId xmlns:p14="http://schemas.microsoft.com/office/powerpoint/2010/main" val="3640706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391391E-61F1-4FE3-B712-AFD0F6B4BE7B}" type="slidenum">
              <a:rPr lang="en-GB" smtClean="0"/>
              <a:t>3</a:t>
            </a:fld>
            <a:endParaRPr lang="en-GB"/>
          </a:p>
        </p:txBody>
      </p:sp>
    </p:spTree>
    <p:extLst>
      <p:ext uri="{BB962C8B-B14F-4D97-AF65-F5344CB8AC3E}">
        <p14:creationId xmlns:p14="http://schemas.microsoft.com/office/powerpoint/2010/main" val="3606236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391391E-61F1-4FE3-B712-AFD0F6B4BE7B}" type="slidenum">
              <a:rPr lang="en-GB" smtClean="0"/>
              <a:t>6</a:t>
            </a:fld>
            <a:endParaRPr lang="en-GB"/>
          </a:p>
        </p:txBody>
      </p:sp>
    </p:spTree>
    <p:extLst>
      <p:ext uri="{BB962C8B-B14F-4D97-AF65-F5344CB8AC3E}">
        <p14:creationId xmlns:p14="http://schemas.microsoft.com/office/powerpoint/2010/main" val="3820268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E8807-E27F-DBA5-96BB-E4B2EF0CB2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66E9F8-AA93-3D2E-CE1C-EADF2EEF562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17E83D1-D67A-DD35-331B-D79143D8E422}"/>
              </a:ext>
            </a:extLst>
          </p:cNvPr>
          <p:cNvSpPr>
            <a:spLocks noGrp="1"/>
          </p:cNvSpPr>
          <p:nvPr>
            <p:ph type="body" idx="1"/>
          </p:nvPr>
        </p:nvSpPr>
        <p:spPr/>
        <p:txBody>
          <a:bodyPr/>
          <a:lstStyle/>
          <a:p>
            <a:endParaRPr lang="en-GB"/>
          </a:p>
          <a:p>
            <a:endParaRPr lang="en-GB"/>
          </a:p>
        </p:txBody>
      </p:sp>
      <p:sp>
        <p:nvSpPr>
          <p:cNvPr id="4" name="Slide Number Placeholder 3">
            <a:extLst>
              <a:ext uri="{FF2B5EF4-FFF2-40B4-BE49-F238E27FC236}">
                <a16:creationId xmlns:a16="http://schemas.microsoft.com/office/drawing/2014/main" id="{37B020AA-6727-B165-3C7B-0CEAF00C48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41699-F771-402E-BFF6-0B8E5FB8C34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5746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A1C7D-3C50-9AA8-5782-DB07D85D8D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730696-499B-F1B2-15FB-23ECE5A50BB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F8C80B4-BFC4-F426-CC56-90F9BAD6A1FE}"/>
              </a:ext>
            </a:extLst>
          </p:cNvPr>
          <p:cNvSpPr>
            <a:spLocks noGrp="1"/>
          </p:cNvSpPr>
          <p:nvPr>
            <p:ph type="body" idx="1"/>
          </p:nvPr>
        </p:nvSpPr>
        <p:spPr/>
        <p:txBody>
          <a:bodyPr/>
          <a:lstStyle/>
          <a:p>
            <a:endParaRPr lang="en-GB"/>
          </a:p>
          <a:p>
            <a:endParaRPr lang="en-GB"/>
          </a:p>
        </p:txBody>
      </p:sp>
      <p:sp>
        <p:nvSpPr>
          <p:cNvPr id="4" name="Slide Number Placeholder 3">
            <a:extLst>
              <a:ext uri="{FF2B5EF4-FFF2-40B4-BE49-F238E27FC236}">
                <a16:creationId xmlns:a16="http://schemas.microsoft.com/office/drawing/2014/main" id="{35B0C3DC-C34A-8015-986A-E658A0E836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41699-F771-402E-BFF6-0B8E5FB8C34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7709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sz="quarter" idx="3"/>
          </p:nvPr>
        </p:nvSpPr>
        <p:spPr/>
        <p:txBody>
          <a:bodyPr/>
          <a:lstStyle/>
          <a:p>
            <a:r>
              <a:t>U&amp;E is a targeted prevention model for a clearly identifiable vulnerable cohort: people repeatedly using urgent and emergency care whose primary presentation is mental-health crisis, often alongside physical-health and social complexity. Repeated crisis contact is treated as a signal that coordinated support needs to come forward.</a:t>
            </a:r>
          </a:p>
          <a:p>
            <a:endParaRPr/>
          </a:p>
          <a:p>
            <a:r>
              <a:t>The innovation is the combination of three elements. First, proactive engagement triads bring mental-health, physical-health and local-authority or VCSE expertise to the person, using cross-provider intelligence to identify and engage the cohort rather than waiting for another crisis.</a:t>
            </a:r>
          </a:p>
          <a:p>
            <a:endParaRPr/>
          </a:p>
          <a:p>
            <a:r>
              <a:t>Second, CCC—Comprehend, Cope and Connect—creates one shared formulation of the person’s crisis cycle. It brings together triggers, physical-health needs, social pressures, strengths and the response most likely to help. That formulation informs one shared crisis plan and a portable Passport that can be used across settings.</a:t>
            </a:r>
          </a:p>
          <a:p>
            <a:endParaRPr/>
          </a:p>
          <a:p>
            <a:r>
              <a:t>Third, the formulation is translated into sustained support through a new integrated </a:t>
            </a:r>
            <a:r>
              <a:rPr err="1"/>
              <a:t>neighbourhood</a:t>
            </a:r>
            <a:r>
              <a:t> I-IMR </a:t>
            </a:r>
            <a:r>
              <a:rPr err="1"/>
              <a:t>programme</a:t>
            </a:r>
            <a:r>
              <a:t>. This combines mental-health recovery with physical-health and long-term-condition self-management, medicines, </a:t>
            </a:r>
            <a:r>
              <a:rPr err="1"/>
              <a:t>behaviour</a:t>
            </a:r>
            <a:r>
              <a:t> change, personal goals and social </a:t>
            </a:r>
            <a:r>
              <a:rPr err="1"/>
              <a:t>stabilisation</a:t>
            </a:r>
            <a:r>
              <a:t>.</a:t>
            </a:r>
          </a:p>
          <a:p>
            <a:endParaRPr/>
          </a:p>
          <a:p>
            <a:r>
              <a:t>Delivery is through a ‘my team around me’ approach. Mental health, physical health, primary care, local-authority and VCSE partners contribute their expertise through one formulation, one plan and one integrated </a:t>
            </a:r>
            <a:r>
              <a:rPr err="1"/>
              <a:t>programme</a:t>
            </a:r>
            <a:r>
              <a:t>—not through separate parallel referrals.</a:t>
            </a:r>
          </a:p>
          <a:p>
            <a:endParaRPr/>
          </a:p>
          <a:p>
            <a:r>
              <a:t>For winter planning, the intended contribution is targeted prevention: </a:t>
            </a:r>
            <a:r>
              <a:rPr err="1"/>
              <a:t>stabilising</a:t>
            </a:r>
            <a:r>
              <a:t> people close to home, improving planned-care engagement and use of alternatives, and testing whether the whole model reduces avoidable crisis escalation, UEC contacts, admissions and bed days. These are outcomes to test through phase one, not guaranteed immediate savings or capacity release.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1F973-7DBD-2D32-EAFC-6C8612C7E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1AC182-43D6-0484-B2A2-DE240F3A339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4E588AF-BF72-670A-6676-350F18C44CFF}"/>
              </a:ext>
            </a:extLst>
          </p:cNvPr>
          <p:cNvSpPr>
            <a:spLocks noGrp="1"/>
          </p:cNvSpPr>
          <p:nvPr>
            <p:ph type="body" idx="1"/>
          </p:nvPr>
        </p:nvSpPr>
        <p:spPr/>
        <p:txBody>
          <a:bodyPr/>
          <a:lstStyle/>
          <a:p>
            <a:endParaRPr lang="en-GB"/>
          </a:p>
          <a:p>
            <a:endParaRPr lang="en-GB"/>
          </a:p>
        </p:txBody>
      </p:sp>
      <p:sp>
        <p:nvSpPr>
          <p:cNvPr id="4" name="Slide Number Placeholder 3">
            <a:extLst>
              <a:ext uri="{FF2B5EF4-FFF2-40B4-BE49-F238E27FC236}">
                <a16:creationId xmlns:a16="http://schemas.microsoft.com/office/drawing/2014/main" id="{53AC0DD9-BDB0-3F4F-E6AA-658F001D6C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41699-F771-402E-BFF6-0B8E5FB8C34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1536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391391E-61F1-4FE3-B712-AFD0F6B4BE7B}" type="slidenum">
              <a:rPr lang="en-GB" smtClean="0"/>
              <a:t>17</a:t>
            </a:fld>
            <a:endParaRPr lang="en-GB"/>
          </a:p>
        </p:txBody>
      </p:sp>
    </p:spTree>
    <p:extLst>
      <p:ext uri="{BB962C8B-B14F-4D97-AF65-F5344CB8AC3E}">
        <p14:creationId xmlns:p14="http://schemas.microsoft.com/office/powerpoint/2010/main" val="201019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3BC18-C6B2-597A-026E-31C7AC9C8C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650190-5613-1BA5-2959-702A04012F8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270265D-A352-17BF-7110-72CAF3EDED2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BF3D887-5F47-D3C5-A77B-F15C3E2B7499}"/>
              </a:ext>
            </a:extLst>
          </p:cNvPr>
          <p:cNvSpPr>
            <a:spLocks noGrp="1"/>
          </p:cNvSpPr>
          <p:nvPr>
            <p:ph type="sldNum" sz="quarter" idx="5"/>
          </p:nvPr>
        </p:nvSpPr>
        <p:spPr/>
        <p:txBody>
          <a:bodyPr/>
          <a:lstStyle/>
          <a:p>
            <a:fld id="{5BA8DBF2-496B-A842-8775-F438C7EE6134}" type="slidenum">
              <a:rPr lang="en-US" smtClean="0"/>
              <a:t>18</a:t>
            </a:fld>
            <a:endParaRPr lang="en-US"/>
          </a:p>
        </p:txBody>
      </p:sp>
    </p:spTree>
    <p:extLst>
      <p:ext uri="{BB962C8B-B14F-4D97-AF65-F5344CB8AC3E}">
        <p14:creationId xmlns:p14="http://schemas.microsoft.com/office/powerpoint/2010/main" val="3884335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F7553-D7C1-D8D2-8700-59F88BF818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D61473-25EF-3514-C522-F70ED0F4684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AA82DC5-16CD-55BC-3330-5F41ECC8851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4CC7A5D-35F2-1F6F-680C-FEF320805735}"/>
              </a:ext>
            </a:extLst>
          </p:cNvPr>
          <p:cNvSpPr>
            <a:spLocks noGrp="1"/>
          </p:cNvSpPr>
          <p:nvPr>
            <p:ph type="sldNum" sz="quarter" idx="5"/>
          </p:nvPr>
        </p:nvSpPr>
        <p:spPr/>
        <p:txBody>
          <a:bodyPr/>
          <a:lstStyle/>
          <a:p>
            <a:fld id="{5BA8DBF2-496B-A842-8775-F438C7EE6134}" type="slidenum">
              <a:rPr lang="en-US" smtClean="0"/>
              <a:t>21</a:t>
            </a:fld>
            <a:endParaRPr lang="en-US"/>
          </a:p>
        </p:txBody>
      </p:sp>
    </p:spTree>
    <p:extLst>
      <p:ext uri="{BB962C8B-B14F-4D97-AF65-F5344CB8AC3E}">
        <p14:creationId xmlns:p14="http://schemas.microsoft.com/office/powerpoint/2010/main" val="24505975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391391E-61F1-4FE3-B712-AFD0F6B4BE7B}" type="slidenum">
              <a:rPr lang="en-GB" smtClean="0"/>
              <a:t>22</a:t>
            </a:fld>
            <a:endParaRPr lang="en-GB"/>
          </a:p>
        </p:txBody>
      </p:sp>
    </p:spTree>
    <p:extLst>
      <p:ext uri="{BB962C8B-B14F-4D97-AF65-F5344CB8AC3E}">
        <p14:creationId xmlns:p14="http://schemas.microsoft.com/office/powerpoint/2010/main" val="3675211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391391E-61F1-4FE3-B712-AFD0F6B4BE7B}" type="slidenum">
              <a:rPr lang="en-GB" smtClean="0"/>
              <a:t>27</a:t>
            </a:fld>
            <a:endParaRPr lang="en-GB"/>
          </a:p>
        </p:txBody>
      </p:sp>
    </p:spTree>
    <p:extLst>
      <p:ext uri="{BB962C8B-B14F-4D97-AF65-F5344CB8AC3E}">
        <p14:creationId xmlns:p14="http://schemas.microsoft.com/office/powerpoint/2010/main" val="4970448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without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B56C9-40F4-25C2-AB3F-47395D35253A}"/>
              </a:ext>
            </a:extLst>
          </p:cNvPr>
          <p:cNvSpPr>
            <a:spLocks noGrp="1"/>
          </p:cNvSpPr>
          <p:nvPr>
            <p:ph type="ctrTitle" hasCustomPrompt="1"/>
          </p:nvPr>
        </p:nvSpPr>
        <p:spPr>
          <a:xfrm>
            <a:off x="791549" y="2491980"/>
            <a:ext cx="7764624" cy="1677243"/>
          </a:xfrm>
        </p:spPr>
        <p:txBody>
          <a:bodyPr anchor="b">
            <a:normAutofit/>
          </a:bodyPr>
          <a:lstStyle>
            <a:lvl1pPr algn="l">
              <a:defRPr sz="5800"/>
            </a:lvl1pPr>
          </a:lstStyle>
          <a:p>
            <a:r>
              <a:rPr lang="en-GB">
                <a:effectLst/>
              </a:rPr>
              <a:t>This is the title of </a:t>
            </a:r>
            <a:br>
              <a:rPr lang="en-GB">
                <a:effectLst/>
              </a:rPr>
            </a:br>
            <a:r>
              <a:rPr lang="en-GB">
                <a:effectLst/>
              </a:rPr>
              <a:t>the presentation</a:t>
            </a:r>
            <a:endParaRPr lang="en-US"/>
          </a:p>
        </p:txBody>
      </p:sp>
      <p:sp>
        <p:nvSpPr>
          <p:cNvPr id="3" name="Subtitle 2">
            <a:extLst>
              <a:ext uri="{FF2B5EF4-FFF2-40B4-BE49-F238E27FC236}">
                <a16:creationId xmlns:a16="http://schemas.microsoft.com/office/drawing/2014/main" id="{6A4A89C3-DF8F-91C4-5C2C-3B54E95C2CB3}"/>
              </a:ext>
            </a:extLst>
          </p:cNvPr>
          <p:cNvSpPr>
            <a:spLocks noGrp="1"/>
          </p:cNvSpPr>
          <p:nvPr>
            <p:ph type="subTitle" idx="1" hasCustomPrompt="1"/>
          </p:nvPr>
        </p:nvSpPr>
        <p:spPr>
          <a:xfrm>
            <a:off x="766669" y="4442620"/>
            <a:ext cx="3861316" cy="365125"/>
          </a:xfrm>
        </p:spPr>
        <p:txBody>
          <a:bodyPr>
            <a:noAutofit/>
          </a:bodyPr>
          <a:lstStyle>
            <a:lvl1pPr marL="0" indent="0" algn="l">
              <a:buNone/>
              <a:defRPr sz="27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Example sub-header</a:t>
            </a:r>
            <a:endParaRPr lang="en-US"/>
          </a:p>
        </p:txBody>
      </p:sp>
      <p:pic>
        <p:nvPicPr>
          <p:cNvPr id="20" name="Graphic 19">
            <a:extLst>
              <a:ext uri="{FF2B5EF4-FFF2-40B4-BE49-F238E27FC236}">
                <a16:creationId xmlns:a16="http://schemas.microsoft.com/office/drawing/2014/main" id="{5953A8C8-2A8E-FE9E-D4C8-8005EC111C5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50604" y="809162"/>
            <a:ext cx="2870791" cy="629559"/>
          </a:xfrm>
          <a:prstGeom prst="rect">
            <a:avLst/>
          </a:prstGeom>
        </p:spPr>
      </p:pic>
      <p:pic>
        <p:nvPicPr>
          <p:cNvPr id="22" name="Picture 21" descr="A close-up of a sign&#10;&#10;Description automatically generated">
            <a:extLst>
              <a:ext uri="{FF2B5EF4-FFF2-40B4-BE49-F238E27FC236}">
                <a16:creationId xmlns:a16="http://schemas.microsoft.com/office/drawing/2014/main" id="{68E15A83-C105-6231-2088-1335D779001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080205" y="631456"/>
            <a:ext cx="2261191" cy="749140"/>
          </a:xfrm>
          <a:prstGeom prst="rect">
            <a:avLst/>
          </a:prstGeom>
        </p:spPr>
      </p:pic>
    </p:spTree>
    <p:extLst>
      <p:ext uri="{BB962C8B-B14F-4D97-AF65-F5344CB8AC3E}">
        <p14:creationId xmlns:p14="http://schemas.microsoft.com/office/powerpoint/2010/main" val="716221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B56C9-40F4-25C2-AB3F-47395D35253A}"/>
              </a:ext>
            </a:extLst>
          </p:cNvPr>
          <p:cNvSpPr>
            <a:spLocks noGrp="1"/>
          </p:cNvSpPr>
          <p:nvPr>
            <p:ph type="ctrTitle" hasCustomPrompt="1"/>
          </p:nvPr>
        </p:nvSpPr>
        <p:spPr>
          <a:xfrm>
            <a:off x="791549" y="2491980"/>
            <a:ext cx="7764624" cy="1677243"/>
          </a:xfrm>
        </p:spPr>
        <p:txBody>
          <a:bodyPr anchor="b">
            <a:normAutofit/>
          </a:bodyPr>
          <a:lstStyle>
            <a:lvl1pPr algn="l">
              <a:defRPr sz="5800"/>
            </a:lvl1pPr>
          </a:lstStyle>
          <a:p>
            <a:r>
              <a:rPr lang="en-GB">
                <a:effectLst/>
              </a:rPr>
              <a:t>This is the title of </a:t>
            </a:r>
            <a:br>
              <a:rPr lang="en-GB">
                <a:effectLst/>
              </a:rPr>
            </a:br>
            <a:r>
              <a:rPr lang="en-GB">
                <a:effectLst/>
              </a:rPr>
              <a:t>the presentation</a:t>
            </a:r>
            <a:endParaRPr lang="en-US"/>
          </a:p>
        </p:txBody>
      </p:sp>
      <p:sp>
        <p:nvSpPr>
          <p:cNvPr id="3" name="Subtitle 2">
            <a:extLst>
              <a:ext uri="{FF2B5EF4-FFF2-40B4-BE49-F238E27FC236}">
                <a16:creationId xmlns:a16="http://schemas.microsoft.com/office/drawing/2014/main" id="{6A4A89C3-DF8F-91C4-5C2C-3B54E95C2CB3}"/>
              </a:ext>
            </a:extLst>
          </p:cNvPr>
          <p:cNvSpPr>
            <a:spLocks noGrp="1"/>
          </p:cNvSpPr>
          <p:nvPr>
            <p:ph type="subTitle" idx="1" hasCustomPrompt="1"/>
          </p:nvPr>
        </p:nvSpPr>
        <p:spPr>
          <a:xfrm>
            <a:off x="766669" y="4442620"/>
            <a:ext cx="3861316" cy="365125"/>
          </a:xfrm>
        </p:spPr>
        <p:txBody>
          <a:bodyPr>
            <a:noAutofit/>
          </a:bodyPr>
          <a:lstStyle>
            <a:lvl1pPr marL="0" indent="0" algn="l">
              <a:buNone/>
              <a:defRPr sz="27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Example sub-header</a:t>
            </a:r>
            <a:endParaRPr lang="en-US"/>
          </a:p>
        </p:txBody>
      </p:sp>
      <p:pic>
        <p:nvPicPr>
          <p:cNvPr id="20" name="Graphic 19">
            <a:extLst>
              <a:ext uri="{FF2B5EF4-FFF2-40B4-BE49-F238E27FC236}">
                <a16:creationId xmlns:a16="http://schemas.microsoft.com/office/drawing/2014/main" id="{5953A8C8-2A8E-FE9E-D4C8-8005EC111C5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50604" y="809162"/>
            <a:ext cx="2870791" cy="629559"/>
          </a:xfrm>
          <a:prstGeom prst="rect">
            <a:avLst/>
          </a:prstGeom>
        </p:spPr>
      </p:pic>
      <p:pic>
        <p:nvPicPr>
          <p:cNvPr id="22" name="Picture 21" descr="A close-up of a sign&#10;&#10;Description automatically generated">
            <a:extLst>
              <a:ext uri="{FF2B5EF4-FFF2-40B4-BE49-F238E27FC236}">
                <a16:creationId xmlns:a16="http://schemas.microsoft.com/office/drawing/2014/main" id="{68E15A83-C105-6231-2088-1335D779001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080205" y="631456"/>
            <a:ext cx="2261191" cy="749140"/>
          </a:xfrm>
          <a:prstGeom prst="rect">
            <a:avLst/>
          </a:prstGeom>
        </p:spPr>
      </p:pic>
      <p:sp>
        <p:nvSpPr>
          <p:cNvPr id="23" name="Picture Placeholder 22">
            <a:extLst>
              <a:ext uri="{FF2B5EF4-FFF2-40B4-BE49-F238E27FC236}">
                <a16:creationId xmlns:a16="http://schemas.microsoft.com/office/drawing/2014/main" id="{AB59CAEA-0C91-384B-37F6-3CDFB7A40B8A}"/>
              </a:ext>
            </a:extLst>
          </p:cNvPr>
          <p:cNvSpPr>
            <a:spLocks noGrp="1"/>
          </p:cNvSpPr>
          <p:nvPr>
            <p:ph type="pic" sz="quarter" idx="10"/>
          </p:nvPr>
        </p:nvSpPr>
        <p:spPr>
          <a:xfrm>
            <a:off x="6682733" y="1935117"/>
            <a:ext cx="5509267" cy="4850216"/>
          </a:xfrm>
          <a:custGeom>
            <a:avLst/>
            <a:gdLst>
              <a:gd name="connsiteX0" fmla="*/ 4125218 w 5509267"/>
              <a:gd name="connsiteY0" fmla="*/ 0 h 4850216"/>
              <a:gd name="connsiteX1" fmla="*/ 5509267 w 5509267"/>
              <a:gd name="connsiteY1" fmla="*/ 0 h 4850216"/>
              <a:gd name="connsiteX2" fmla="*/ 5509267 w 5509267"/>
              <a:gd name="connsiteY2" fmla="*/ 1025249 h 4850216"/>
              <a:gd name="connsiteX3" fmla="*/ 5509267 w 5509267"/>
              <a:gd name="connsiteY3" fmla="*/ 2064733 h 4850216"/>
              <a:gd name="connsiteX4" fmla="*/ 5509267 w 5509267"/>
              <a:gd name="connsiteY4" fmla="*/ 4850216 h 4850216"/>
              <a:gd name="connsiteX5" fmla="*/ 64707 w 5509267"/>
              <a:gd name="connsiteY5" fmla="*/ 4850216 h 4850216"/>
              <a:gd name="connsiteX6" fmla="*/ 0 w 5509267"/>
              <a:gd name="connsiteY6" fmla="*/ 4119462 h 4850216"/>
              <a:gd name="connsiteX7" fmla="*/ 4125218 w 5509267"/>
              <a:gd name="connsiteY7" fmla="*/ 0 h 485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09267" h="4850216">
                <a:moveTo>
                  <a:pt x="4125218" y="0"/>
                </a:moveTo>
                <a:cubicBezTo>
                  <a:pt x="4496940" y="0"/>
                  <a:pt x="4972933" y="0"/>
                  <a:pt x="5509267" y="0"/>
                </a:cubicBezTo>
                <a:lnTo>
                  <a:pt x="5509267" y="1025249"/>
                </a:lnTo>
                <a:lnTo>
                  <a:pt x="5509267" y="2064733"/>
                </a:lnTo>
                <a:lnTo>
                  <a:pt x="5509267" y="4850216"/>
                </a:lnTo>
                <a:lnTo>
                  <a:pt x="64707" y="4850216"/>
                </a:lnTo>
                <a:cubicBezTo>
                  <a:pt x="22190" y="4613050"/>
                  <a:pt x="0" y="4368844"/>
                  <a:pt x="0" y="4119462"/>
                </a:cubicBezTo>
                <a:cubicBezTo>
                  <a:pt x="0" y="1844346"/>
                  <a:pt x="1846923" y="0"/>
                  <a:pt x="4125218" y="0"/>
                </a:cubicBezTo>
                <a:close/>
              </a:path>
            </a:pathLst>
          </a:custGeom>
        </p:spPr>
        <p:txBody>
          <a:bodyPr wrap="square">
            <a:noAutofit/>
          </a:bodyPr>
          <a:lstStyle>
            <a:lvl1pPr marL="0" indent="0">
              <a:buNone/>
              <a:defRPr/>
            </a:lvl1pPr>
          </a:lstStyle>
          <a:p>
            <a:endParaRPr lang="en-US"/>
          </a:p>
        </p:txBody>
      </p:sp>
    </p:spTree>
    <p:extLst>
      <p:ext uri="{BB962C8B-B14F-4D97-AF65-F5344CB8AC3E}">
        <p14:creationId xmlns:p14="http://schemas.microsoft.com/office/powerpoint/2010/main" val="652221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Dark)">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8551F9C-AA06-206B-3DFC-247E8F8AC3B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285754" y="631456"/>
            <a:ext cx="2038101" cy="749140"/>
          </a:xfrm>
          <a:prstGeom prst="rect">
            <a:avLst/>
          </a:prstGeom>
        </p:spPr>
      </p:pic>
      <p:pic>
        <p:nvPicPr>
          <p:cNvPr id="6" name="Graphic 5">
            <a:extLst>
              <a:ext uri="{FF2B5EF4-FFF2-40B4-BE49-F238E27FC236}">
                <a16:creationId xmlns:a16="http://schemas.microsoft.com/office/drawing/2014/main" id="{173D8B9C-A232-8A25-D920-8CE1CD4DFF7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50605" y="809162"/>
            <a:ext cx="2870789" cy="629559"/>
          </a:xfrm>
          <a:prstGeom prst="rect">
            <a:avLst/>
          </a:prstGeom>
        </p:spPr>
      </p:pic>
      <p:sp>
        <p:nvSpPr>
          <p:cNvPr id="2" name="Title 1">
            <a:extLst>
              <a:ext uri="{FF2B5EF4-FFF2-40B4-BE49-F238E27FC236}">
                <a16:creationId xmlns:a16="http://schemas.microsoft.com/office/drawing/2014/main" id="{4DBB56C9-40F4-25C2-AB3F-47395D35253A}"/>
              </a:ext>
            </a:extLst>
          </p:cNvPr>
          <p:cNvSpPr>
            <a:spLocks noGrp="1"/>
          </p:cNvSpPr>
          <p:nvPr>
            <p:ph type="ctrTitle" hasCustomPrompt="1"/>
          </p:nvPr>
        </p:nvSpPr>
        <p:spPr>
          <a:xfrm>
            <a:off x="791549" y="2491980"/>
            <a:ext cx="7764624" cy="1677243"/>
          </a:xfrm>
        </p:spPr>
        <p:txBody>
          <a:bodyPr anchor="b">
            <a:normAutofit/>
          </a:bodyPr>
          <a:lstStyle>
            <a:lvl1pPr algn="l">
              <a:defRPr sz="5800">
                <a:solidFill>
                  <a:schemeClr val="bg1"/>
                </a:solidFill>
              </a:defRPr>
            </a:lvl1pPr>
          </a:lstStyle>
          <a:p>
            <a:r>
              <a:rPr lang="en-GB">
                <a:effectLst/>
              </a:rPr>
              <a:t>This is the title of </a:t>
            </a:r>
            <a:br>
              <a:rPr lang="en-GB">
                <a:effectLst/>
              </a:rPr>
            </a:br>
            <a:r>
              <a:rPr lang="en-GB">
                <a:effectLst/>
              </a:rPr>
              <a:t>the presentation</a:t>
            </a:r>
            <a:endParaRPr lang="en-US"/>
          </a:p>
        </p:txBody>
      </p:sp>
      <p:sp>
        <p:nvSpPr>
          <p:cNvPr id="3" name="Subtitle 2">
            <a:extLst>
              <a:ext uri="{FF2B5EF4-FFF2-40B4-BE49-F238E27FC236}">
                <a16:creationId xmlns:a16="http://schemas.microsoft.com/office/drawing/2014/main" id="{6A4A89C3-DF8F-91C4-5C2C-3B54E95C2CB3}"/>
              </a:ext>
            </a:extLst>
          </p:cNvPr>
          <p:cNvSpPr>
            <a:spLocks noGrp="1"/>
          </p:cNvSpPr>
          <p:nvPr>
            <p:ph type="subTitle" idx="1" hasCustomPrompt="1"/>
          </p:nvPr>
        </p:nvSpPr>
        <p:spPr>
          <a:xfrm>
            <a:off x="766669" y="4442620"/>
            <a:ext cx="3861316" cy="365125"/>
          </a:xfrm>
        </p:spPr>
        <p:txBody>
          <a:bodyPr>
            <a:noAutofit/>
          </a:bodyPr>
          <a:lstStyle>
            <a:lvl1pPr marL="0" indent="0" algn="l">
              <a:buNone/>
              <a:defRPr sz="2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Example sub-header</a:t>
            </a:r>
            <a:endParaRPr lang="en-US"/>
          </a:p>
        </p:txBody>
      </p:sp>
      <p:sp>
        <p:nvSpPr>
          <p:cNvPr id="23" name="Picture Placeholder 22">
            <a:extLst>
              <a:ext uri="{FF2B5EF4-FFF2-40B4-BE49-F238E27FC236}">
                <a16:creationId xmlns:a16="http://schemas.microsoft.com/office/drawing/2014/main" id="{AB59CAEA-0C91-384B-37F6-3CDFB7A40B8A}"/>
              </a:ext>
            </a:extLst>
          </p:cNvPr>
          <p:cNvSpPr>
            <a:spLocks noGrp="1"/>
          </p:cNvSpPr>
          <p:nvPr>
            <p:ph type="pic" sz="quarter" idx="10"/>
          </p:nvPr>
        </p:nvSpPr>
        <p:spPr>
          <a:xfrm>
            <a:off x="6682733" y="1935112"/>
            <a:ext cx="5509267" cy="4850216"/>
          </a:xfrm>
          <a:custGeom>
            <a:avLst/>
            <a:gdLst>
              <a:gd name="connsiteX0" fmla="*/ 4125218 w 5509267"/>
              <a:gd name="connsiteY0" fmla="*/ 0 h 4850216"/>
              <a:gd name="connsiteX1" fmla="*/ 5509267 w 5509267"/>
              <a:gd name="connsiteY1" fmla="*/ 0 h 4850216"/>
              <a:gd name="connsiteX2" fmla="*/ 5509267 w 5509267"/>
              <a:gd name="connsiteY2" fmla="*/ 1025249 h 4850216"/>
              <a:gd name="connsiteX3" fmla="*/ 5509267 w 5509267"/>
              <a:gd name="connsiteY3" fmla="*/ 2064733 h 4850216"/>
              <a:gd name="connsiteX4" fmla="*/ 5509267 w 5509267"/>
              <a:gd name="connsiteY4" fmla="*/ 4850216 h 4850216"/>
              <a:gd name="connsiteX5" fmla="*/ 64707 w 5509267"/>
              <a:gd name="connsiteY5" fmla="*/ 4850216 h 4850216"/>
              <a:gd name="connsiteX6" fmla="*/ 0 w 5509267"/>
              <a:gd name="connsiteY6" fmla="*/ 4119462 h 4850216"/>
              <a:gd name="connsiteX7" fmla="*/ 4125218 w 5509267"/>
              <a:gd name="connsiteY7" fmla="*/ 0 h 485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09267" h="4850216">
                <a:moveTo>
                  <a:pt x="4125218" y="0"/>
                </a:moveTo>
                <a:cubicBezTo>
                  <a:pt x="4496940" y="0"/>
                  <a:pt x="4972933" y="0"/>
                  <a:pt x="5509267" y="0"/>
                </a:cubicBezTo>
                <a:lnTo>
                  <a:pt x="5509267" y="1025249"/>
                </a:lnTo>
                <a:lnTo>
                  <a:pt x="5509267" y="2064733"/>
                </a:lnTo>
                <a:lnTo>
                  <a:pt x="5509267" y="4850216"/>
                </a:lnTo>
                <a:lnTo>
                  <a:pt x="64707" y="4850216"/>
                </a:lnTo>
                <a:cubicBezTo>
                  <a:pt x="22190" y="4613050"/>
                  <a:pt x="0" y="4368844"/>
                  <a:pt x="0" y="4119462"/>
                </a:cubicBezTo>
                <a:cubicBezTo>
                  <a:pt x="0" y="1844346"/>
                  <a:pt x="1846923" y="0"/>
                  <a:pt x="4125218" y="0"/>
                </a:cubicBezTo>
                <a:close/>
              </a:path>
            </a:pathLst>
          </a:custGeom>
        </p:spPr>
        <p:txBody>
          <a:bodyPr wrap="square">
            <a:noAutofit/>
          </a:bodyPr>
          <a:lstStyle>
            <a:lvl1pPr marL="0" indent="0">
              <a:buNone/>
              <a:defRPr/>
            </a:lvl1pPr>
          </a:lstStyle>
          <a:p>
            <a:endParaRPr lang="en-US"/>
          </a:p>
        </p:txBody>
      </p:sp>
      <p:sp>
        <p:nvSpPr>
          <p:cNvPr id="5" name="TextBox 4">
            <a:extLst>
              <a:ext uri="{FF2B5EF4-FFF2-40B4-BE49-F238E27FC236}">
                <a16:creationId xmlns:a16="http://schemas.microsoft.com/office/drawing/2014/main" id="{7444D8EA-A672-6846-C041-D5AC363BC948}"/>
              </a:ext>
            </a:extLst>
          </p:cNvPr>
          <p:cNvSpPr txBox="1"/>
          <p:nvPr userDrawn="1"/>
        </p:nvSpPr>
        <p:spPr>
          <a:xfrm>
            <a:off x="3295291" y="6788989"/>
            <a:ext cx="184731" cy="369332"/>
          </a:xfrm>
          <a:prstGeom prst="rect">
            <a:avLst/>
          </a:prstGeom>
          <a:noFill/>
        </p:spPr>
        <p:txBody>
          <a:bodyPr wrap="none" rtlCol="0">
            <a:spAutoFit/>
          </a:bodyPr>
          <a:lstStyle/>
          <a:p>
            <a:endParaRPr lang="en-US"/>
          </a:p>
        </p:txBody>
      </p:sp>
      <p:pic>
        <p:nvPicPr>
          <p:cNvPr id="10" name="Picture 9">
            <a:extLst>
              <a:ext uri="{FF2B5EF4-FFF2-40B4-BE49-F238E27FC236}">
                <a16:creationId xmlns:a16="http://schemas.microsoft.com/office/drawing/2014/main" id="{684D41D9-6B96-63AC-C1DD-A2840AB547C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771143"/>
            <a:ext cx="12192000" cy="86857"/>
          </a:xfrm>
          <a:prstGeom prst="rect">
            <a:avLst/>
          </a:prstGeom>
        </p:spPr>
      </p:pic>
    </p:spTree>
    <p:extLst>
      <p:ext uri="{BB962C8B-B14F-4D97-AF65-F5344CB8AC3E}">
        <p14:creationId xmlns:p14="http://schemas.microsoft.com/office/powerpoint/2010/main" val="3772564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BB6A3-1C35-01F1-0B0C-D49BFAAE1480}"/>
              </a:ext>
            </a:extLst>
          </p:cNvPr>
          <p:cNvSpPr>
            <a:spLocks noGrp="1"/>
          </p:cNvSpPr>
          <p:nvPr>
            <p:ph type="title" hasCustomPrompt="1"/>
          </p:nvPr>
        </p:nvSpPr>
        <p:spPr>
          <a:xfrm>
            <a:off x="424132" y="315913"/>
            <a:ext cx="11343736" cy="1055688"/>
          </a:xfrm>
        </p:spPr>
        <p:txBody>
          <a:bodyPr/>
          <a:lstStyle/>
          <a:p>
            <a:r>
              <a:rPr lang="en-GB"/>
              <a:t>Example title</a:t>
            </a:r>
            <a:endParaRPr lang="en-US"/>
          </a:p>
        </p:txBody>
      </p:sp>
      <p:sp>
        <p:nvSpPr>
          <p:cNvPr id="4" name="Text Placeholder 3">
            <a:extLst>
              <a:ext uri="{FF2B5EF4-FFF2-40B4-BE49-F238E27FC236}">
                <a16:creationId xmlns:a16="http://schemas.microsoft.com/office/drawing/2014/main" id="{B2FFEDA0-53F9-4B0B-3B52-79E81241B840}"/>
              </a:ext>
            </a:extLst>
          </p:cNvPr>
          <p:cNvSpPr>
            <a:spLocks noGrp="1"/>
          </p:cNvSpPr>
          <p:nvPr>
            <p:ph type="body" sz="quarter" idx="10" hasCustomPrompt="1"/>
          </p:nvPr>
        </p:nvSpPr>
        <p:spPr>
          <a:xfrm>
            <a:off x="424131" y="1630392"/>
            <a:ext cx="11343735" cy="4489210"/>
          </a:xfrm>
        </p:spPr>
        <p:txBody>
          <a:bodyPr>
            <a:noAutofit/>
          </a:bodyPr>
          <a:lstStyle>
            <a:lvl1pPr marL="0" indent="0">
              <a:lnSpc>
                <a:spcPts val="2700"/>
              </a:lnSpc>
              <a:buNone/>
              <a:defRPr sz="1800"/>
            </a:lvl1pPr>
          </a:lstStyle>
          <a:p>
            <a:pPr lvl="0"/>
            <a:r>
              <a:rPr lang="en-GB">
                <a:effectLst/>
              </a:rPr>
              <a:t>Lorem ipsum </a:t>
            </a:r>
            <a:r>
              <a:rPr lang="en-GB" err="1">
                <a:effectLst/>
              </a:rPr>
              <a:t>dolor</a:t>
            </a:r>
            <a:r>
              <a:rPr lang="en-GB">
                <a:effectLst/>
              </a:rPr>
              <a:t> sit </a:t>
            </a:r>
            <a:r>
              <a:rPr lang="en-GB" err="1">
                <a:effectLst/>
              </a:rPr>
              <a:t>amet</a:t>
            </a:r>
            <a:r>
              <a:rPr lang="en-GB">
                <a:effectLst/>
              </a:rPr>
              <a:t>, </a:t>
            </a:r>
            <a:r>
              <a:rPr lang="en-GB" err="1">
                <a:effectLst/>
              </a:rPr>
              <a:t>consectetur</a:t>
            </a:r>
            <a:r>
              <a:rPr lang="en-GB">
                <a:effectLst/>
              </a:rPr>
              <a:t> </a:t>
            </a:r>
            <a:r>
              <a:rPr lang="en-GB" err="1">
                <a:effectLst/>
              </a:rPr>
              <a:t>adipiscing</a:t>
            </a:r>
            <a:r>
              <a:rPr lang="en-GB">
                <a:effectLst/>
              </a:rPr>
              <a:t> </a:t>
            </a:r>
            <a:r>
              <a:rPr lang="en-GB" err="1">
                <a:effectLst/>
              </a:rPr>
              <a:t>elit</a:t>
            </a:r>
            <a:r>
              <a:rPr lang="en-GB">
                <a:effectLst/>
              </a:rPr>
              <a:t>. Sed </a:t>
            </a:r>
            <a:r>
              <a:rPr lang="en-GB" err="1">
                <a:effectLst/>
              </a:rPr>
              <a:t>hendrerit</a:t>
            </a:r>
            <a:r>
              <a:rPr lang="en-GB">
                <a:effectLst/>
              </a:rPr>
              <a:t> semper </a:t>
            </a:r>
            <a:r>
              <a:rPr lang="en-GB" err="1">
                <a:effectLst/>
              </a:rPr>
              <a:t>leo</a:t>
            </a:r>
            <a:r>
              <a:rPr lang="en-GB">
                <a:effectLst/>
              </a:rPr>
              <a:t>, </a:t>
            </a:r>
            <a:r>
              <a:rPr lang="en-GB" err="1">
                <a:effectLst/>
              </a:rPr>
              <a:t>nec</a:t>
            </a:r>
            <a:r>
              <a:rPr lang="en-GB">
                <a:effectLst/>
              </a:rPr>
              <a:t> </a:t>
            </a:r>
            <a:r>
              <a:rPr lang="en-GB" err="1">
                <a:effectLst/>
              </a:rPr>
              <a:t>accumsan</a:t>
            </a:r>
            <a:r>
              <a:rPr lang="en-GB">
                <a:effectLst/>
              </a:rPr>
              <a:t> nisi </a:t>
            </a:r>
            <a:r>
              <a:rPr lang="en-GB" err="1">
                <a:effectLst/>
              </a:rPr>
              <a:t>finibus</a:t>
            </a:r>
            <a:r>
              <a:rPr lang="en-GB">
                <a:effectLst/>
              </a:rPr>
              <a:t> vel. Ut </a:t>
            </a:r>
            <a:r>
              <a:rPr lang="en-GB" err="1">
                <a:effectLst/>
              </a:rPr>
              <a:t>sodales</a:t>
            </a:r>
            <a:r>
              <a:rPr lang="en-GB">
                <a:effectLst/>
              </a:rPr>
              <a:t>, dui </a:t>
            </a:r>
            <a:r>
              <a:rPr lang="en-GB" err="1">
                <a:effectLst/>
              </a:rPr>
              <a:t>vel</a:t>
            </a:r>
            <a:r>
              <a:rPr lang="en-GB">
                <a:effectLst/>
              </a:rPr>
              <a:t> </a:t>
            </a:r>
            <a:r>
              <a:rPr lang="en-GB" err="1">
                <a:effectLst/>
              </a:rPr>
              <a:t>vulputate</a:t>
            </a:r>
            <a:r>
              <a:rPr lang="en-GB">
                <a:effectLst/>
              </a:rPr>
              <a:t> </a:t>
            </a:r>
            <a:r>
              <a:rPr lang="en-GB" err="1">
                <a:effectLst/>
              </a:rPr>
              <a:t>vehicula</a:t>
            </a:r>
            <a:r>
              <a:rPr lang="en-GB">
                <a:effectLst/>
              </a:rPr>
              <a:t>, </a:t>
            </a:r>
            <a:r>
              <a:rPr lang="en-GB" err="1">
                <a:effectLst/>
              </a:rPr>
              <a:t>arcu</a:t>
            </a:r>
            <a:r>
              <a:rPr lang="en-GB">
                <a:effectLst/>
              </a:rPr>
              <a:t> nisi </a:t>
            </a:r>
            <a:r>
              <a:rPr lang="en-GB" err="1">
                <a:effectLst/>
              </a:rPr>
              <a:t>suscipit</a:t>
            </a:r>
            <a:r>
              <a:rPr lang="en-GB">
                <a:effectLst/>
              </a:rPr>
              <a:t> </a:t>
            </a:r>
            <a:r>
              <a:rPr lang="en-GB" err="1">
                <a:effectLst/>
              </a:rPr>
              <a:t>justo</a:t>
            </a:r>
            <a:r>
              <a:rPr lang="en-GB">
                <a:effectLst/>
              </a:rPr>
              <a:t>, ac </a:t>
            </a:r>
            <a:r>
              <a:rPr lang="en-GB" err="1">
                <a:effectLst/>
              </a:rPr>
              <a:t>tincidunt</a:t>
            </a:r>
            <a:r>
              <a:rPr lang="en-GB">
                <a:effectLst/>
              </a:rPr>
              <a:t> </a:t>
            </a:r>
            <a:r>
              <a:rPr lang="en-GB" err="1">
                <a:effectLst/>
              </a:rPr>
              <a:t>dolor</a:t>
            </a:r>
            <a:r>
              <a:rPr lang="en-GB">
                <a:effectLst/>
              </a:rPr>
              <a:t> dui a </a:t>
            </a:r>
            <a:r>
              <a:rPr lang="en-GB" err="1">
                <a:effectLst/>
              </a:rPr>
              <a:t>purus</a:t>
            </a:r>
            <a:r>
              <a:rPr lang="en-GB">
                <a:effectLst/>
              </a:rPr>
              <a:t>. Maecenas auctor </a:t>
            </a:r>
            <a:r>
              <a:rPr lang="en-GB" err="1">
                <a:effectLst/>
              </a:rPr>
              <a:t>tincidunt</a:t>
            </a:r>
            <a:r>
              <a:rPr lang="en-GB">
                <a:effectLst/>
              </a:rPr>
              <a:t> </a:t>
            </a:r>
            <a:r>
              <a:rPr lang="en-GB" err="1">
                <a:effectLst/>
              </a:rPr>
              <a:t>quam</a:t>
            </a:r>
            <a:r>
              <a:rPr lang="en-GB">
                <a:effectLst/>
              </a:rPr>
              <a:t>, ac </a:t>
            </a:r>
            <a:r>
              <a:rPr lang="en-GB" err="1">
                <a:effectLst/>
              </a:rPr>
              <a:t>facilisis</a:t>
            </a:r>
            <a:r>
              <a:rPr lang="en-GB">
                <a:effectLst/>
              </a:rPr>
              <a:t> </a:t>
            </a:r>
            <a:r>
              <a:rPr lang="en-GB" err="1">
                <a:effectLst/>
              </a:rPr>
              <a:t>purus</a:t>
            </a:r>
            <a:r>
              <a:rPr lang="en-GB">
                <a:effectLst/>
              </a:rPr>
              <a:t> </a:t>
            </a:r>
            <a:r>
              <a:rPr lang="en-GB" err="1">
                <a:effectLst/>
              </a:rPr>
              <a:t>efficitur</a:t>
            </a:r>
            <a:r>
              <a:rPr lang="en-GB">
                <a:effectLst/>
              </a:rPr>
              <a:t> </a:t>
            </a:r>
            <a:r>
              <a:rPr lang="en-GB" err="1">
                <a:effectLst/>
              </a:rPr>
              <a:t>ut.</a:t>
            </a:r>
            <a:r>
              <a:rPr lang="en-GB">
                <a:effectLst/>
              </a:rPr>
              <a:t> Integer ac </a:t>
            </a:r>
            <a:r>
              <a:rPr lang="en-GB" err="1">
                <a:effectLst/>
              </a:rPr>
              <a:t>tortor</a:t>
            </a:r>
            <a:r>
              <a:rPr lang="en-GB">
                <a:effectLst/>
              </a:rPr>
              <a:t> </a:t>
            </a:r>
            <a:r>
              <a:rPr lang="en-GB" err="1">
                <a:effectLst/>
              </a:rPr>
              <a:t>eu</a:t>
            </a:r>
            <a:r>
              <a:rPr lang="en-GB">
                <a:effectLst/>
              </a:rPr>
              <a:t> </a:t>
            </a:r>
            <a:r>
              <a:rPr lang="en-GB" err="1">
                <a:effectLst/>
              </a:rPr>
              <a:t>velit</a:t>
            </a:r>
            <a:r>
              <a:rPr lang="en-GB">
                <a:effectLst/>
              </a:rPr>
              <a:t> </a:t>
            </a:r>
            <a:r>
              <a:rPr lang="en-GB" err="1">
                <a:effectLst/>
              </a:rPr>
              <a:t>interdum</a:t>
            </a:r>
            <a:r>
              <a:rPr lang="en-GB">
                <a:effectLst/>
              </a:rPr>
              <a:t> lacinia et </a:t>
            </a:r>
            <a:r>
              <a:rPr lang="en-GB" err="1">
                <a:effectLst/>
              </a:rPr>
              <a:t>sit.Quisque</a:t>
            </a:r>
            <a:r>
              <a:rPr lang="en-GB">
                <a:effectLst/>
              </a:rPr>
              <a:t> </a:t>
            </a:r>
            <a:r>
              <a:rPr lang="en-GB" err="1">
                <a:effectLst/>
              </a:rPr>
              <a:t>euismod</a:t>
            </a:r>
            <a:r>
              <a:rPr lang="en-GB">
                <a:effectLst/>
              </a:rPr>
              <a:t> auctor nisi, et </a:t>
            </a:r>
            <a:r>
              <a:rPr lang="en-GB" err="1">
                <a:effectLst/>
              </a:rPr>
              <a:t>tristique</a:t>
            </a:r>
            <a:r>
              <a:rPr lang="en-GB">
                <a:effectLst/>
              </a:rPr>
              <a:t> </a:t>
            </a:r>
            <a:r>
              <a:rPr lang="en-GB" err="1">
                <a:effectLst/>
              </a:rPr>
              <a:t>elit</a:t>
            </a:r>
            <a:r>
              <a:rPr lang="en-GB">
                <a:effectLst/>
              </a:rPr>
              <a:t> cursus vitae. </a:t>
            </a:r>
            <a:r>
              <a:rPr lang="en-GB" err="1">
                <a:effectLst/>
              </a:rPr>
              <a:t>Nulla</a:t>
            </a:r>
            <a:r>
              <a:rPr lang="en-GB">
                <a:effectLst/>
              </a:rPr>
              <a:t> </a:t>
            </a:r>
            <a:r>
              <a:rPr lang="en-GB" err="1">
                <a:effectLst/>
              </a:rPr>
              <a:t>facilisi</a:t>
            </a:r>
            <a:r>
              <a:rPr lang="en-GB">
                <a:effectLst/>
              </a:rPr>
              <a:t>. </a:t>
            </a:r>
            <a:r>
              <a:rPr lang="en-GB" err="1">
                <a:effectLst/>
              </a:rPr>
              <a:t>Curabitur</a:t>
            </a:r>
            <a:r>
              <a:rPr lang="en-GB">
                <a:effectLst/>
              </a:rPr>
              <a:t> </a:t>
            </a:r>
            <a:r>
              <a:rPr lang="en-GB" err="1">
                <a:effectLst/>
              </a:rPr>
              <a:t>tincidunt</a:t>
            </a:r>
            <a:r>
              <a:rPr lang="en-GB">
                <a:effectLst/>
              </a:rPr>
              <a:t> </a:t>
            </a:r>
            <a:r>
              <a:rPr lang="en-GB" err="1">
                <a:effectLst/>
              </a:rPr>
              <a:t>odio</a:t>
            </a:r>
            <a:r>
              <a:rPr lang="en-GB">
                <a:effectLst/>
              </a:rPr>
              <a:t> id </a:t>
            </a:r>
            <a:r>
              <a:rPr lang="en-GB" err="1">
                <a:effectLst/>
              </a:rPr>
              <a:t>fringilla</a:t>
            </a:r>
            <a:r>
              <a:rPr lang="en-GB">
                <a:effectLst/>
              </a:rPr>
              <a:t> </a:t>
            </a:r>
            <a:r>
              <a:rPr lang="en-GB" err="1">
                <a:effectLst/>
              </a:rPr>
              <a:t>venenatis</a:t>
            </a:r>
            <a:r>
              <a:rPr lang="en-GB">
                <a:effectLst/>
              </a:rPr>
              <a:t>.</a:t>
            </a:r>
          </a:p>
          <a:p>
            <a:pPr lvl="0"/>
            <a:r>
              <a:rPr lang="en-GB" err="1">
                <a:effectLst/>
              </a:rPr>
              <a:t>Vivamus</a:t>
            </a:r>
            <a:r>
              <a:rPr lang="en-GB">
                <a:effectLst/>
              </a:rPr>
              <a:t> </a:t>
            </a:r>
            <a:r>
              <a:rPr lang="en-GB" err="1">
                <a:effectLst/>
              </a:rPr>
              <a:t>nec</a:t>
            </a:r>
            <a:r>
              <a:rPr lang="en-GB">
                <a:effectLst/>
              </a:rPr>
              <a:t> </a:t>
            </a:r>
            <a:r>
              <a:rPr lang="en-GB" err="1">
                <a:effectLst/>
              </a:rPr>
              <a:t>lectus</a:t>
            </a:r>
            <a:r>
              <a:rPr lang="en-GB">
                <a:effectLst/>
              </a:rPr>
              <a:t> id </a:t>
            </a:r>
            <a:r>
              <a:rPr lang="en-GB" err="1">
                <a:effectLst/>
              </a:rPr>
              <a:t>justo</a:t>
            </a:r>
            <a:r>
              <a:rPr lang="en-GB">
                <a:effectLst/>
              </a:rPr>
              <a:t> </a:t>
            </a:r>
            <a:r>
              <a:rPr lang="en-GB" err="1">
                <a:effectLst/>
              </a:rPr>
              <a:t>consequat</a:t>
            </a:r>
            <a:r>
              <a:rPr lang="en-GB">
                <a:effectLst/>
              </a:rPr>
              <a:t> </a:t>
            </a:r>
            <a:r>
              <a:rPr lang="en-GB" err="1">
                <a:effectLst/>
              </a:rPr>
              <a:t>ultricies</a:t>
            </a:r>
            <a:r>
              <a:rPr lang="en-GB">
                <a:effectLst/>
              </a:rPr>
              <a:t>. In hac </a:t>
            </a:r>
            <a:r>
              <a:rPr lang="en-GB" err="1">
                <a:effectLst/>
              </a:rPr>
              <a:t>habitasse</a:t>
            </a:r>
            <a:r>
              <a:rPr lang="en-GB">
                <a:effectLst/>
              </a:rPr>
              <a:t> </a:t>
            </a:r>
            <a:r>
              <a:rPr lang="en-GB" err="1">
                <a:effectLst/>
              </a:rPr>
              <a:t>platea</a:t>
            </a:r>
            <a:r>
              <a:rPr lang="en-GB">
                <a:effectLst/>
              </a:rPr>
              <a:t> </a:t>
            </a:r>
            <a:r>
              <a:rPr lang="en-GB" err="1">
                <a:effectLst/>
              </a:rPr>
              <a:t>dictumst</a:t>
            </a:r>
            <a:r>
              <a:rPr lang="en-GB">
                <a:effectLst/>
              </a:rPr>
              <a:t>. </a:t>
            </a:r>
            <a:r>
              <a:rPr lang="en-GB" err="1">
                <a:effectLst/>
              </a:rPr>
              <a:t>Fusce</a:t>
            </a:r>
            <a:r>
              <a:rPr lang="en-GB">
                <a:effectLst/>
              </a:rPr>
              <a:t> vestibulum libero at nisi </a:t>
            </a:r>
            <a:r>
              <a:rPr lang="en-GB" err="1">
                <a:effectLst/>
              </a:rPr>
              <a:t>ullamcorper</a:t>
            </a:r>
            <a:r>
              <a:rPr lang="en-GB">
                <a:effectLst/>
              </a:rPr>
              <a:t>, a </a:t>
            </a:r>
            <a:r>
              <a:rPr lang="en-GB" err="1">
                <a:effectLst/>
              </a:rPr>
              <a:t>dapibus</a:t>
            </a:r>
            <a:r>
              <a:rPr lang="en-GB">
                <a:effectLst/>
              </a:rPr>
              <a:t> </a:t>
            </a:r>
            <a:r>
              <a:rPr lang="en-GB" err="1">
                <a:effectLst/>
              </a:rPr>
              <a:t>lectus</a:t>
            </a:r>
            <a:r>
              <a:rPr lang="en-GB">
                <a:effectLst/>
              </a:rPr>
              <a:t> gravida. Sed </a:t>
            </a:r>
            <a:r>
              <a:rPr lang="en-GB" err="1">
                <a:effectLst/>
              </a:rPr>
              <a:t>sodales</a:t>
            </a:r>
            <a:r>
              <a:rPr lang="en-GB">
                <a:effectLst/>
              </a:rPr>
              <a:t>, </a:t>
            </a:r>
            <a:r>
              <a:rPr lang="en-GB" err="1">
                <a:effectLst/>
              </a:rPr>
              <a:t>purus</a:t>
            </a:r>
            <a:r>
              <a:rPr lang="en-GB">
                <a:effectLst/>
              </a:rPr>
              <a:t> </a:t>
            </a:r>
            <a:r>
              <a:rPr lang="en-GB" err="1">
                <a:effectLst/>
              </a:rPr>
              <a:t>nec</a:t>
            </a:r>
            <a:r>
              <a:rPr lang="en-GB">
                <a:effectLst/>
              </a:rPr>
              <a:t> </a:t>
            </a:r>
            <a:r>
              <a:rPr lang="en-GB" err="1">
                <a:effectLst/>
              </a:rPr>
              <a:t>aliquet</a:t>
            </a:r>
            <a:r>
              <a:rPr lang="en-GB">
                <a:effectLst/>
              </a:rPr>
              <a:t> fermentum, </a:t>
            </a:r>
            <a:r>
              <a:rPr lang="en-GB" err="1">
                <a:effectLst/>
              </a:rPr>
              <a:t>velit</a:t>
            </a:r>
            <a:r>
              <a:rPr lang="en-GB">
                <a:effectLst/>
              </a:rPr>
              <a:t> </a:t>
            </a:r>
            <a:r>
              <a:rPr lang="en-GB" err="1">
                <a:effectLst/>
              </a:rPr>
              <a:t>justo</a:t>
            </a:r>
            <a:r>
              <a:rPr lang="en-GB">
                <a:effectLst/>
              </a:rPr>
              <a:t> </a:t>
            </a:r>
            <a:r>
              <a:rPr lang="en-GB" err="1">
                <a:effectLst/>
              </a:rPr>
              <a:t>ultrices</a:t>
            </a:r>
            <a:r>
              <a:rPr lang="en-GB">
                <a:effectLst/>
              </a:rPr>
              <a:t> </a:t>
            </a:r>
            <a:r>
              <a:rPr lang="en-GB" err="1">
                <a:effectLst/>
              </a:rPr>
              <a:t>velit</a:t>
            </a:r>
            <a:r>
              <a:rPr lang="en-GB">
                <a:effectLst/>
              </a:rPr>
              <a:t>, sit </a:t>
            </a:r>
            <a:r>
              <a:rPr lang="en-GB" err="1">
                <a:effectLst/>
              </a:rPr>
              <a:t>amet</a:t>
            </a:r>
            <a:r>
              <a:rPr lang="en-GB">
                <a:effectLst/>
              </a:rPr>
              <a:t> </a:t>
            </a:r>
            <a:r>
              <a:rPr lang="en-GB" err="1">
                <a:effectLst/>
              </a:rPr>
              <a:t>finibus</a:t>
            </a:r>
            <a:r>
              <a:rPr lang="en-GB">
                <a:effectLst/>
              </a:rPr>
              <a:t> </a:t>
            </a:r>
            <a:r>
              <a:rPr lang="en-GB" err="1">
                <a:effectLst/>
              </a:rPr>
              <a:t>tortor</a:t>
            </a:r>
            <a:r>
              <a:rPr lang="en-GB">
                <a:effectLst/>
              </a:rPr>
              <a:t> </a:t>
            </a:r>
            <a:r>
              <a:rPr lang="en-GB" err="1">
                <a:effectLst/>
              </a:rPr>
              <a:t>elit</a:t>
            </a:r>
            <a:r>
              <a:rPr lang="en-GB">
                <a:effectLst/>
              </a:rPr>
              <a:t> sit </a:t>
            </a:r>
            <a:r>
              <a:rPr lang="en-GB" err="1">
                <a:effectLst/>
              </a:rPr>
              <a:t>amet</a:t>
            </a:r>
            <a:r>
              <a:rPr lang="en-GB">
                <a:effectLst/>
              </a:rPr>
              <a:t> </a:t>
            </a:r>
            <a:r>
              <a:rPr lang="en-GB" err="1">
                <a:effectLst/>
              </a:rPr>
              <a:t>augue</a:t>
            </a:r>
            <a:r>
              <a:rPr lang="en-GB">
                <a:effectLst/>
              </a:rPr>
              <a:t>. </a:t>
            </a:r>
            <a:r>
              <a:rPr lang="en-GB" err="1">
                <a:effectLst/>
              </a:rPr>
              <a:t>Quisque</a:t>
            </a:r>
            <a:r>
              <a:rPr lang="en-GB">
                <a:effectLst/>
              </a:rPr>
              <a:t> </a:t>
            </a:r>
            <a:r>
              <a:rPr lang="en-GB" err="1">
                <a:effectLst/>
              </a:rPr>
              <a:t>euismod</a:t>
            </a:r>
            <a:r>
              <a:rPr lang="en-GB">
                <a:effectLst/>
              </a:rPr>
              <a:t> auctor nisi, et </a:t>
            </a:r>
            <a:r>
              <a:rPr lang="en-GB" err="1">
                <a:effectLst/>
              </a:rPr>
              <a:t>tristique</a:t>
            </a:r>
            <a:r>
              <a:rPr lang="en-GB">
                <a:effectLst/>
              </a:rPr>
              <a:t> </a:t>
            </a:r>
            <a:r>
              <a:rPr lang="en-GB" err="1">
                <a:effectLst/>
              </a:rPr>
              <a:t>elit</a:t>
            </a:r>
            <a:r>
              <a:rPr lang="en-GB">
                <a:effectLst/>
              </a:rPr>
              <a:t> cursus vitae. </a:t>
            </a:r>
            <a:r>
              <a:rPr lang="en-GB" err="1">
                <a:effectLst/>
              </a:rPr>
              <a:t>Nulla</a:t>
            </a:r>
            <a:r>
              <a:rPr lang="en-GB">
                <a:effectLst/>
              </a:rPr>
              <a:t> </a:t>
            </a:r>
            <a:r>
              <a:rPr lang="en-GB" err="1">
                <a:effectLst/>
              </a:rPr>
              <a:t>facilisi</a:t>
            </a:r>
            <a:r>
              <a:rPr lang="en-GB">
                <a:effectLst/>
              </a:rPr>
              <a:t>. </a:t>
            </a:r>
            <a:r>
              <a:rPr lang="en-GB" err="1">
                <a:effectLst/>
              </a:rPr>
              <a:t>Curabitur</a:t>
            </a:r>
            <a:r>
              <a:rPr lang="en-GB">
                <a:effectLst/>
              </a:rPr>
              <a:t> </a:t>
            </a:r>
            <a:r>
              <a:rPr lang="en-GB" err="1">
                <a:effectLst/>
              </a:rPr>
              <a:t>tincidunt</a:t>
            </a:r>
            <a:r>
              <a:rPr lang="en-GB">
                <a:effectLst/>
              </a:rPr>
              <a:t> </a:t>
            </a:r>
            <a:r>
              <a:rPr lang="en-GB" err="1">
                <a:effectLst/>
              </a:rPr>
              <a:t>odio</a:t>
            </a:r>
            <a:r>
              <a:rPr lang="en-GB">
                <a:effectLst/>
              </a:rPr>
              <a:t> id </a:t>
            </a:r>
            <a:r>
              <a:rPr lang="en-GB" err="1">
                <a:effectLst/>
              </a:rPr>
              <a:t>fringilla</a:t>
            </a:r>
            <a:r>
              <a:rPr lang="en-GB">
                <a:effectLst/>
              </a:rPr>
              <a:t> </a:t>
            </a:r>
            <a:r>
              <a:rPr lang="en-GB" err="1">
                <a:effectLst/>
              </a:rPr>
              <a:t>venenatis</a:t>
            </a:r>
            <a:r>
              <a:rPr lang="en-GB">
                <a:effectLst/>
              </a:rPr>
              <a:t>. </a:t>
            </a:r>
            <a:endParaRPr lang="en-GB"/>
          </a:p>
        </p:txBody>
      </p:sp>
      <p:sp>
        <p:nvSpPr>
          <p:cNvPr id="9" name="Slide Number Placeholder 14">
            <a:extLst>
              <a:ext uri="{FF2B5EF4-FFF2-40B4-BE49-F238E27FC236}">
                <a16:creationId xmlns:a16="http://schemas.microsoft.com/office/drawing/2014/main" id="{341BF005-F903-11D4-6C87-E29CE2F2DE74}"/>
              </a:ext>
            </a:extLst>
          </p:cNvPr>
          <p:cNvSpPr>
            <a:spLocks noGrp="1"/>
          </p:cNvSpPr>
          <p:nvPr>
            <p:ph type="sldNum" sz="quarter" idx="4"/>
          </p:nvPr>
        </p:nvSpPr>
        <p:spPr>
          <a:xfrm>
            <a:off x="9024666" y="6195830"/>
            <a:ext cx="2743200" cy="365125"/>
          </a:xfrm>
          <a:prstGeom prst="rect">
            <a:avLst/>
          </a:prstGeom>
        </p:spPr>
        <p:txBody>
          <a:bodyPr vert="horz" lIns="91440" tIns="45720" rIns="91440" bIns="45720" rtlCol="0" anchor="ctr"/>
          <a:lstStyle>
            <a:lvl1pPr algn="r">
              <a:defRPr sz="1200" b="1" i="0">
                <a:solidFill>
                  <a:schemeClr val="tx1"/>
                </a:solidFill>
                <a:latin typeface="Arial" panose="020B0604020202020204" pitchFamily="34" charset="0"/>
                <a:cs typeface="Arial" panose="020B0604020202020204" pitchFamily="34" charset="0"/>
              </a:defRPr>
            </a:lvl1pPr>
          </a:lstStyle>
          <a:p>
            <a:fld id="{10390E37-E81B-D94E-8F4C-F7866DC26FF5}" type="slidenum">
              <a:rPr lang="en-US" smtClean="0"/>
              <a:pPr/>
              <a:t>‹#›</a:t>
            </a:fld>
            <a:endParaRPr lang="en-US"/>
          </a:p>
        </p:txBody>
      </p:sp>
    </p:spTree>
    <p:extLst>
      <p:ext uri="{BB962C8B-B14F-4D97-AF65-F5344CB8AC3E}">
        <p14:creationId xmlns:p14="http://schemas.microsoft.com/office/powerpoint/2010/main" val="3556787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94743-9034-6E89-5AB3-52E4D48B254F}"/>
              </a:ext>
            </a:extLst>
          </p:cNvPr>
          <p:cNvSpPr>
            <a:spLocks noGrp="1"/>
          </p:cNvSpPr>
          <p:nvPr>
            <p:ph type="title" hasCustomPrompt="1"/>
          </p:nvPr>
        </p:nvSpPr>
        <p:spPr/>
        <p:txBody>
          <a:bodyPr/>
          <a:lstStyle/>
          <a:p>
            <a:r>
              <a:rPr lang="en-GB"/>
              <a:t>Example title</a:t>
            </a:r>
            <a:endParaRPr lang="en-US"/>
          </a:p>
        </p:txBody>
      </p:sp>
      <p:sp>
        <p:nvSpPr>
          <p:cNvPr id="3" name="Slide Number Placeholder 2">
            <a:extLst>
              <a:ext uri="{FF2B5EF4-FFF2-40B4-BE49-F238E27FC236}">
                <a16:creationId xmlns:a16="http://schemas.microsoft.com/office/drawing/2014/main" id="{61E7FE5A-8255-D0E8-0F15-A0DD0B4C6F4B}"/>
              </a:ext>
            </a:extLst>
          </p:cNvPr>
          <p:cNvSpPr>
            <a:spLocks noGrp="1"/>
          </p:cNvSpPr>
          <p:nvPr>
            <p:ph type="sldNum" sz="quarter" idx="10"/>
          </p:nvPr>
        </p:nvSpPr>
        <p:spPr/>
        <p:txBody>
          <a:bodyPr/>
          <a:lstStyle/>
          <a:p>
            <a:fld id="{10390E37-E81B-D94E-8F4C-F7866DC26FF5}" type="slidenum">
              <a:rPr lang="en-US" smtClean="0"/>
              <a:pPr/>
              <a:t>‹#›</a:t>
            </a:fld>
            <a:endParaRPr lang="en-US"/>
          </a:p>
        </p:txBody>
      </p:sp>
      <p:sp>
        <p:nvSpPr>
          <p:cNvPr id="5" name="Media Placeholder 4">
            <a:extLst>
              <a:ext uri="{FF2B5EF4-FFF2-40B4-BE49-F238E27FC236}">
                <a16:creationId xmlns:a16="http://schemas.microsoft.com/office/drawing/2014/main" id="{B2FF4A5C-B4CA-D35E-E279-FDC5FBC52F39}"/>
              </a:ext>
            </a:extLst>
          </p:cNvPr>
          <p:cNvSpPr>
            <a:spLocks noGrp="1"/>
          </p:cNvSpPr>
          <p:nvPr>
            <p:ph type="media" sz="quarter" idx="11"/>
          </p:nvPr>
        </p:nvSpPr>
        <p:spPr>
          <a:xfrm>
            <a:off x="842963" y="1819275"/>
            <a:ext cx="10510837" cy="4205288"/>
          </a:xfrm>
        </p:spPr>
        <p:txBody>
          <a:bodyPr/>
          <a:lstStyle/>
          <a:p>
            <a:endParaRPr lang="en-US"/>
          </a:p>
        </p:txBody>
      </p:sp>
    </p:spTree>
    <p:extLst>
      <p:ext uri="{BB962C8B-B14F-4D97-AF65-F5344CB8AC3E}">
        <p14:creationId xmlns:p14="http://schemas.microsoft.com/office/powerpoint/2010/main" val="1332360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9CD0E-17BE-EC43-88D0-301055E7A670}"/>
              </a:ext>
            </a:extLst>
          </p:cNvPr>
          <p:cNvSpPr>
            <a:spLocks noGrp="1"/>
          </p:cNvSpPr>
          <p:nvPr>
            <p:ph type="title"/>
          </p:nvPr>
        </p:nvSpPr>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550B7F89-8467-FDC7-A1C2-87492591A9CD}"/>
              </a:ext>
            </a:extLst>
          </p:cNvPr>
          <p:cNvSpPr>
            <a:spLocks noGrp="1"/>
          </p:cNvSpPr>
          <p:nvPr>
            <p:ph type="sldNum" sz="quarter" idx="10"/>
          </p:nvPr>
        </p:nvSpPr>
        <p:spPr/>
        <p:txBody>
          <a:bodyPr/>
          <a:lstStyle/>
          <a:p>
            <a:fld id="{10390E37-E81B-D94E-8F4C-F7866DC26FF5}" type="slidenum">
              <a:rPr lang="en-US" smtClean="0"/>
              <a:pPr/>
              <a:t>‹#›</a:t>
            </a:fld>
            <a:endParaRPr lang="en-US"/>
          </a:p>
        </p:txBody>
      </p:sp>
      <p:sp>
        <p:nvSpPr>
          <p:cNvPr id="6" name="Chart Placeholder 5">
            <a:extLst>
              <a:ext uri="{FF2B5EF4-FFF2-40B4-BE49-F238E27FC236}">
                <a16:creationId xmlns:a16="http://schemas.microsoft.com/office/drawing/2014/main" id="{5DBC84B0-ED96-F445-2398-BFFA4AE02B4F}"/>
              </a:ext>
            </a:extLst>
          </p:cNvPr>
          <p:cNvSpPr>
            <a:spLocks noGrp="1"/>
          </p:cNvSpPr>
          <p:nvPr>
            <p:ph type="chart" sz="quarter" idx="12"/>
          </p:nvPr>
        </p:nvSpPr>
        <p:spPr>
          <a:xfrm>
            <a:off x="838200" y="1768475"/>
            <a:ext cx="10515600" cy="4094163"/>
          </a:xfrm>
        </p:spPr>
        <p:txBody>
          <a:bodyPr/>
          <a:lstStyle/>
          <a:p>
            <a:endParaRPr lang="en-US"/>
          </a:p>
        </p:txBody>
      </p:sp>
    </p:spTree>
    <p:extLst>
      <p:ext uri="{BB962C8B-B14F-4D97-AF65-F5344CB8AC3E}">
        <p14:creationId xmlns:p14="http://schemas.microsoft.com/office/powerpoint/2010/main" val="382212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BB6A3-1C35-01F1-0B0C-D49BFAAE1480}"/>
              </a:ext>
            </a:extLst>
          </p:cNvPr>
          <p:cNvSpPr>
            <a:spLocks noGrp="1"/>
          </p:cNvSpPr>
          <p:nvPr>
            <p:ph type="title" hasCustomPrompt="1"/>
          </p:nvPr>
        </p:nvSpPr>
        <p:spPr>
          <a:xfrm>
            <a:off x="763695" y="534458"/>
            <a:ext cx="10515600" cy="1325563"/>
          </a:xfrm>
        </p:spPr>
        <p:txBody>
          <a:bodyPr/>
          <a:lstStyle/>
          <a:p>
            <a:r>
              <a:rPr lang="en-GB"/>
              <a:t>Example title</a:t>
            </a:r>
            <a:endParaRPr lang="en-US"/>
          </a:p>
        </p:txBody>
      </p:sp>
      <p:sp>
        <p:nvSpPr>
          <p:cNvPr id="9" name="Slide Number Placeholder 14">
            <a:extLst>
              <a:ext uri="{FF2B5EF4-FFF2-40B4-BE49-F238E27FC236}">
                <a16:creationId xmlns:a16="http://schemas.microsoft.com/office/drawing/2014/main" id="{341BF005-F903-11D4-6C87-E29CE2F2DE74}"/>
              </a:ext>
            </a:extLst>
          </p:cNvPr>
          <p:cNvSpPr>
            <a:spLocks noGrp="1"/>
          </p:cNvSpPr>
          <p:nvPr>
            <p:ph type="sldNum" sz="quarter" idx="4"/>
          </p:nvPr>
        </p:nvSpPr>
        <p:spPr>
          <a:xfrm>
            <a:off x="8610600" y="6176963"/>
            <a:ext cx="2743200" cy="365125"/>
          </a:xfrm>
          <a:prstGeom prst="rect">
            <a:avLst/>
          </a:prstGeom>
        </p:spPr>
        <p:txBody>
          <a:bodyPr vert="horz" lIns="91440" tIns="45720" rIns="91440" bIns="45720" rtlCol="0" anchor="ctr"/>
          <a:lstStyle>
            <a:lvl1pPr algn="r">
              <a:defRPr sz="1200" b="1" i="0">
                <a:solidFill>
                  <a:schemeClr val="tx1"/>
                </a:solidFill>
                <a:latin typeface="Arial" panose="020B0604020202020204" pitchFamily="34" charset="0"/>
                <a:cs typeface="Arial" panose="020B0604020202020204" pitchFamily="34" charset="0"/>
              </a:defRPr>
            </a:lvl1pPr>
          </a:lstStyle>
          <a:p>
            <a:fld id="{10390E37-E81B-D94E-8F4C-F7866DC26FF5}" type="slidenum">
              <a:rPr lang="en-US" smtClean="0"/>
              <a:pPr/>
              <a:t>‹#›</a:t>
            </a:fld>
            <a:endParaRPr lang="en-US"/>
          </a:p>
        </p:txBody>
      </p:sp>
      <p:sp>
        <p:nvSpPr>
          <p:cNvPr id="5" name="Table Placeholder 4">
            <a:extLst>
              <a:ext uri="{FF2B5EF4-FFF2-40B4-BE49-F238E27FC236}">
                <a16:creationId xmlns:a16="http://schemas.microsoft.com/office/drawing/2014/main" id="{DE8E9E6F-E97F-1CCC-3F04-8C4DC2C97808}"/>
              </a:ext>
            </a:extLst>
          </p:cNvPr>
          <p:cNvSpPr>
            <a:spLocks noGrp="1"/>
          </p:cNvSpPr>
          <p:nvPr>
            <p:ph type="tbl" sz="quarter" idx="10"/>
          </p:nvPr>
        </p:nvSpPr>
        <p:spPr>
          <a:xfrm>
            <a:off x="763588" y="1974850"/>
            <a:ext cx="10515600" cy="3930650"/>
          </a:xfrm>
        </p:spPr>
        <p:txBody>
          <a:bodyPr/>
          <a:lstStyle/>
          <a:p>
            <a:endParaRPr lang="en-US"/>
          </a:p>
        </p:txBody>
      </p:sp>
    </p:spTree>
    <p:extLst>
      <p:ext uri="{BB962C8B-B14F-4D97-AF65-F5344CB8AC3E}">
        <p14:creationId xmlns:p14="http://schemas.microsoft.com/office/powerpoint/2010/main" val="677080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BB6A3-1C35-01F1-0B0C-D49BFAAE1480}"/>
              </a:ext>
            </a:extLst>
          </p:cNvPr>
          <p:cNvSpPr>
            <a:spLocks noGrp="1"/>
          </p:cNvSpPr>
          <p:nvPr>
            <p:ph type="title" hasCustomPrompt="1"/>
          </p:nvPr>
        </p:nvSpPr>
        <p:spPr>
          <a:xfrm>
            <a:off x="763695" y="534458"/>
            <a:ext cx="10515600" cy="1325563"/>
          </a:xfrm>
        </p:spPr>
        <p:txBody>
          <a:bodyPr/>
          <a:lstStyle/>
          <a:p>
            <a:r>
              <a:rPr lang="en-GB"/>
              <a:t>Example title</a:t>
            </a:r>
            <a:endParaRPr lang="en-US"/>
          </a:p>
        </p:txBody>
      </p:sp>
      <p:sp>
        <p:nvSpPr>
          <p:cNvPr id="4" name="Text Placeholder 3">
            <a:extLst>
              <a:ext uri="{FF2B5EF4-FFF2-40B4-BE49-F238E27FC236}">
                <a16:creationId xmlns:a16="http://schemas.microsoft.com/office/drawing/2014/main" id="{B2FFEDA0-53F9-4B0B-3B52-79E81241B840}"/>
              </a:ext>
            </a:extLst>
          </p:cNvPr>
          <p:cNvSpPr>
            <a:spLocks noGrp="1"/>
          </p:cNvSpPr>
          <p:nvPr>
            <p:ph type="body" sz="quarter" idx="10" hasCustomPrompt="1"/>
          </p:nvPr>
        </p:nvSpPr>
        <p:spPr>
          <a:xfrm>
            <a:off x="770470" y="1839702"/>
            <a:ext cx="6043503" cy="4279900"/>
          </a:xfrm>
        </p:spPr>
        <p:txBody>
          <a:bodyPr>
            <a:noAutofit/>
          </a:bodyPr>
          <a:lstStyle>
            <a:lvl1pPr marL="0" indent="0">
              <a:lnSpc>
                <a:spcPts val="2700"/>
              </a:lnSpc>
              <a:buNone/>
              <a:defRPr sz="1800"/>
            </a:lvl1pPr>
          </a:lstStyle>
          <a:p>
            <a:pPr lvl="0"/>
            <a:r>
              <a:rPr lang="en-GB">
                <a:effectLst/>
              </a:rPr>
              <a:t>Lorem ipsum </a:t>
            </a:r>
            <a:r>
              <a:rPr lang="en-GB" err="1">
                <a:effectLst/>
              </a:rPr>
              <a:t>dolor</a:t>
            </a:r>
            <a:r>
              <a:rPr lang="en-GB">
                <a:effectLst/>
              </a:rPr>
              <a:t> sit </a:t>
            </a:r>
            <a:r>
              <a:rPr lang="en-GB" err="1">
                <a:effectLst/>
              </a:rPr>
              <a:t>amet</a:t>
            </a:r>
            <a:r>
              <a:rPr lang="en-GB">
                <a:effectLst/>
              </a:rPr>
              <a:t>, </a:t>
            </a:r>
            <a:r>
              <a:rPr lang="en-GB" err="1">
                <a:effectLst/>
              </a:rPr>
              <a:t>consectetur</a:t>
            </a:r>
            <a:r>
              <a:rPr lang="en-GB">
                <a:effectLst/>
              </a:rPr>
              <a:t> </a:t>
            </a:r>
            <a:r>
              <a:rPr lang="en-GB" err="1">
                <a:effectLst/>
              </a:rPr>
              <a:t>adipiscing</a:t>
            </a:r>
            <a:r>
              <a:rPr lang="en-GB">
                <a:effectLst/>
              </a:rPr>
              <a:t> </a:t>
            </a:r>
            <a:r>
              <a:rPr lang="en-GB" err="1">
                <a:effectLst/>
              </a:rPr>
              <a:t>elit</a:t>
            </a:r>
            <a:r>
              <a:rPr lang="en-GB">
                <a:effectLst/>
              </a:rPr>
              <a:t>. </a:t>
            </a:r>
            <a:r>
              <a:rPr lang="en-GB" err="1">
                <a:effectLst/>
              </a:rPr>
              <a:t>Sed</a:t>
            </a:r>
            <a:r>
              <a:rPr lang="en-GB">
                <a:effectLst/>
              </a:rPr>
              <a:t> </a:t>
            </a:r>
            <a:r>
              <a:rPr lang="en-GB" err="1">
                <a:effectLst/>
              </a:rPr>
              <a:t>hendrerit</a:t>
            </a:r>
            <a:r>
              <a:rPr lang="en-GB">
                <a:effectLst/>
              </a:rPr>
              <a:t> semper </a:t>
            </a:r>
            <a:r>
              <a:rPr lang="en-GB" err="1">
                <a:effectLst/>
              </a:rPr>
              <a:t>leo</a:t>
            </a:r>
            <a:r>
              <a:rPr lang="en-GB">
                <a:effectLst/>
              </a:rPr>
              <a:t>, </a:t>
            </a:r>
            <a:r>
              <a:rPr lang="en-GB" err="1">
                <a:effectLst/>
              </a:rPr>
              <a:t>nec</a:t>
            </a:r>
            <a:r>
              <a:rPr lang="en-GB">
                <a:effectLst/>
              </a:rPr>
              <a:t> </a:t>
            </a:r>
            <a:r>
              <a:rPr lang="en-GB" err="1">
                <a:effectLst/>
              </a:rPr>
              <a:t>accumsan</a:t>
            </a:r>
            <a:r>
              <a:rPr lang="en-GB">
                <a:effectLst/>
              </a:rPr>
              <a:t> nisi </a:t>
            </a:r>
            <a:r>
              <a:rPr lang="en-GB" err="1">
                <a:effectLst/>
              </a:rPr>
              <a:t>finibus</a:t>
            </a:r>
            <a:r>
              <a:rPr lang="en-GB">
                <a:effectLst/>
              </a:rPr>
              <a:t> vel. Ut </a:t>
            </a:r>
            <a:r>
              <a:rPr lang="en-GB" err="1">
                <a:effectLst/>
              </a:rPr>
              <a:t>sodales</a:t>
            </a:r>
            <a:r>
              <a:rPr lang="en-GB">
                <a:effectLst/>
              </a:rPr>
              <a:t>, dui </a:t>
            </a:r>
            <a:r>
              <a:rPr lang="en-GB" err="1">
                <a:effectLst/>
              </a:rPr>
              <a:t>vel</a:t>
            </a:r>
            <a:r>
              <a:rPr lang="en-GB">
                <a:effectLst/>
              </a:rPr>
              <a:t> </a:t>
            </a:r>
            <a:r>
              <a:rPr lang="en-GB" err="1">
                <a:effectLst/>
              </a:rPr>
              <a:t>vulputate</a:t>
            </a:r>
            <a:r>
              <a:rPr lang="en-GB">
                <a:effectLst/>
              </a:rPr>
              <a:t> </a:t>
            </a:r>
            <a:r>
              <a:rPr lang="en-GB" err="1">
                <a:effectLst/>
              </a:rPr>
              <a:t>vehicula</a:t>
            </a:r>
            <a:r>
              <a:rPr lang="en-GB">
                <a:effectLst/>
              </a:rPr>
              <a:t>, </a:t>
            </a:r>
            <a:r>
              <a:rPr lang="en-GB" err="1">
                <a:effectLst/>
              </a:rPr>
              <a:t>arcu</a:t>
            </a:r>
            <a:r>
              <a:rPr lang="en-GB">
                <a:effectLst/>
              </a:rPr>
              <a:t> nisi </a:t>
            </a:r>
            <a:r>
              <a:rPr lang="en-GB" err="1">
                <a:effectLst/>
              </a:rPr>
              <a:t>suscipit</a:t>
            </a:r>
            <a:r>
              <a:rPr lang="en-GB">
                <a:effectLst/>
              </a:rPr>
              <a:t> </a:t>
            </a:r>
            <a:r>
              <a:rPr lang="en-GB" err="1">
                <a:effectLst/>
              </a:rPr>
              <a:t>justo</a:t>
            </a:r>
            <a:r>
              <a:rPr lang="en-GB">
                <a:effectLst/>
              </a:rPr>
              <a:t>, ac </a:t>
            </a:r>
            <a:r>
              <a:rPr lang="en-GB" err="1">
                <a:effectLst/>
              </a:rPr>
              <a:t>tincidunt</a:t>
            </a:r>
            <a:r>
              <a:rPr lang="en-GB">
                <a:effectLst/>
              </a:rPr>
              <a:t> </a:t>
            </a:r>
            <a:r>
              <a:rPr lang="en-GB" err="1">
                <a:effectLst/>
              </a:rPr>
              <a:t>dolor</a:t>
            </a:r>
            <a:r>
              <a:rPr lang="en-GB">
                <a:effectLst/>
              </a:rPr>
              <a:t> dui a </a:t>
            </a:r>
            <a:r>
              <a:rPr lang="en-GB" err="1">
                <a:effectLst/>
              </a:rPr>
              <a:t>purus</a:t>
            </a:r>
            <a:r>
              <a:rPr lang="en-GB">
                <a:effectLst/>
              </a:rPr>
              <a:t>. Maecenas auctor </a:t>
            </a:r>
            <a:r>
              <a:rPr lang="en-GB" err="1">
                <a:effectLst/>
              </a:rPr>
              <a:t>tincidunt</a:t>
            </a:r>
            <a:r>
              <a:rPr lang="en-GB">
                <a:effectLst/>
              </a:rPr>
              <a:t> </a:t>
            </a:r>
            <a:r>
              <a:rPr lang="en-GB" err="1">
                <a:effectLst/>
              </a:rPr>
              <a:t>quam</a:t>
            </a:r>
            <a:r>
              <a:rPr lang="en-GB">
                <a:effectLst/>
              </a:rPr>
              <a:t>, ac </a:t>
            </a:r>
            <a:r>
              <a:rPr lang="en-GB" err="1">
                <a:effectLst/>
              </a:rPr>
              <a:t>facilisis</a:t>
            </a:r>
            <a:r>
              <a:rPr lang="en-GB">
                <a:effectLst/>
              </a:rPr>
              <a:t> </a:t>
            </a:r>
            <a:r>
              <a:rPr lang="en-GB" err="1">
                <a:effectLst/>
              </a:rPr>
              <a:t>purus</a:t>
            </a:r>
            <a:r>
              <a:rPr lang="en-GB">
                <a:effectLst/>
              </a:rPr>
              <a:t> </a:t>
            </a:r>
            <a:r>
              <a:rPr lang="en-GB" err="1">
                <a:effectLst/>
              </a:rPr>
              <a:t>efficitur</a:t>
            </a:r>
            <a:r>
              <a:rPr lang="en-GB">
                <a:effectLst/>
              </a:rPr>
              <a:t> </a:t>
            </a:r>
            <a:r>
              <a:rPr lang="en-GB" err="1">
                <a:effectLst/>
              </a:rPr>
              <a:t>ut.</a:t>
            </a:r>
            <a:r>
              <a:rPr lang="en-GB">
                <a:effectLst/>
              </a:rPr>
              <a:t> Integer ac </a:t>
            </a:r>
            <a:r>
              <a:rPr lang="en-GB" err="1">
                <a:effectLst/>
              </a:rPr>
              <a:t>tortor</a:t>
            </a:r>
            <a:r>
              <a:rPr lang="en-GB">
                <a:effectLst/>
              </a:rPr>
              <a:t> </a:t>
            </a:r>
            <a:r>
              <a:rPr lang="en-GB" err="1">
                <a:effectLst/>
              </a:rPr>
              <a:t>eu</a:t>
            </a:r>
            <a:r>
              <a:rPr lang="en-GB">
                <a:effectLst/>
              </a:rPr>
              <a:t> </a:t>
            </a:r>
            <a:r>
              <a:rPr lang="en-GB" err="1">
                <a:effectLst/>
              </a:rPr>
              <a:t>velit</a:t>
            </a:r>
            <a:r>
              <a:rPr lang="en-GB">
                <a:effectLst/>
              </a:rPr>
              <a:t> </a:t>
            </a:r>
            <a:r>
              <a:rPr lang="en-GB" err="1">
                <a:effectLst/>
              </a:rPr>
              <a:t>interdum</a:t>
            </a:r>
            <a:r>
              <a:rPr lang="en-GB">
                <a:effectLst/>
              </a:rPr>
              <a:t> lacinia et sit.</a:t>
            </a:r>
          </a:p>
          <a:p>
            <a:pPr lvl="0"/>
            <a:r>
              <a:rPr lang="en-GB" err="1">
                <a:effectLst/>
              </a:rPr>
              <a:t>Vivamus</a:t>
            </a:r>
            <a:r>
              <a:rPr lang="en-GB">
                <a:effectLst/>
              </a:rPr>
              <a:t> </a:t>
            </a:r>
            <a:r>
              <a:rPr lang="en-GB" err="1">
                <a:effectLst/>
              </a:rPr>
              <a:t>nec</a:t>
            </a:r>
            <a:r>
              <a:rPr lang="en-GB">
                <a:effectLst/>
              </a:rPr>
              <a:t> </a:t>
            </a:r>
            <a:r>
              <a:rPr lang="en-GB" err="1">
                <a:effectLst/>
              </a:rPr>
              <a:t>lectus</a:t>
            </a:r>
            <a:r>
              <a:rPr lang="en-GB">
                <a:effectLst/>
              </a:rPr>
              <a:t> id </a:t>
            </a:r>
            <a:r>
              <a:rPr lang="en-GB" err="1">
                <a:effectLst/>
              </a:rPr>
              <a:t>justo</a:t>
            </a:r>
            <a:r>
              <a:rPr lang="en-GB">
                <a:effectLst/>
              </a:rPr>
              <a:t> </a:t>
            </a:r>
            <a:r>
              <a:rPr lang="en-GB" err="1">
                <a:effectLst/>
              </a:rPr>
              <a:t>consequat</a:t>
            </a:r>
            <a:r>
              <a:rPr lang="en-GB">
                <a:effectLst/>
              </a:rPr>
              <a:t> </a:t>
            </a:r>
            <a:r>
              <a:rPr lang="en-GB" err="1">
                <a:effectLst/>
              </a:rPr>
              <a:t>ultricies</a:t>
            </a:r>
            <a:r>
              <a:rPr lang="en-GB">
                <a:effectLst/>
              </a:rPr>
              <a:t>. In hac </a:t>
            </a:r>
            <a:r>
              <a:rPr lang="en-GB" err="1">
                <a:effectLst/>
              </a:rPr>
              <a:t>habitasse</a:t>
            </a:r>
            <a:r>
              <a:rPr lang="en-GB">
                <a:effectLst/>
              </a:rPr>
              <a:t> </a:t>
            </a:r>
            <a:r>
              <a:rPr lang="en-GB" err="1">
                <a:effectLst/>
              </a:rPr>
              <a:t>platea</a:t>
            </a:r>
            <a:r>
              <a:rPr lang="en-GB">
                <a:effectLst/>
              </a:rPr>
              <a:t> </a:t>
            </a:r>
            <a:r>
              <a:rPr lang="en-GB" err="1">
                <a:effectLst/>
              </a:rPr>
              <a:t>dictumst</a:t>
            </a:r>
            <a:r>
              <a:rPr lang="en-GB">
                <a:effectLst/>
              </a:rPr>
              <a:t>. </a:t>
            </a:r>
            <a:r>
              <a:rPr lang="en-GB" err="1">
                <a:effectLst/>
              </a:rPr>
              <a:t>Fusce</a:t>
            </a:r>
            <a:r>
              <a:rPr lang="en-GB">
                <a:effectLst/>
              </a:rPr>
              <a:t> vestibulum libero at nisi </a:t>
            </a:r>
            <a:r>
              <a:rPr lang="en-GB" err="1">
                <a:effectLst/>
              </a:rPr>
              <a:t>ullamcorper</a:t>
            </a:r>
            <a:r>
              <a:rPr lang="en-GB">
                <a:effectLst/>
              </a:rPr>
              <a:t>, a </a:t>
            </a:r>
            <a:r>
              <a:rPr lang="en-GB" err="1">
                <a:effectLst/>
              </a:rPr>
              <a:t>dapibus</a:t>
            </a:r>
            <a:r>
              <a:rPr lang="en-GB">
                <a:effectLst/>
              </a:rPr>
              <a:t> </a:t>
            </a:r>
            <a:r>
              <a:rPr lang="en-GB" err="1">
                <a:effectLst/>
              </a:rPr>
              <a:t>lectus</a:t>
            </a:r>
            <a:r>
              <a:rPr lang="en-GB">
                <a:effectLst/>
              </a:rPr>
              <a:t> gravida. </a:t>
            </a:r>
            <a:r>
              <a:rPr lang="en-GB" err="1">
                <a:effectLst/>
              </a:rPr>
              <a:t>Sed</a:t>
            </a:r>
            <a:r>
              <a:rPr lang="en-GB">
                <a:effectLst/>
              </a:rPr>
              <a:t> </a:t>
            </a:r>
            <a:r>
              <a:rPr lang="en-GB" err="1">
                <a:effectLst/>
              </a:rPr>
              <a:t>sodales</a:t>
            </a:r>
            <a:r>
              <a:rPr lang="en-GB">
                <a:effectLst/>
              </a:rPr>
              <a:t>, </a:t>
            </a:r>
            <a:r>
              <a:rPr lang="en-GB" err="1">
                <a:effectLst/>
              </a:rPr>
              <a:t>purus</a:t>
            </a:r>
            <a:r>
              <a:rPr lang="en-GB">
                <a:effectLst/>
              </a:rPr>
              <a:t> </a:t>
            </a:r>
            <a:r>
              <a:rPr lang="en-GB" err="1">
                <a:effectLst/>
              </a:rPr>
              <a:t>nec</a:t>
            </a:r>
            <a:r>
              <a:rPr lang="en-GB">
                <a:effectLst/>
              </a:rPr>
              <a:t> </a:t>
            </a:r>
            <a:r>
              <a:rPr lang="en-GB" err="1">
                <a:effectLst/>
              </a:rPr>
              <a:t>aliquet</a:t>
            </a:r>
            <a:r>
              <a:rPr lang="en-GB">
                <a:effectLst/>
              </a:rPr>
              <a:t> fermentum. </a:t>
            </a:r>
            <a:r>
              <a:rPr lang="en-GB" err="1">
                <a:effectLst/>
              </a:rPr>
              <a:t>Sed</a:t>
            </a:r>
            <a:r>
              <a:rPr lang="en-GB">
                <a:effectLst/>
              </a:rPr>
              <a:t> </a:t>
            </a:r>
            <a:r>
              <a:rPr lang="en-GB" err="1">
                <a:effectLst/>
              </a:rPr>
              <a:t>sodales</a:t>
            </a:r>
            <a:r>
              <a:rPr lang="en-GB">
                <a:effectLst/>
              </a:rPr>
              <a:t>, </a:t>
            </a:r>
            <a:r>
              <a:rPr lang="en-GB" err="1">
                <a:effectLst/>
              </a:rPr>
              <a:t>purus</a:t>
            </a:r>
            <a:r>
              <a:rPr lang="en-GB">
                <a:effectLst/>
              </a:rPr>
              <a:t> </a:t>
            </a:r>
            <a:r>
              <a:rPr lang="en-GB" err="1">
                <a:effectLst/>
              </a:rPr>
              <a:t>nec</a:t>
            </a:r>
            <a:r>
              <a:rPr lang="en-GB">
                <a:effectLst/>
              </a:rPr>
              <a:t> </a:t>
            </a:r>
            <a:r>
              <a:rPr lang="en-GB" err="1">
                <a:effectLst/>
              </a:rPr>
              <a:t>aliquet</a:t>
            </a:r>
            <a:r>
              <a:rPr lang="en-GB">
                <a:effectLst/>
              </a:rPr>
              <a:t> fermentum. </a:t>
            </a:r>
            <a:r>
              <a:rPr lang="en-GB" err="1">
                <a:effectLst/>
              </a:rPr>
              <a:t>Sed</a:t>
            </a:r>
            <a:r>
              <a:rPr lang="en-GB">
                <a:effectLst/>
              </a:rPr>
              <a:t> </a:t>
            </a:r>
            <a:r>
              <a:rPr lang="en-GB" err="1">
                <a:effectLst/>
              </a:rPr>
              <a:t>sodales</a:t>
            </a:r>
            <a:r>
              <a:rPr lang="en-GB">
                <a:effectLst/>
              </a:rPr>
              <a:t>, </a:t>
            </a:r>
            <a:r>
              <a:rPr lang="en-GB" err="1">
                <a:effectLst/>
              </a:rPr>
              <a:t>purus</a:t>
            </a:r>
            <a:r>
              <a:rPr lang="en-GB">
                <a:effectLst/>
              </a:rPr>
              <a:t> </a:t>
            </a:r>
            <a:r>
              <a:rPr lang="en-GB" err="1">
                <a:effectLst/>
              </a:rPr>
              <a:t>nec</a:t>
            </a:r>
            <a:r>
              <a:rPr lang="en-GB">
                <a:effectLst/>
              </a:rPr>
              <a:t> </a:t>
            </a:r>
            <a:r>
              <a:rPr lang="en-GB" err="1">
                <a:effectLst/>
              </a:rPr>
              <a:t>aliquet</a:t>
            </a:r>
            <a:r>
              <a:rPr lang="en-GB">
                <a:effectLst/>
              </a:rPr>
              <a:t> fermentum.</a:t>
            </a:r>
            <a:endParaRPr lang="en-GB"/>
          </a:p>
        </p:txBody>
      </p:sp>
      <p:sp>
        <p:nvSpPr>
          <p:cNvPr id="10" name="Picture Placeholder 9">
            <a:extLst>
              <a:ext uri="{FF2B5EF4-FFF2-40B4-BE49-F238E27FC236}">
                <a16:creationId xmlns:a16="http://schemas.microsoft.com/office/drawing/2014/main" id="{7467C051-90C9-9760-EE5C-F113B036F2C9}"/>
              </a:ext>
            </a:extLst>
          </p:cNvPr>
          <p:cNvSpPr>
            <a:spLocks noGrp="1"/>
          </p:cNvSpPr>
          <p:nvPr>
            <p:ph type="pic" sz="quarter" idx="11"/>
          </p:nvPr>
        </p:nvSpPr>
        <p:spPr>
          <a:xfrm>
            <a:off x="6749622" y="1113167"/>
            <a:ext cx="5442377" cy="5671202"/>
          </a:xfrm>
          <a:custGeom>
            <a:avLst/>
            <a:gdLst>
              <a:gd name="connsiteX0" fmla="*/ 5442377 w 5442377"/>
              <a:gd name="connsiteY0" fmla="*/ 0 h 5671202"/>
              <a:gd name="connsiteX1" fmla="*/ 5442377 w 5442377"/>
              <a:gd name="connsiteY1" fmla="*/ 171263 h 5671202"/>
              <a:gd name="connsiteX2" fmla="*/ 5442377 w 5442377"/>
              <a:gd name="connsiteY2" fmla="*/ 826186 h 5671202"/>
              <a:gd name="connsiteX3" fmla="*/ 5442377 w 5442377"/>
              <a:gd name="connsiteY3" fmla="*/ 5378671 h 5671202"/>
              <a:gd name="connsiteX4" fmla="*/ 5442377 w 5442377"/>
              <a:gd name="connsiteY4" fmla="*/ 5671202 h 5671202"/>
              <a:gd name="connsiteX5" fmla="*/ 0 w 5442377"/>
              <a:gd name="connsiteY5" fmla="*/ 5671202 h 5671202"/>
              <a:gd name="connsiteX6" fmla="*/ 5442377 w 5442377"/>
              <a:gd name="connsiteY6" fmla="*/ 0 h 5671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2377" h="5671202">
                <a:moveTo>
                  <a:pt x="5442377" y="0"/>
                </a:moveTo>
                <a:lnTo>
                  <a:pt x="5442377" y="171263"/>
                </a:lnTo>
                <a:lnTo>
                  <a:pt x="5442377" y="826186"/>
                </a:lnTo>
                <a:lnTo>
                  <a:pt x="5442377" y="5378671"/>
                </a:lnTo>
                <a:lnTo>
                  <a:pt x="5442377" y="5671202"/>
                </a:lnTo>
                <a:lnTo>
                  <a:pt x="0" y="5671202"/>
                </a:lnTo>
                <a:cubicBezTo>
                  <a:pt x="0" y="2508950"/>
                  <a:pt x="2639608" y="96819"/>
                  <a:pt x="5442377" y="0"/>
                </a:cubicBezTo>
                <a:close/>
              </a:path>
            </a:pathLst>
          </a:custGeom>
        </p:spPr>
        <p:txBody>
          <a:bodyPr wrap="square">
            <a:noAutofit/>
          </a:bodyPr>
          <a:lstStyle/>
          <a:p>
            <a:endParaRPr lang="en-US"/>
          </a:p>
        </p:txBody>
      </p:sp>
    </p:spTree>
    <p:extLst>
      <p:ext uri="{BB962C8B-B14F-4D97-AF65-F5344CB8AC3E}">
        <p14:creationId xmlns:p14="http://schemas.microsoft.com/office/powerpoint/2010/main" val="1959780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Image (Resiz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BB6A3-1C35-01F1-0B0C-D49BFAAE1480}"/>
              </a:ext>
            </a:extLst>
          </p:cNvPr>
          <p:cNvSpPr>
            <a:spLocks noGrp="1"/>
          </p:cNvSpPr>
          <p:nvPr>
            <p:ph type="title" hasCustomPrompt="1"/>
          </p:nvPr>
        </p:nvSpPr>
        <p:spPr>
          <a:xfrm>
            <a:off x="763695" y="534458"/>
            <a:ext cx="10515600" cy="1325563"/>
          </a:xfrm>
        </p:spPr>
        <p:txBody>
          <a:bodyPr/>
          <a:lstStyle/>
          <a:p>
            <a:r>
              <a:rPr lang="en-GB"/>
              <a:t>Example title</a:t>
            </a:r>
            <a:endParaRPr lang="en-US"/>
          </a:p>
        </p:txBody>
      </p:sp>
      <p:sp>
        <p:nvSpPr>
          <p:cNvPr id="4" name="Text Placeholder 3">
            <a:extLst>
              <a:ext uri="{FF2B5EF4-FFF2-40B4-BE49-F238E27FC236}">
                <a16:creationId xmlns:a16="http://schemas.microsoft.com/office/drawing/2014/main" id="{B2FFEDA0-53F9-4B0B-3B52-79E81241B840}"/>
              </a:ext>
            </a:extLst>
          </p:cNvPr>
          <p:cNvSpPr>
            <a:spLocks noGrp="1"/>
          </p:cNvSpPr>
          <p:nvPr>
            <p:ph type="body" sz="quarter" idx="10" hasCustomPrompt="1"/>
          </p:nvPr>
        </p:nvSpPr>
        <p:spPr>
          <a:xfrm>
            <a:off x="770471" y="1839702"/>
            <a:ext cx="5533440" cy="4279900"/>
          </a:xfrm>
        </p:spPr>
        <p:txBody>
          <a:bodyPr>
            <a:noAutofit/>
          </a:bodyPr>
          <a:lstStyle>
            <a:lvl1pPr marL="0" indent="0">
              <a:lnSpc>
                <a:spcPts val="2700"/>
              </a:lnSpc>
              <a:buNone/>
              <a:defRPr sz="1800"/>
            </a:lvl1pPr>
          </a:lstStyle>
          <a:p>
            <a:pPr lvl="0"/>
            <a:r>
              <a:rPr lang="en-GB">
                <a:effectLst/>
              </a:rPr>
              <a:t>Lorem ipsum </a:t>
            </a:r>
            <a:r>
              <a:rPr lang="en-GB" err="1">
                <a:effectLst/>
              </a:rPr>
              <a:t>dolor</a:t>
            </a:r>
            <a:r>
              <a:rPr lang="en-GB">
                <a:effectLst/>
              </a:rPr>
              <a:t> sit </a:t>
            </a:r>
            <a:r>
              <a:rPr lang="en-GB" err="1">
                <a:effectLst/>
              </a:rPr>
              <a:t>amet</a:t>
            </a:r>
            <a:r>
              <a:rPr lang="en-GB">
                <a:effectLst/>
              </a:rPr>
              <a:t>, </a:t>
            </a:r>
            <a:r>
              <a:rPr lang="en-GB" err="1">
                <a:effectLst/>
              </a:rPr>
              <a:t>consectetur</a:t>
            </a:r>
            <a:r>
              <a:rPr lang="en-GB">
                <a:effectLst/>
              </a:rPr>
              <a:t> </a:t>
            </a:r>
            <a:r>
              <a:rPr lang="en-GB" err="1">
                <a:effectLst/>
              </a:rPr>
              <a:t>adipiscing</a:t>
            </a:r>
            <a:r>
              <a:rPr lang="en-GB">
                <a:effectLst/>
              </a:rPr>
              <a:t> </a:t>
            </a:r>
            <a:r>
              <a:rPr lang="en-GB" err="1">
                <a:effectLst/>
              </a:rPr>
              <a:t>elit</a:t>
            </a:r>
            <a:r>
              <a:rPr lang="en-GB">
                <a:effectLst/>
              </a:rPr>
              <a:t>. </a:t>
            </a:r>
            <a:r>
              <a:rPr lang="en-GB" err="1">
                <a:effectLst/>
              </a:rPr>
              <a:t>Sed</a:t>
            </a:r>
            <a:r>
              <a:rPr lang="en-GB">
                <a:effectLst/>
              </a:rPr>
              <a:t> </a:t>
            </a:r>
            <a:r>
              <a:rPr lang="en-GB" err="1">
                <a:effectLst/>
              </a:rPr>
              <a:t>hendrerit</a:t>
            </a:r>
            <a:r>
              <a:rPr lang="en-GB">
                <a:effectLst/>
              </a:rPr>
              <a:t> semper </a:t>
            </a:r>
            <a:r>
              <a:rPr lang="en-GB" err="1">
                <a:effectLst/>
              </a:rPr>
              <a:t>leo</a:t>
            </a:r>
            <a:r>
              <a:rPr lang="en-GB">
                <a:effectLst/>
              </a:rPr>
              <a:t>, </a:t>
            </a:r>
            <a:r>
              <a:rPr lang="en-GB" err="1">
                <a:effectLst/>
              </a:rPr>
              <a:t>nec</a:t>
            </a:r>
            <a:r>
              <a:rPr lang="en-GB">
                <a:effectLst/>
              </a:rPr>
              <a:t> </a:t>
            </a:r>
            <a:r>
              <a:rPr lang="en-GB" err="1">
                <a:effectLst/>
              </a:rPr>
              <a:t>accumsan</a:t>
            </a:r>
            <a:r>
              <a:rPr lang="en-GB">
                <a:effectLst/>
              </a:rPr>
              <a:t> nisi </a:t>
            </a:r>
            <a:r>
              <a:rPr lang="en-GB" err="1">
                <a:effectLst/>
              </a:rPr>
              <a:t>finibus</a:t>
            </a:r>
            <a:r>
              <a:rPr lang="en-GB">
                <a:effectLst/>
              </a:rPr>
              <a:t> vel. Ut </a:t>
            </a:r>
            <a:r>
              <a:rPr lang="en-GB" err="1">
                <a:effectLst/>
              </a:rPr>
              <a:t>sodales</a:t>
            </a:r>
            <a:r>
              <a:rPr lang="en-GB">
                <a:effectLst/>
              </a:rPr>
              <a:t>, dui </a:t>
            </a:r>
            <a:r>
              <a:rPr lang="en-GB" err="1">
                <a:effectLst/>
              </a:rPr>
              <a:t>vel</a:t>
            </a:r>
            <a:r>
              <a:rPr lang="en-GB">
                <a:effectLst/>
              </a:rPr>
              <a:t> </a:t>
            </a:r>
            <a:r>
              <a:rPr lang="en-GB" err="1">
                <a:effectLst/>
              </a:rPr>
              <a:t>vulputate</a:t>
            </a:r>
            <a:r>
              <a:rPr lang="en-GB">
                <a:effectLst/>
              </a:rPr>
              <a:t> </a:t>
            </a:r>
            <a:r>
              <a:rPr lang="en-GB" err="1">
                <a:effectLst/>
              </a:rPr>
              <a:t>vehicula</a:t>
            </a:r>
            <a:r>
              <a:rPr lang="en-GB">
                <a:effectLst/>
              </a:rPr>
              <a:t>, </a:t>
            </a:r>
            <a:r>
              <a:rPr lang="en-GB" err="1">
                <a:effectLst/>
              </a:rPr>
              <a:t>arcu</a:t>
            </a:r>
            <a:r>
              <a:rPr lang="en-GB">
                <a:effectLst/>
              </a:rPr>
              <a:t> nisi </a:t>
            </a:r>
            <a:r>
              <a:rPr lang="en-GB" err="1">
                <a:effectLst/>
              </a:rPr>
              <a:t>suscipit</a:t>
            </a:r>
            <a:r>
              <a:rPr lang="en-GB">
                <a:effectLst/>
              </a:rPr>
              <a:t> </a:t>
            </a:r>
            <a:r>
              <a:rPr lang="en-GB" err="1">
                <a:effectLst/>
              </a:rPr>
              <a:t>justo</a:t>
            </a:r>
            <a:r>
              <a:rPr lang="en-GB">
                <a:effectLst/>
              </a:rPr>
              <a:t>, ac </a:t>
            </a:r>
            <a:r>
              <a:rPr lang="en-GB" err="1">
                <a:effectLst/>
              </a:rPr>
              <a:t>tincidunt</a:t>
            </a:r>
            <a:r>
              <a:rPr lang="en-GB">
                <a:effectLst/>
              </a:rPr>
              <a:t> </a:t>
            </a:r>
            <a:r>
              <a:rPr lang="en-GB" err="1">
                <a:effectLst/>
              </a:rPr>
              <a:t>dolor</a:t>
            </a:r>
            <a:r>
              <a:rPr lang="en-GB">
                <a:effectLst/>
              </a:rPr>
              <a:t> dui a </a:t>
            </a:r>
            <a:r>
              <a:rPr lang="en-GB" err="1">
                <a:effectLst/>
              </a:rPr>
              <a:t>purus</a:t>
            </a:r>
            <a:r>
              <a:rPr lang="en-GB">
                <a:effectLst/>
              </a:rPr>
              <a:t>. Maecenas auctor </a:t>
            </a:r>
            <a:r>
              <a:rPr lang="en-GB" err="1">
                <a:effectLst/>
              </a:rPr>
              <a:t>tincidunt</a:t>
            </a:r>
            <a:r>
              <a:rPr lang="en-GB">
                <a:effectLst/>
              </a:rPr>
              <a:t> </a:t>
            </a:r>
            <a:r>
              <a:rPr lang="en-GB" err="1">
                <a:effectLst/>
              </a:rPr>
              <a:t>quam</a:t>
            </a:r>
            <a:r>
              <a:rPr lang="en-GB">
                <a:effectLst/>
              </a:rPr>
              <a:t>, ac </a:t>
            </a:r>
            <a:r>
              <a:rPr lang="en-GB" err="1">
                <a:effectLst/>
              </a:rPr>
              <a:t>facilisis</a:t>
            </a:r>
            <a:r>
              <a:rPr lang="en-GB">
                <a:effectLst/>
              </a:rPr>
              <a:t> </a:t>
            </a:r>
            <a:r>
              <a:rPr lang="en-GB" err="1">
                <a:effectLst/>
              </a:rPr>
              <a:t>purus</a:t>
            </a:r>
            <a:r>
              <a:rPr lang="en-GB">
                <a:effectLst/>
              </a:rPr>
              <a:t> </a:t>
            </a:r>
            <a:r>
              <a:rPr lang="en-GB" err="1">
                <a:effectLst/>
              </a:rPr>
              <a:t>efficitur</a:t>
            </a:r>
            <a:r>
              <a:rPr lang="en-GB">
                <a:effectLst/>
              </a:rPr>
              <a:t> </a:t>
            </a:r>
            <a:r>
              <a:rPr lang="en-GB" err="1">
                <a:effectLst/>
              </a:rPr>
              <a:t>ut.</a:t>
            </a:r>
            <a:r>
              <a:rPr lang="en-GB">
                <a:effectLst/>
              </a:rPr>
              <a:t> Integer ac </a:t>
            </a:r>
            <a:r>
              <a:rPr lang="en-GB" err="1">
                <a:effectLst/>
              </a:rPr>
              <a:t>tortor</a:t>
            </a:r>
            <a:r>
              <a:rPr lang="en-GB">
                <a:effectLst/>
              </a:rPr>
              <a:t> </a:t>
            </a:r>
            <a:r>
              <a:rPr lang="en-GB" err="1">
                <a:effectLst/>
              </a:rPr>
              <a:t>eu</a:t>
            </a:r>
            <a:r>
              <a:rPr lang="en-GB">
                <a:effectLst/>
              </a:rPr>
              <a:t> </a:t>
            </a:r>
            <a:r>
              <a:rPr lang="en-GB" err="1">
                <a:effectLst/>
              </a:rPr>
              <a:t>velit</a:t>
            </a:r>
            <a:r>
              <a:rPr lang="en-GB">
                <a:effectLst/>
              </a:rPr>
              <a:t> </a:t>
            </a:r>
            <a:r>
              <a:rPr lang="en-GB" err="1">
                <a:effectLst/>
              </a:rPr>
              <a:t>interdum</a:t>
            </a:r>
            <a:r>
              <a:rPr lang="en-GB">
                <a:effectLst/>
              </a:rPr>
              <a:t> lacinia et sit.</a:t>
            </a:r>
          </a:p>
          <a:p>
            <a:pPr lvl="0"/>
            <a:r>
              <a:rPr lang="en-GB" err="1">
                <a:effectLst/>
              </a:rPr>
              <a:t>Vivamus</a:t>
            </a:r>
            <a:r>
              <a:rPr lang="en-GB">
                <a:effectLst/>
              </a:rPr>
              <a:t> </a:t>
            </a:r>
            <a:r>
              <a:rPr lang="en-GB" err="1">
                <a:effectLst/>
              </a:rPr>
              <a:t>nec</a:t>
            </a:r>
            <a:r>
              <a:rPr lang="en-GB">
                <a:effectLst/>
              </a:rPr>
              <a:t> </a:t>
            </a:r>
            <a:r>
              <a:rPr lang="en-GB" err="1">
                <a:effectLst/>
              </a:rPr>
              <a:t>lectus</a:t>
            </a:r>
            <a:r>
              <a:rPr lang="en-GB">
                <a:effectLst/>
              </a:rPr>
              <a:t> id </a:t>
            </a:r>
            <a:r>
              <a:rPr lang="en-GB" err="1">
                <a:effectLst/>
              </a:rPr>
              <a:t>justo</a:t>
            </a:r>
            <a:r>
              <a:rPr lang="en-GB">
                <a:effectLst/>
              </a:rPr>
              <a:t> </a:t>
            </a:r>
            <a:r>
              <a:rPr lang="en-GB" err="1">
                <a:effectLst/>
              </a:rPr>
              <a:t>consequat</a:t>
            </a:r>
            <a:r>
              <a:rPr lang="en-GB">
                <a:effectLst/>
              </a:rPr>
              <a:t> </a:t>
            </a:r>
            <a:r>
              <a:rPr lang="en-GB" err="1">
                <a:effectLst/>
              </a:rPr>
              <a:t>ultricies</a:t>
            </a:r>
            <a:r>
              <a:rPr lang="en-GB">
                <a:effectLst/>
              </a:rPr>
              <a:t>. In hac </a:t>
            </a:r>
            <a:r>
              <a:rPr lang="en-GB" err="1">
                <a:effectLst/>
              </a:rPr>
              <a:t>habitasse</a:t>
            </a:r>
            <a:r>
              <a:rPr lang="en-GB">
                <a:effectLst/>
              </a:rPr>
              <a:t> </a:t>
            </a:r>
            <a:r>
              <a:rPr lang="en-GB" err="1">
                <a:effectLst/>
              </a:rPr>
              <a:t>platea</a:t>
            </a:r>
            <a:r>
              <a:rPr lang="en-GB">
                <a:effectLst/>
              </a:rPr>
              <a:t> </a:t>
            </a:r>
            <a:r>
              <a:rPr lang="en-GB" err="1">
                <a:effectLst/>
              </a:rPr>
              <a:t>dictumst</a:t>
            </a:r>
            <a:r>
              <a:rPr lang="en-GB">
                <a:effectLst/>
              </a:rPr>
              <a:t>. </a:t>
            </a:r>
            <a:r>
              <a:rPr lang="en-GB" err="1">
                <a:effectLst/>
              </a:rPr>
              <a:t>Fusce</a:t>
            </a:r>
            <a:r>
              <a:rPr lang="en-GB">
                <a:effectLst/>
              </a:rPr>
              <a:t> vestibulum libero at nisi </a:t>
            </a:r>
            <a:r>
              <a:rPr lang="en-GB" err="1">
                <a:effectLst/>
              </a:rPr>
              <a:t>ullamcorper</a:t>
            </a:r>
            <a:r>
              <a:rPr lang="en-GB">
                <a:effectLst/>
              </a:rPr>
              <a:t>, a </a:t>
            </a:r>
            <a:r>
              <a:rPr lang="en-GB" err="1">
                <a:effectLst/>
              </a:rPr>
              <a:t>dapibus</a:t>
            </a:r>
            <a:r>
              <a:rPr lang="en-GB">
                <a:effectLst/>
              </a:rPr>
              <a:t> </a:t>
            </a:r>
            <a:r>
              <a:rPr lang="en-GB" err="1">
                <a:effectLst/>
              </a:rPr>
              <a:t>lectus</a:t>
            </a:r>
            <a:r>
              <a:rPr lang="en-GB">
                <a:effectLst/>
              </a:rPr>
              <a:t> gravida. </a:t>
            </a:r>
            <a:r>
              <a:rPr lang="en-GB" err="1">
                <a:effectLst/>
              </a:rPr>
              <a:t>Sed</a:t>
            </a:r>
            <a:r>
              <a:rPr lang="en-GB">
                <a:effectLst/>
              </a:rPr>
              <a:t> </a:t>
            </a:r>
            <a:r>
              <a:rPr lang="en-GB" err="1">
                <a:effectLst/>
              </a:rPr>
              <a:t>sodales</a:t>
            </a:r>
            <a:r>
              <a:rPr lang="en-GB">
                <a:effectLst/>
              </a:rPr>
              <a:t>, </a:t>
            </a:r>
            <a:r>
              <a:rPr lang="en-GB" err="1">
                <a:effectLst/>
              </a:rPr>
              <a:t>purus</a:t>
            </a:r>
            <a:r>
              <a:rPr lang="en-GB">
                <a:effectLst/>
              </a:rPr>
              <a:t> </a:t>
            </a:r>
            <a:r>
              <a:rPr lang="en-GB" err="1">
                <a:effectLst/>
              </a:rPr>
              <a:t>nec</a:t>
            </a:r>
            <a:r>
              <a:rPr lang="en-GB">
                <a:effectLst/>
              </a:rPr>
              <a:t> </a:t>
            </a:r>
            <a:r>
              <a:rPr lang="en-GB" err="1">
                <a:effectLst/>
              </a:rPr>
              <a:t>aliquet</a:t>
            </a:r>
            <a:r>
              <a:rPr lang="en-GB">
                <a:effectLst/>
              </a:rPr>
              <a:t> fermentum. </a:t>
            </a:r>
            <a:r>
              <a:rPr lang="en-GB" err="1">
                <a:effectLst/>
              </a:rPr>
              <a:t>Sed</a:t>
            </a:r>
            <a:r>
              <a:rPr lang="en-GB">
                <a:effectLst/>
              </a:rPr>
              <a:t> </a:t>
            </a:r>
            <a:r>
              <a:rPr lang="en-GB" err="1">
                <a:effectLst/>
              </a:rPr>
              <a:t>sodales</a:t>
            </a:r>
            <a:r>
              <a:rPr lang="en-GB">
                <a:effectLst/>
              </a:rPr>
              <a:t>, </a:t>
            </a:r>
            <a:r>
              <a:rPr lang="en-GB" err="1">
                <a:effectLst/>
              </a:rPr>
              <a:t>purus</a:t>
            </a:r>
            <a:r>
              <a:rPr lang="en-GB">
                <a:effectLst/>
              </a:rPr>
              <a:t> </a:t>
            </a:r>
            <a:r>
              <a:rPr lang="en-GB" err="1">
                <a:effectLst/>
              </a:rPr>
              <a:t>nec</a:t>
            </a:r>
            <a:r>
              <a:rPr lang="en-GB">
                <a:effectLst/>
              </a:rPr>
              <a:t> </a:t>
            </a:r>
            <a:r>
              <a:rPr lang="en-GB" err="1">
                <a:effectLst/>
              </a:rPr>
              <a:t>aliquet</a:t>
            </a:r>
            <a:r>
              <a:rPr lang="en-GB">
                <a:effectLst/>
              </a:rPr>
              <a:t> fermentum. </a:t>
            </a:r>
            <a:r>
              <a:rPr lang="en-GB" err="1">
                <a:effectLst/>
              </a:rPr>
              <a:t>Sed</a:t>
            </a:r>
            <a:r>
              <a:rPr lang="en-GB">
                <a:effectLst/>
              </a:rPr>
              <a:t> </a:t>
            </a:r>
            <a:r>
              <a:rPr lang="en-GB" err="1">
                <a:effectLst/>
              </a:rPr>
              <a:t>sodales</a:t>
            </a:r>
            <a:r>
              <a:rPr lang="en-GB">
                <a:effectLst/>
              </a:rPr>
              <a:t>, </a:t>
            </a:r>
            <a:r>
              <a:rPr lang="en-GB" err="1">
                <a:effectLst/>
              </a:rPr>
              <a:t>purus</a:t>
            </a:r>
            <a:r>
              <a:rPr lang="en-GB">
                <a:effectLst/>
              </a:rPr>
              <a:t> </a:t>
            </a:r>
            <a:r>
              <a:rPr lang="en-GB" err="1">
                <a:effectLst/>
              </a:rPr>
              <a:t>nec</a:t>
            </a:r>
            <a:r>
              <a:rPr lang="en-GB">
                <a:effectLst/>
              </a:rPr>
              <a:t> fermentum.</a:t>
            </a:r>
            <a:endParaRPr lang="en-GB"/>
          </a:p>
        </p:txBody>
      </p:sp>
      <p:sp>
        <p:nvSpPr>
          <p:cNvPr id="5" name="Picture Placeholder 4">
            <a:extLst>
              <a:ext uri="{FF2B5EF4-FFF2-40B4-BE49-F238E27FC236}">
                <a16:creationId xmlns:a16="http://schemas.microsoft.com/office/drawing/2014/main" id="{5264CEED-5AE5-5967-EA26-D37F006632C3}"/>
              </a:ext>
            </a:extLst>
          </p:cNvPr>
          <p:cNvSpPr>
            <a:spLocks noGrp="1"/>
          </p:cNvSpPr>
          <p:nvPr>
            <p:ph type="pic" sz="quarter" idx="11"/>
          </p:nvPr>
        </p:nvSpPr>
        <p:spPr>
          <a:xfrm>
            <a:off x="6649082" y="1792465"/>
            <a:ext cx="5007932" cy="4384497"/>
          </a:xfrm>
          <a:prstGeom prst="roundRect">
            <a:avLst>
              <a:gd name="adj" fmla="val 5851"/>
            </a:avLst>
          </a:prstGeom>
        </p:spPr>
        <p:txBody>
          <a:bodyPr/>
          <a:lstStyle/>
          <a:p>
            <a:endParaRPr lang="en-US"/>
          </a:p>
        </p:txBody>
      </p:sp>
    </p:spTree>
    <p:extLst>
      <p:ext uri="{BB962C8B-B14F-4D97-AF65-F5344CB8AC3E}">
        <p14:creationId xmlns:p14="http://schemas.microsoft.com/office/powerpoint/2010/main" val="1432619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BB6A3-1C35-01F1-0B0C-D49BFAAE1480}"/>
              </a:ext>
            </a:extLst>
          </p:cNvPr>
          <p:cNvSpPr>
            <a:spLocks noGrp="1"/>
          </p:cNvSpPr>
          <p:nvPr>
            <p:ph type="title" hasCustomPrompt="1"/>
          </p:nvPr>
        </p:nvSpPr>
        <p:spPr>
          <a:xfrm>
            <a:off x="763695" y="534458"/>
            <a:ext cx="10515600" cy="1325563"/>
          </a:xfrm>
        </p:spPr>
        <p:txBody>
          <a:bodyPr/>
          <a:lstStyle/>
          <a:p>
            <a:r>
              <a:rPr lang="en-GB"/>
              <a:t>Example title</a:t>
            </a:r>
            <a:endParaRPr lang="en-US"/>
          </a:p>
        </p:txBody>
      </p:sp>
      <p:sp>
        <p:nvSpPr>
          <p:cNvPr id="4" name="Text Placeholder 3">
            <a:extLst>
              <a:ext uri="{FF2B5EF4-FFF2-40B4-BE49-F238E27FC236}">
                <a16:creationId xmlns:a16="http://schemas.microsoft.com/office/drawing/2014/main" id="{B2FFEDA0-53F9-4B0B-3B52-79E81241B840}"/>
              </a:ext>
            </a:extLst>
          </p:cNvPr>
          <p:cNvSpPr>
            <a:spLocks noGrp="1"/>
          </p:cNvSpPr>
          <p:nvPr>
            <p:ph type="body" sz="quarter" idx="10" hasCustomPrompt="1"/>
          </p:nvPr>
        </p:nvSpPr>
        <p:spPr>
          <a:xfrm>
            <a:off x="763695" y="1826156"/>
            <a:ext cx="8089052" cy="4279900"/>
          </a:xfrm>
        </p:spPr>
        <p:txBody>
          <a:bodyPr>
            <a:noAutofit/>
          </a:bodyPr>
          <a:lstStyle>
            <a:lvl1pPr marL="342900" indent="-342900">
              <a:lnSpc>
                <a:spcPts val="2700"/>
              </a:lnSpc>
              <a:spcAft>
                <a:spcPts val="1400"/>
              </a:spcAft>
              <a:buFont typeface="Arial" panose="020B0604020202020204" pitchFamily="34" charset="0"/>
              <a:buChar char="•"/>
              <a:defRPr sz="1800" spc="0" baseline="0"/>
            </a:lvl1pPr>
          </a:lstStyle>
          <a:p>
            <a:pPr lvl="0"/>
            <a:r>
              <a:rPr lang="en-GB">
                <a:effectLst/>
              </a:rPr>
              <a:t>Lorem ipsum </a:t>
            </a:r>
            <a:r>
              <a:rPr lang="en-GB" err="1">
                <a:effectLst/>
              </a:rPr>
              <a:t>dolor</a:t>
            </a:r>
            <a:r>
              <a:rPr lang="en-GB">
                <a:effectLst/>
              </a:rPr>
              <a:t> sit </a:t>
            </a:r>
            <a:r>
              <a:rPr lang="en-GB" err="1">
                <a:effectLst/>
              </a:rPr>
              <a:t>amet</a:t>
            </a:r>
            <a:r>
              <a:rPr lang="en-GB">
                <a:effectLst/>
              </a:rPr>
              <a:t>, </a:t>
            </a:r>
            <a:r>
              <a:rPr lang="en-GB" err="1">
                <a:effectLst/>
              </a:rPr>
              <a:t>consectetur</a:t>
            </a:r>
            <a:r>
              <a:rPr lang="en-GB">
                <a:effectLst/>
              </a:rPr>
              <a:t> </a:t>
            </a:r>
            <a:r>
              <a:rPr lang="en-GB" err="1">
                <a:effectLst/>
              </a:rPr>
              <a:t>adipiscing</a:t>
            </a:r>
            <a:r>
              <a:rPr lang="en-GB">
                <a:effectLst/>
              </a:rPr>
              <a:t> </a:t>
            </a:r>
            <a:r>
              <a:rPr lang="en-GB" err="1">
                <a:effectLst/>
              </a:rPr>
              <a:t>elit</a:t>
            </a:r>
            <a:r>
              <a:rPr lang="en-GB">
                <a:effectLst/>
              </a:rPr>
              <a:t>. </a:t>
            </a:r>
            <a:r>
              <a:rPr lang="en-GB" err="1">
                <a:effectLst/>
              </a:rPr>
              <a:t>Sed</a:t>
            </a:r>
            <a:r>
              <a:rPr lang="en-GB">
                <a:effectLst/>
              </a:rPr>
              <a:t> </a:t>
            </a:r>
            <a:r>
              <a:rPr lang="en-GB" err="1">
                <a:effectLst/>
              </a:rPr>
              <a:t>hendrerit</a:t>
            </a:r>
            <a:r>
              <a:rPr lang="en-GB">
                <a:effectLst/>
              </a:rPr>
              <a:t> semper </a:t>
            </a:r>
            <a:r>
              <a:rPr lang="en-GB" err="1">
                <a:effectLst/>
              </a:rPr>
              <a:t>leo</a:t>
            </a:r>
            <a:r>
              <a:rPr lang="en-GB">
                <a:effectLst/>
              </a:rPr>
              <a:t>, </a:t>
            </a:r>
            <a:r>
              <a:rPr lang="en-GB" err="1">
                <a:effectLst/>
              </a:rPr>
              <a:t>nec</a:t>
            </a:r>
            <a:r>
              <a:rPr lang="en-GB">
                <a:effectLst/>
              </a:rPr>
              <a:t> </a:t>
            </a:r>
            <a:r>
              <a:rPr lang="en-GB" err="1">
                <a:effectLst/>
              </a:rPr>
              <a:t>accumsan</a:t>
            </a:r>
            <a:r>
              <a:rPr lang="en-GB">
                <a:effectLst/>
              </a:rPr>
              <a:t> nisi </a:t>
            </a:r>
            <a:r>
              <a:rPr lang="en-GB" err="1">
                <a:effectLst/>
              </a:rPr>
              <a:t>finibus</a:t>
            </a:r>
            <a:r>
              <a:rPr lang="en-GB">
                <a:effectLst/>
              </a:rPr>
              <a:t> vel. Ut </a:t>
            </a:r>
            <a:r>
              <a:rPr lang="en-GB" err="1">
                <a:effectLst/>
              </a:rPr>
              <a:t>sodales</a:t>
            </a:r>
            <a:r>
              <a:rPr lang="en-GB">
                <a:effectLst/>
              </a:rPr>
              <a:t>, dui </a:t>
            </a:r>
            <a:r>
              <a:rPr lang="en-GB" err="1">
                <a:effectLst/>
              </a:rPr>
              <a:t>vel</a:t>
            </a:r>
            <a:r>
              <a:rPr lang="en-GB">
                <a:effectLst/>
              </a:rPr>
              <a:t> </a:t>
            </a:r>
            <a:r>
              <a:rPr lang="en-GB" err="1">
                <a:effectLst/>
              </a:rPr>
              <a:t>vulputate</a:t>
            </a:r>
            <a:r>
              <a:rPr lang="en-GB">
                <a:effectLst/>
              </a:rPr>
              <a:t> </a:t>
            </a:r>
            <a:r>
              <a:rPr lang="en-GB" err="1">
                <a:effectLst/>
              </a:rPr>
              <a:t>vehicula</a:t>
            </a:r>
            <a:r>
              <a:rPr lang="en-GB">
                <a:effectLst/>
              </a:rPr>
              <a:t>.</a:t>
            </a:r>
          </a:p>
          <a:p>
            <a:pPr lvl="0"/>
            <a:r>
              <a:rPr lang="en-GB" err="1">
                <a:effectLst/>
              </a:rPr>
              <a:t>Vivamus</a:t>
            </a:r>
            <a:r>
              <a:rPr lang="en-GB">
                <a:effectLst/>
              </a:rPr>
              <a:t> </a:t>
            </a:r>
            <a:r>
              <a:rPr lang="en-GB" err="1">
                <a:effectLst/>
              </a:rPr>
              <a:t>nec</a:t>
            </a:r>
            <a:r>
              <a:rPr lang="en-GB">
                <a:effectLst/>
              </a:rPr>
              <a:t> </a:t>
            </a:r>
            <a:r>
              <a:rPr lang="en-GB" err="1">
                <a:effectLst/>
              </a:rPr>
              <a:t>lectus</a:t>
            </a:r>
            <a:r>
              <a:rPr lang="en-GB">
                <a:effectLst/>
              </a:rPr>
              <a:t> id </a:t>
            </a:r>
            <a:r>
              <a:rPr lang="en-GB" err="1">
                <a:effectLst/>
              </a:rPr>
              <a:t>justo</a:t>
            </a:r>
            <a:r>
              <a:rPr lang="en-GB">
                <a:effectLst/>
              </a:rPr>
              <a:t> </a:t>
            </a:r>
            <a:r>
              <a:rPr lang="en-GB" err="1">
                <a:effectLst/>
              </a:rPr>
              <a:t>consequat</a:t>
            </a:r>
            <a:r>
              <a:rPr lang="en-GB">
                <a:effectLst/>
              </a:rPr>
              <a:t> </a:t>
            </a:r>
            <a:r>
              <a:rPr lang="en-GB" err="1">
                <a:effectLst/>
              </a:rPr>
              <a:t>ultricies</a:t>
            </a:r>
            <a:r>
              <a:rPr lang="en-GB">
                <a:effectLst/>
              </a:rPr>
              <a:t>. In hac </a:t>
            </a:r>
            <a:r>
              <a:rPr lang="en-GB" err="1">
                <a:effectLst/>
              </a:rPr>
              <a:t>habitasse</a:t>
            </a:r>
            <a:r>
              <a:rPr lang="en-GB">
                <a:effectLst/>
              </a:rPr>
              <a:t> </a:t>
            </a:r>
            <a:r>
              <a:rPr lang="en-GB" err="1">
                <a:effectLst/>
              </a:rPr>
              <a:t>platea</a:t>
            </a:r>
            <a:r>
              <a:rPr lang="en-GB">
                <a:effectLst/>
              </a:rPr>
              <a:t> </a:t>
            </a:r>
            <a:r>
              <a:rPr lang="en-GB" err="1">
                <a:effectLst/>
              </a:rPr>
              <a:t>dictumst</a:t>
            </a:r>
            <a:r>
              <a:rPr lang="en-GB">
                <a:effectLst/>
              </a:rPr>
              <a:t>. </a:t>
            </a:r>
            <a:r>
              <a:rPr lang="en-GB" err="1">
                <a:effectLst/>
              </a:rPr>
              <a:t>Fusce</a:t>
            </a:r>
            <a:r>
              <a:rPr lang="en-GB">
                <a:effectLst/>
              </a:rPr>
              <a:t> vestibulum libero at nisi </a:t>
            </a:r>
            <a:r>
              <a:rPr lang="en-GB" err="1">
                <a:effectLst/>
              </a:rPr>
              <a:t>ullamcorper</a:t>
            </a:r>
            <a:r>
              <a:rPr lang="en-GB">
                <a:effectLst/>
              </a:rPr>
              <a:t>, a </a:t>
            </a:r>
            <a:r>
              <a:rPr lang="en-GB" err="1">
                <a:effectLst/>
              </a:rPr>
              <a:t>dapibus</a:t>
            </a:r>
            <a:r>
              <a:rPr lang="en-GB">
                <a:effectLst/>
              </a:rPr>
              <a:t> </a:t>
            </a:r>
            <a:r>
              <a:rPr lang="en-GB" err="1">
                <a:effectLst/>
              </a:rPr>
              <a:t>lectus</a:t>
            </a:r>
            <a:r>
              <a:rPr lang="en-GB">
                <a:effectLst/>
              </a:rPr>
              <a:t> gravida. </a:t>
            </a:r>
            <a:r>
              <a:rPr lang="en-GB" err="1">
                <a:effectLst/>
              </a:rPr>
              <a:t>Sed</a:t>
            </a:r>
            <a:r>
              <a:rPr lang="en-GB">
                <a:effectLst/>
              </a:rPr>
              <a:t> </a:t>
            </a:r>
            <a:r>
              <a:rPr lang="en-GB" err="1">
                <a:effectLst/>
              </a:rPr>
              <a:t>sodales</a:t>
            </a:r>
            <a:r>
              <a:rPr lang="en-GB">
                <a:effectLst/>
              </a:rPr>
              <a:t>, </a:t>
            </a:r>
            <a:r>
              <a:rPr lang="en-GB" err="1">
                <a:effectLst/>
              </a:rPr>
              <a:t>purus</a:t>
            </a:r>
            <a:r>
              <a:rPr lang="en-GB">
                <a:effectLst/>
              </a:rPr>
              <a:t> </a:t>
            </a:r>
            <a:r>
              <a:rPr lang="en-GB" err="1">
                <a:effectLst/>
              </a:rPr>
              <a:t>nec</a:t>
            </a:r>
            <a:r>
              <a:rPr lang="en-GB">
                <a:effectLst/>
              </a:rPr>
              <a:t> </a:t>
            </a:r>
            <a:r>
              <a:rPr lang="en-GB" err="1">
                <a:effectLst/>
              </a:rPr>
              <a:t>aliquet</a:t>
            </a:r>
            <a:r>
              <a:rPr lang="en-GB">
                <a:effectLst/>
              </a:rPr>
              <a:t> fermentum.</a:t>
            </a:r>
          </a:p>
          <a:p>
            <a:pPr lvl="0"/>
            <a:r>
              <a:rPr lang="en-GB" err="1">
                <a:effectLst/>
              </a:rPr>
              <a:t>Velit</a:t>
            </a:r>
            <a:r>
              <a:rPr lang="en-GB">
                <a:effectLst/>
              </a:rPr>
              <a:t> </a:t>
            </a:r>
            <a:r>
              <a:rPr lang="en-GB" err="1">
                <a:effectLst/>
              </a:rPr>
              <a:t>justo</a:t>
            </a:r>
            <a:r>
              <a:rPr lang="en-GB">
                <a:effectLst/>
              </a:rPr>
              <a:t> </a:t>
            </a:r>
            <a:r>
              <a:rPr lang="en-GB" err="1">
                <a:effectLst/>
              </a:rPr>
              <a:t>ultrices</a:t>
            </a:r>
            <a:r>
              <a:rPr lang="en-GB">
                <a:effectLst/>
              </a:rPr>
              <a:t> </a:t>
            </a:r>
            <a:r>
              <a:rPr lang="en-GB" err="1">
                <a:effectLst/>
              </a:rPr>
              <a:t>velit</a:t>
            </a:r>
            <a:r>
              <a:rPr lang="en-GB">
                <a:effectLst/>
              </a:rPr>
              <a:t>, sit </a:t>
            </a:r>
            <a:r>
              <a:rPr lang="en-GB" err="1">
                <a:effectLst/>
              </a:rPr>
              <a:t>amet</a:t>
            </a:r>
            <a:r>
              <a:rPr lang="en-GB">
                <a:effectLst/>
              </a:rPr>
              <a:t> </a:t>
            </a:r>
            <a:r>
              <a:rPr lang="en-GB" err="1">
                <a:effectLst/>
              </a:rPr>
              <a:t>finibus</a:t>
            </a:r>
            <a:r>
              <a:rPr lang="en-GB">
                <a:effectLst/>
              </a:rPr>
              <a:t> </a:t>
            </a:r>
            <a:r>
              <a:rPr lang="en-GB" err="1">
                <a:effectLst/>
              </a:rPr>
              <a:t>tortor</a:t>
            </a:r>
            <a:r>
              <a:rPr lang="en-GB">
                <a:effectLst/>
              </a:rPr>
              <a:t> </a:t>
            </a:r>
            <a:r>
              <a:rPr lang="en-GB" err="1">
                <a:effectLst/>
              </a:rPr>
              <a:t>elit</a:t>
            </a:r>
            <a:r>
              <a:rPr lang="en-GB">
                <a:effectLst/>
              </a:rPr>
              <a:t> sit </a:t>
            </a:r>
            <a:r>
              <a:rPr lang="en-GB" err="1">
                <a:effectLst/>
              </a:rPr>
              <a:t>amet</a:t>
            </a:r>
            <a:r>
              <a:rPr lang="en-GB">
                <a:effectLst/>
              </a:rPr>
              <a:t> </a:t>
            </a:r>
            <a:r>
              <a:rPr lang="en-GB" err="1">
                <a:effectLst/>
              </a:rPr>
              <a:t>augue</a:t>
            </a:r>
            <a:r>
              <a:rPr lang="en-GB">
                <a:effectLst/>
              </a:rPr>
              <a:t>. </a:t>
            </a:r>
            <a:r>
              <a:rPr lang="en-GB" err="1">
                <a:effectLst/>
              </a:rPr>
              <a:t>Quisque</a:t>
            </a:r>
            <a:r>
              <a:rPr lang="en-GB">
                <a:effectLst/>
              </a:rPr>
              <a:t> </a:t>
            </a:r>
            <a:r>
              <a:rPr lang="en-GB" err="1">
                <a:effectLst/>
              </a:rPr>
              <a:t>euismod</a:t>
            </a:r>
            <a:r>
              <a:rPr lang="en-GB">
                <a:effectLst/>
              </a:rPr>
              <a:t> auctor nisi, et </a:t>
            </a:r>
            <a:r>
              <a:rPr lang="en-GB" err="1">
                <a:effectLst/>
              </a:rPr>
              <a:t>tristique</a:t>
            </a:r>
            <a:r>
              <a:rPr lang="en-GB">
                <a:effectLst/>
              </a:rPr>
              <a:t> </a:t>
            </a:r>
            <a:r>
              <a:rPr lang="en-GB" err="1">
                <a:effectLst/>
              </a:rPr>
              <a:t>elit</a:t>
            </a:r>
            <a:r>
              <a:rPr lang="en-GB">
                <a:effectLst/>
              </a:rPr>
              <a:t> cursus vitae. </a:t>
            </a:r>
            <a:r>
              <a:rPr lang="en-GB" err="1">
                <a:effectLst/>
              </a:rPr>
              <a:t>Nulla</a:t>
            </a:r>
            <a:r>
              <a:rPr lang="en-GB">
                <a:effectLst/>
              </a:rPr>
              <a:t> </a:t>
            </a:r>
            <a:r>
              <a:rPr lang="en-GB" err="1">
                <a:effectLst/>
              </a:rPr>
              <a:t>facilisi</a:t>
            </a:r>
            <a:r>
              <a:rPr lang="en-GB">
                <a:effectLst/>
              </a:rPr>
              <a:t>. </a:t>
            </a:r>
            <a:r>
              <a:rPr lang="en-GB" err="1">
                <a:effectLst/>
              </a:rPr>
              <a:t>Curabitur</a:t>
            </a:r>
            <a:r>
              <a:rPr lang="en-GB">
                <a:effectLst/>
              </a:rPr>
              <a:t> </a:t>
            </a:r>
            <a:r>
              <a:rPr lang="en-GB" err="1">
                <a:effectLst/>
              </a:rPr>
              <a:t>tincid</a:t>
            </a:r>
            <a:r>
              <a:rPr lang="en-GB">
                <a:effectLst/>
              </a:rPr>
              <a:t>. </a:t>
            </a:r>
          </a:p>
          <a:p>
            <a:pPr lvl="0"/>
            <a:r>
              <a:rPr lang="en-GB" err="1">
                <a:effectLst/>
              </a:rPr>
              <a:t>Velit</a:t>
            </a:r>
            <a:r>
              <a:rPr lang="en-GB">
                <a:effectLst/>
              </a:rPr>
              <a:t> </a:t>
            </a:r>
            <a:r>
              <a:rPr lang="en-GB" err="1">
                <a:effectLst/>
              </a:rPr>
              <a:t>justo</a:t>
            </a:r>
            <a:r>
              <a:rPr lang="en-GB">
                <a:effectLst/>
              </a:rPr>
              <a:t> </a:t>
            </a:r>
            <a:r>
              <a:rPr lang="en-GB" err="1">
                <a:effectLst/>
              </a:rPr>
              <a:t>ultrices</a:t>
            </a:r>
            <a:r>
              <a:rPr lang="en-GB">
                <a:effectLst/>
              </a:rPr>
              <a:t> </a:t>
            </a:r>
            <a:r>
              <a:rPr lang="en-GB" err="1">
                <a:effectLst/>
              </a:rPr>
              <a:t>velit</a:t>
            </a:r>
            <a:r>
              <a:rPr lang="en-GB">
                <a:effectLst/>
              </a:rPr>
              <a:t>, sit </a:t>
            </a:r>
            <a:r>
              <a:rPr lang="en-GB" err="1">
                <a:effectLst/>
              </a:rPr>
              <a:t>amet</a:t>
            </a:r>
            <a:r>
              <a:rPr lang="en-GB">
                <a:effectLst/>
              </a:rPr>
              <a:t> </a:t>
            </a:r>
            <a:r>
              <a:rPr lang="en-GB" err="1">
                <a:effectLst/>
              </a:rPr>
              <a:t>finibus</a:t>
            </a:r>
            <a:r>
              <a:rPr lang="en-GB">
                <a:effectLst/>
              </a:rPr>
              <a:t> </a:t>
            </a:r>
            <a:r>
              <a:rPr lang="en-GB" err="1">
                <a:effectLst/>
              </a:rPr>
              <a:t>tortor</a:t>
            </a:r>
            <a:r>
              <a:rPr lang="en-GB">
                <a:effectLst/>
              </a:rPr>
              <a:t> </a:t>
            </a:r>
            <a:r>
              <a:rPr lang="en-GB" err="1">
                <a:effectLst/>
              </a:rPr>
              <a:t>elit</a:t>
            </a:r>
            <a:r>
              <a:rPr lang="en-GB">
                <a:effectLst/>
              </a:rPr>
              <a:t> sit </a:t>
            </a:r>
            <a:r>
              <a:rPr lang="en-GB" err="1">
                <a:effectLst/>
              </a:rPr>
              <a:t>amet</a:t>
            </a:r>
            <a:r>
              <a:rPr lang="en-GB">
                <a:effectLst/>
              </a:rPr>
              <a:t> </a:t>
            </a:r>
            <a:r>
              <a:rPr lang="en-GB" err="1">
                <a:effectLst/>
              </a:rPr>
              <a:t>augue</a:t>
            </a:r>
            <a:r>
              <a:rPr lang="en-GB">
                <a:effectLst/>
              </a:rPr>
              <a:t>. </a:t>
            </a:r>
            <a:r>
              <a:rPr lang="en-GB" err="1">
                <a:effectLst/>
              </a:rPr>
              <a:t>Quisque</a:t>
            </a:r>
            <a:r>
              <a:rPr lang="en-GB">
                <a:effectLst/>
              </a:rPr>
              <a:t> </a:t>
            </a:r>
            <a:r>
              <a:rPr lang="en-GB" err="1">
                <a:effectLst/>
              </a:rPr>
              <a:t>euismod</a:t>
            </a:r>
            <a:r>
              <a:rPr lang="en-GB">
                <a:effectLst/>
              </a:rPr>
              <a:t> auctor nisi, et </a:t>
            </a:r>
            <a:r>
              <a:rPr lang="en-GB" err="1">
                <a:effectLst/>
              </a:rPr>
              <a:t>tristique</a:t>
            </a:r>
            <a:r>
              <a:rPr lang="en-GB">
                <a:effectLst/>
              </a:rPr>
              <a:t> </a:t>
            </a:r>
            <a:r>
              <a:rPr lang="en-GB" err="1">
                <a:effectLst/>
              </a:rPr>
              <a:t>elit</a:t>
            </a:r>
            <a:r>
              <a:rPr lang="en-GB">
                <a:effectLst/>
              </a:rPr>
              <a:t> cursus vitae. </a:t>
            </a:r>
            <a:r>
              <a:rPr lang="en-GB" err="1">
                <a:effectLst/>
              </a:rPr>
              <a:t>Nulla</a:t>
            </a:r>
            <a:r>
              <a:rPr lang="en-GB">
                <a:effectLst/>
              </a:rPr>
              <a:t> </a:t>
            </a:r>
            <a:r>
              <a:rPr lang="en-GB" err="1">
                <a:effectLst/>
              </a:rPr>
              <a:t>facilisi</a:t>
            </a:r>
            <a:r>
              <a:rPr lang="en-GB">
                <a:effectLst/>
              </a:rPr>
              <a:t>. </a:t>
            </a:r>
            <a:endParaRPr lang="en-GB"/>
          </a:p>
        </p:txBody>
      </p:sp>
      <p:sp>
        <p:nvSpPr>
          <p:cNvPr id="9" name="Slide Number Placeholder 14">
            <a:extLst>
              <a:ext uri="{FF2B5EF4-FFF2-40B4-BE49-F238E27FC236}">
                <a16:creationId xmlns:a16="http://schemas.microsoft.com/office/drawing/2014/main" id="{341BF005-F903-11D4-6C87-E29CE2F2DE74}"/>
              </a:ext>
            </a:extLst>
          </p:cNvPr>
          <p:cNvSpPr>
            <a:spLocks noGrp="1"/>
          </p:cNvSpPr>
          <p:nvPr>
            <p:ph type="sldNum" sz="quarter" idx="4"/>
          </p:nvPr>
        </p:nvSpPr>
        <p:spPr>
          <a:xfrm>
            <a:off x="8610600" y="6176963"/>
            <a:ext cx="2743200" cy="365125"/>
          </a:xfrm>
          <a:prstGeom prst="rect">
            <a:avLst/>
          </a:prstGeom>
        </p:spPr>
        <p:txBody>
          <a:bodyPr vert="horz" lIns="91440" tIns="45720" rIns="91440" bIns="45720" rtlCol="0" anchor="ctr"/>
          <a:lstStyle>
            <a:lvl1pPr algn="r">
              <a:defRPr sz="1200" b="1" i="0">
                <a:solidFill>
                  <a:schemeClr val="tx1"/>
                </a:solidFill>
                <a:latin typeface="Arial" panose="020B0604020202020204" pitchFamily="34" charset="0"/>
                <a:cs typeface="Arial" panose="020B0604020202020204" pitchFamily="34" charset="0"/>
              </a:defRPr>
            </a:lvl1pPr>
          </a:lstStyle>
          <a:p>
            <a:fld id="{10390E37-E81B-D94E-8F4C-F7866DC26FF5}" type="slidenum">
              <a:rPr lang="en-US" smtClean="0"/>
              <a:pPr/>
              <a:t>‹#›</a:t>
            </a:fld>
            <a:endParaRPr lang="en-US"/>
          </a:p>
        </p:txBody>
      </p:sp>
    </p:spTree>
    <p:extLst>
      <p:ext uri="{BB962C8B-B14F-4D97-AF65-F5344CB8AC3E}">
        <p14:creationId xmlns:p14="http://schemas.microsoft.com/office/powerpoint/2010/main" val="2697879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623C1-D5AC-C5CF-D71F-52A220C9F37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F99DB7E-BB4F-DCBD-2057-A52C723256A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9CE9790-53A7-FA77-D47D-BF06D38038E3}"/>
              </a:ext>
            </a:extLst>
          </p:cNvPr>
          <p:cNvSpPr>
            <a:spLocks noGrp="1"/>
          </p:cNvSpPr>
          <p:nvPr>
            <p:ph type="dt" sz="half" idx="10"/>
          </p:nvPr>
        </p:nvSpPr>
        <p:spPr/>
        <p:txBody>
          <a:bodyPr/>
          <a:lstStyle/>
          <a:p>
            <a:fld id="{49994E7A-BBB8-498D-A6FE-B7657741D2A0}" type="datetimeFigureOut">
              <a:rPr lang="en-GB" smtClean="0"/>
              <a:t>24/09/2026</a:t>
            </a:fld>
            <a:endParaRPr lang="en-GB"/>
          </a:p>
        </p:txBody>
      </p:sp>
      <p:sp>
        <p:nvSpPr>
          <p:cNvPr id="5" name="Footer Placeholder 4">
            <a:extLst>
              <a:ext uri="{FF2B5EF4-FFF2-40B4-BE49-F238E27FC236}">
                <a16:creationId xmlns:a16="http://schemas.microsoft.com/office/drawing/2014/main" id="{24C2EA2B-4E14-E98D-880C-25BAE841DC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0CA50D-EE4E-B7B6-9A69-2F2CCA551752}"/>
              </a:ext>
            </a:extLst>
          </p:cNvPr>
          <p:cNvSpPr>
            <a:spLocks noGrp="1"/>
          </p:cNvSpPr>
          <p:nvPr>
            <p:ph type="sldNum" sz="quarter" idx="12"/>
          </p:nvPr>
        </p:nvSpPr>
        <p:spPr/>
        <p:txBody>
          <a:bodyPr/>
          <a:lstStyle/>
          <a:p>
            <a:fld id="{D68C5A31-2F21-4375-88E7-E41B74CC9E3F}" type="slidenum">
              <a:rPr lang="en-GB" smtClean="0"/>
              <a:t>‹#›</a:t>
            </a:fld>
            <a:endParaRPr lang="en-GB"/>
          </a:p>
        </p:txBody>
      </p:sp>
    </p:spTree>
    <p:extLst>
      <p:ext uri="{BB962C8B-B14F-4D97-AF65-F5344CB8AC3E}">
        <p14:creationId xmlns:p14="http://schemas.microsoft.com/office/powerpoint/2010/main" val="138356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143000"/>
          </a:xfrm>
        </p:spPr>
        <p:txBody>
          <a:bodyPr/>
          <a:lstStyle/>
          <a:p>
            <a:r>
              <a:rPr lang="en-US"/>
              <a:t>Click to edit Master title style</a:t>
            </a:r>
          </a:p>
        </p:txBody>
      </p:sp>
      <p:sp>
        <p:nvSpPr>
          <p:cNvPr id="3" name="Chart Placeholder 2"/>
          <p:cNvSpPr>
            <a:spLocks noGrp="1"/>
          </p:cNvSpPr>
          <p:nvPr>
            <p:ph type="chart" idx="1"/>
          </p:nvPr>
        </p:nvSpPr>
        <p:spPr>
          <a:xfrm>
            <a:off x="914400" y="1524000"/>
            <a:ext cx="10363200" cy="4191000"/>
          </a:xfrm>
        </p:spPr>
        <p:txBody>
          <a:bodyPr/>
          <a:lstStyle/>
          <a:p>
            <a:pPr lvl="0"/>
            <a:r>
              <a:rPr lang="en-US" noProof="0"/>
              <a:t>Click icon to add chart</a:t>
            </a:r>
          </a:p>
        </p:txBody>
      </p:sp>
      <p:sp>
        <p:nvSpPr>
          <p:cNvPr id="4" name="Date Placeholder 3"/>
          <p:cNvSpPr>
            <a:spLocks noGrp="1"/>
          </p:cNvSpPr>
          <p:nvPr>
            <p:ph type="dt" sz="half" idx="10"/>
          </p:nvPr>
        </p:nvSpPr>
        <p:spPr>
          <a:xfrm>
            <a:off x="5892800" y="6400800"/>
            <a:ext cx="1625600" cy="381000"/>
          </a:xfrm>
        </p:spPr>
        <p:txBody>
          <a:bodyPr/>
          <a:lstStyle>
            <a:lvl1pPr>
              <a:defRPr/>
            </a:lvl1pPr>
          </a:lstStyle>
          <a:p>
            <a:pPr>
              <a:defRPr/>
            </a:pPr>
            <a:fld id="{AEB598C0-D912-4670-B51F-8982A6FC1D20}" type="datetimeFigureOut">
              <a:rPr lang="en-GB"/>
              <a:pPr>
                <a:defRPr/>
              </a:pPr>
              <a:t>24/09/2026</a:t>
            </a:fld>
            <a:endParaRPr lang="en-GB"/>
          </a:p>
        </p:txBody>
      </p:sp>
      <p:sp>
        <p:nvSpPr>
          <p:cNvPr id="5" name="Footer Placeholder 4"/>
          <p:cNvSpPr>
            <a:spLocks noGrp="1"/>
          </p:cNvSpPr>
          <p:nvPr>
            <p:ph type="ftr" sz="quarter" idx="11"/>
          </p:nvPr>
        </p:nvSpPr>
        <p:spPr>
          <a:xfrm>
            <a:off x="7518400" y="6400800"/>
            <a:ext cx="2946400" cy="381000"/>
          </a:xfrm>
        </p:spPr>
        <p:txBody>
          <a:bodyPr/>
          <a:lstStyle>
            <a:lvl1pPr>
              <a:defRPr/>
            </a:lvl1pPr>
          </a:lstStyle>
          <a:p>
            <a:pPr>
              <a:defRPr/>
            </a:pPr>
            <a:endParaRPr lang="en-GB"/>
          </a:p>
        </p:txBody>
      </p:sp>
      <p:sp>
        <p:nvSpPr>
          <p:cNvPr id="6" name="Slide Number Placeholder 5"/>
          <p:cNvSpPr>
            <a:spLocks noGrp="1"/>
          </p:cNvSpPr>
          <p:nvPr>
            <p:ph type="sldNum" sz="quarter" idx="12"/>
          </p:nvPr>
        </p:nvSpPr>
        <p:spPr>
          <a:xfrm>
            <a:off x="10464800" y="6400800"/>
            <a:ext cx="1016000" cy="381000"/>
          </a:xfrm>
        </p:spPr>
        <p:txBody>
          <a:bodyPr/>
          <a:lstStyle>
            <a:lvl1pPr>
              <a:defRPr/>
            </a:lvl1pPr>
          </a:lstStyle>
          <a:p>
            <a:pPr>
              <a:defRPr/>
            </a:pPr>
            <a:fld id="{98433D6A-B548-422D-9A95-C07356A4AF1B}" type="slidenum">
              <a:rPr lang="en-GB"/>
              <a:pPr>
                <a:defRPr/>
              </a:pPr>
              <a:t>‹#›</a:t>
            </a:fld>
            <a:endParaRPr lang="en-GB"/>
          </a:p>
        </p:txBody>
      </p:sp>
    </p:spTree>
    <p:extLst>
      <p:ext uri="{BB962C8B-B14F-4D97-AF65-F5344CB8AC3E}">
        <p14:creationId xmlns:p14="http://schemas.microsoft.com/office/powerpoint/2010/main" val="36287248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1.pn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96EF01-5704-4466-6369-6BEBFD6D73C7}"/>
              </a:ext>
            </a:extLst>
          </p:cNvPr>
          <p:cNvSpPr>
            <a:spLocks noGrp="1"/>
          </p:cNvSpPr>
          <p:nvPr>
            <p:ph type="title"/>
          </p:nvPr>
        </p:nvSpPr>
        <p:spPr>
          <a:xfrm>
            <a:off x="314035" y="143457"/>
            <a:ext cx="11656291" cy="1098748"/>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777AF55-16A8-2519-1E27-F917A7CAB1D1}"/>
              </a:ext>
            </a:extLst>
          </p:cNvPr>
          <p:cNvSpPr>
            <a:spLocks noGrp="1"/>
          </p:cNvSpPr>
          <p:nvPr>
            <p:ph type="body" idx="1"/>
          </p:nvPr>
        </p:nvSpPr>
        <p:spPr>
          <a:xfrm>
            <a:off x="314035" y="1362974"/>
            <a:ext cx="11656291" cy="5253486"/>
          </a:xfrm>
          <a:prstGeom prst="rect">
            <a:avLst/>
          </a:prstGeom>
        </p:spPr>
        <p:txBody>
          <a:bodyPr vert="horz" lIns="91440" tIns="45720" rIns="91440" bIns="45720" rtlCol="0">
            <a:normAutofit/>
          </a:bodyPr>
          <a:lstStyle/>
          <a:p>
            <a:pPr lvl="0"/>
            <a:r>
              <a:rPr lang="en-GB"/>
              <a:t>Subheading</a:t>
            </a:r>
          </a:p>
        </p:txBody>
      </p:sp>
      <p:pic>
        <p:nvPicPr>
          <p:cNvPr id="5" name="Picture 4">
            <a:extLst>
              <a:ext uri="{FF2B5EF4-FFF2-40B4-BE49-F238E27FC236}">
                <a16:creationId xmlns:a16="http://schemas.microsoft.com/office/drawing/2014/main" id="{7F10C2ED-582C-7DEA-FFF0-044A9E07816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6771143"/>
            <a:ext cx="12192000" cy="86857"/>
          </a:xfrm>
          <a:prstGeom prst="rect">
            <a:avLst/>
          </a:prstGeom>
        </p:spPr>
      </p:pic>
    </p:spTree>
    <p:extLst>
      <p:ext uri="{BB962C8B-B14F-4D97-AF65-F5344CB8AC3E}">
        <p14:creationId xmlns:p14="http://schemas.microsoft.com/office/powerpoint/2010/main" val="1232587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914400" rtl="0" eaLnBrk="1" latinLnBrk="0" hangingPunct="1">
        <a:lnSpc>
          <a:spcPts val="5400"/>
        </a:lnSpc>
        <a:spcBef>
          <a:spcPct val="0"/>
        </a:spcBef>
        <a:buNone/>
        <a:defRPr sz="5800" b="1" i="0" kern="1200" spc="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ts val="2860"/>
        </a:lnSpc>
        <a:spcBef>
          <a:spcPts val="1000"/>
        </a:spcBef>
        <a:buFont typeface="Arial" panose="020B0604020202020204" pitchFamily="34" charset="0"/>
        <a:buChar char="•"/>
        <a:defRPr sz="2800" b="1" i="0" kern="1200" spc="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96EF01-5704-4466-6369-6BEBFD6D73C7}"/>
              </a:ext>
            </a:extLst>
          </p:cNvPr>
          <p:cNvSpPr>
            <a:spLocks noGrp="1"/>
          </p:cNvSpPr>
          <p:nvPr>
            <p:ph type="title"/>
          </p:nvPr>
        </p:nvSpPr>
        <p:spPr>
          <a:xfrm>
            <a:off x="497457" y="365125"/>
            <a:ext cx="11197087" cy="954717"/>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777AF55-16A8-2519-1E27-F917A7CAB1D1}"/>
              </a:ext>
            </a:extLst>
          </p:cNvPr>
          <p:cNvSpPr>
            <a:spLocks noGrp="1"/>
          </p:cNvSpPr>
          <p:nvPr>
            <p:ph type="body" idx="1"/>
          </p:nvPr>
        </p:nvSpPr>
        <p:spPr>
          <a:xfrm>
            <a:off x="497457" y="1548897"/>
            <a:ext cx="11197087" cy="4628066"/>
          </a:xfrm>
          <a:prstGeom prst="rect">
            <a:avLst/>
          </a:prstGeom>
        </p:spPr>
        <p:txBody>
          <a:bodyPr vert="horz" lIns="91440" tIns="45720" rIns="91440" bIns="45720" rtlCol="0">
            <a:normAutofit/>
          </a:bodyPr>
          <a:lstStyle/>
          <a:p>
            <a:pPr lvl="0"/>
            <a:r>
              <a:rPr lang="en-GB"/>
              <a:t>Subheading</a:t>
            </a:r>
          </a:p>
        </p:txBody>
      </p:sp>
      <p:sp>
        <p:nvSpPr>
          <p:cNvPr id="15" name="Slide Number Placeholder 14">
            <a:extLst>
              <a:ext uri="{FF2B5EF4-FFF2-40B4-BE49-F238E27FC236}">
                <a16:creationId xmlns:a16="http://schemas.microsoft.com/office/drawing/2014/main" id="{70F289E1-C4C9-4053-14FE-BB4AECBCF714}"/>
              </a:ext>
            </a:extLst>
          </p:cNvPr>
          <p:cNvSpPr>
            <a:spLocks noGrp="1"/>
          </p:cNvSpPr>
          <p:nvPr>
            <p:ph type="sldNum" sz="quarter" idx="4"/>
          </p:nvPr>
        </p:nvSpPr>
        <p:spPr>
          <a:xfrm>
            <a:off x="8951343" y="6310312"/>
            <a:ext cx="2743200" cy="365125"/>
          </a:xfrm>
          <a:prstGeom prst="rect">
            <a:avLst/>
          </a:prstGeom>
        </p:spPr>
        <p:txBody>
          <a:bodyPr vert="horz" lIns="91440" tIns="45720" rIns="91440" bIns="45720" rtlCol="0" anchor="ctr"/>
          <a:lstStyle>
            <a:lvl1pPr algn="r">
              <a:defRPr sz="1200" b="1" i="0">
                <a:solidFill>
                  <a:schemeClr val="tx1"/>
                </a:solidFill>
                <a:latin typeface="Arial" panose="020B0604020202020204" pitchFamily="34" charset="0"/>
                <a:cs typeface="Arial" panose="020B0604020202020204" pitchFamily="34" charset="0"/>
              </a:defRPr>
            </a:lvl1pPr>
          </a:lstStyle>
          <a:p>
            <a:fld id="{10390E37-E81B-D94E-8F4C-F7866DC26FF5}" type="slidenum">
              <a:rPr lang="en-US" smtClean="0"/>
              <a:pPr/>
              <a:t>‹#›</a:t>
            </a:fld>
            <a:endParaRPr lang="en-US"/>
          </a:p>
        </p:txBody>
      </p:sp>
      <p:pic>
        <p:nvPicPr>
          <p:cNvPr id="4" name="Picture 3">
            <a:extLst>
              <a:ext uri="{FF2B5EF4-FFF2-40B4-BE49-F238E27FC236}">
                <a16:creationId xmlns:a16="http://schemas.microsoft.com/office/drawing/2014/main" id="{E1ED5F20-B499-D1E6-534C-7C652A13ADCD}"/>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0" y="6771143"/>
            <a:ext cx="12192000" cy="86857"/>
          </a:xfrm>
          <a:prstGeom prst="rect">
            <a:avLst/>
          </a:prstGeom>
        </p:spPr>
      </p:pic>
    </p:spTree>
    <p:extLst>
      <p:ext uri="{BB962C8B-B14F-4D97-AF65-F5344CB8AC3E}">
        <p14:creationId xmlns:p14="http://schemas.microsoft.com/office/powerpoint/2010/main" val="3968909873"/>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84" r:id="rId9"/>
  </p:sldLayoutIdLst>
  <p:hf hdr="0" ftr="0" dt="0"/>
  <p:txStyles>
    <p:titleStyle>
      <a:lvl1pPr algn="l" defTabSz="914400" rtl="0" eaLnBrk="1" latinLnBrk="0" hangingPunct="1">
        <a:lnSpc>
          <a:spcPts val="4500"/>
        </a:lnSpc>
        <a:spcBef>
          <a:spcPct val="0"/>
        </a:spcBef>
        <a:buNone/>
        <a:defRPr sz="4500" b="1" i="0" kern="1200" spc="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1800" b="0" i="0" kern="1200" spc="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aroline.dawe@nhs.net" TargetMode="External"/><Relationship Id="rId2" Type="http://schemas.openxmlformats.org/officeDocument/2006/relationships/hyperlink" Target="mailto:keithrobertson@nhs.ne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diagramData" Target="../diagrams/data6.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17" Type="http://schemas.microsoft.com/office/2007/relationships/diagramDrawing" Target="../diagrams/drawing6.xml"/><Relationship Id="rId2" Type="http://schemas.openxmlformats.org/officeDocument/2006/relationships/notesSlide" Target="../notesSlides/notesSlide4.xml"/><Relationship Id="rId16" Type="http://schemas.openxmlformats.org/officeDocument/2006/relationships/diagramColors" Target="../diagrams/colors6.xml"/><Relationship Id="rId1" Type="http://schemas.openxmlformats.org/officeDocument/2006/relationships/slideLayout" Target="../slideLayouts/slideLayout4.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5" Type="http://schemas.openxmlformats.org/officeDocument/2006/relationships/diagramQuickStyle" Target="../diagrams/quickStyle6.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 Id="rId1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svg"/></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hyperlink" Target="https://scc.bnssgicb.federateddataplatform.nhs.uk/" TargetMode="Externa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2" Type="http://schemas.openxmlformats.org/officeDocument/2006/relationships/hyperlink" Target="https://www.england.nhs.uk/long-read/scc-guidance-system-co-ordination-framework/"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1566C-9147-D7BB-916A-D54051D24331}"/>
              </a:ext>
            </a:extLst>
          </p:cNvPr>
          <p:cNvSpPr>
            <a:spLocks noGrp="1"/>
          </p:cNvSpPr>
          <p:nvPr>
            <p:ph type="ctrTitle"/>
          </p:nvPr>
        </p:nvSpPr>
        <p:spPr>
          <a:xfrm>
            <a:off x="791548" y="2491980"/>
            <a:ext cx="10554878" cy="1677243"/>
          </a:xfrm>
        </p:spPr>
        <p:txBody>
          <a:bodyPr>
            <a:normAutofit/>
          </a:bodyPr>
          <a:lstStyle/>
          <a:p>
            <a:r>
              <a:rPr lang="en-GB"/>
              <a:t>BNSSG Winter Plan</a:t>
            </a:r>
            <a:endParaRPr lang="en-GB" sz="3100"/>
          </a:p>
        </p:txBody>
      </p:sp>
      <p:sp>
        <p:nvSpPr>
          <p:cNvPr id="3" name="Subtitle 2">
            <a:extLst>
              <a:ext uri="{FF2B5EF4-FFF2-40B4-BE49-F238E27FC236}">
                <a16:creationId xmlns:a16="http://schemas.microsoft.com/office/drawing/2014/main" id="{FF4FB131-7D73-0833-A8C7-C18A1A903EB0}"/>
              </a:ext>
            </a:extLst>
          </p:cNvPr>
          <p:cNvSpPr>
            <a:spLocks noGrp="1"/>
          </p:cNvSpPr>
          <p:nvPr>
            <p:ph type="subTitle" idx="1"/>
          </p:nvPr>
        </p:nvSpPr>
        <p:spPr>
          <a:xfrm>
            <a:off x="874822" y="4717923"/>
            <a:ext cx="10984946" cy="365125"/>
          </a:xfrm>
        </p:spPr>
        <p:txBody>
          <a:bodyPr/>
          <a:lstStyle/>
          <a:p>
            <a:r>
              <a:rPr lang="en-GB" sz="1600" b="0" dirty="0"/>
              <a:t>Contact </a:t>
            </a:r>
            <a:r>
              <a:rPr lang="en-GB" sz="1600" b="0" dirty="0">
                <a:hlinkClick r:id="rId2"/>
              </a:rPr>
              <a:t>keithrobertson@nhs.net</a:t>
            </a:r>
            <a:r>
              <a:rPr lang="en-GB" sz="1600" b="0" dirty="0"/>
              <a:t> &amp; </a:t>
            </a:r>
            <a:r>
              <a:rPr lang="en-GB" sz="1600" b="0" dirty="0">
                <a:hlinkClick r:id="rId3"/>
              </a:rPr>
              <a:t>caroline.dawe@nhs.net</a:t>
            </a:r>
            <a:endParaRPr lang="en-GB" sz="1600" b="0" dirty="0"/>
          </a:p>
        </p:txBody>
      </p:sp>
    </p:spTree>
    <p:extLst>
      <p:ext uri="{BB962C8B-B14F-4D97-AF65-F5344CB8AC3E}">
        <p14:creationId xmlns:p14="http://schemas.microsoft.com/office/powerpoint/2010/main" val="3863445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49749-903D-BE40-C0C7-8287DD5BE8A5}"/>
              </a:ext>
            </a:extLst>
          </p:cNvPr>
          <p:cNvSpPr>
            <a:spLocks noGrp="1"/>
          </p:cNvSpPr>
          <p:nvPr>
            <p:ph type="title"/>
          </p:nvPr>
        </p:nvSpPr>
        <p:spPr/>
        <p:txBody>
          <a:bodyPr>
            <a:normAutofit fontScale="90000"/>
          </a:bodyPr>
          <a:lstStyle/>
          <a:p>
            <a:r>
              <a:rPr lang="en-GB"/>
              <a:t>Winter Wrap Up &amp; Lessons</a:t>
            </a:r>
            <a:br>
              <a:rPr lang="en-GB"/>
            </a:br>
            <a:r>
              <a:rPr lang="en-GB"/>
              <a:t>2025/26 Review</a:t>
            </a:r>
          </a:p>
        </p:txBody>
      </p:sp>
      <p:sp>
        <p:nvSpPr>
          <p:cNvPr id="3" name="Content Placeholder 2">
            <a:extLst>
              <a:ext uri="{FF2B5EF4-FFF2-40B4-BE49-F238E27FC236}">
                <a16:creationId xmlns:a16="http://schemas.microsoft.com/office/drawing/2014/main" id="{FCD8C52C-7D6E-D3C3-1709-A8BD9349CF47}"/>
              </a:ext>
            </a:extLst>
          </p:cNvPr>
          <p:cNvSpPr>
            <a:spLocks noGrp="1"/>
          </p:cNvSpPr>
          <p:nvPr>
            <p:ph type="body" sz="quarter" idx="10"/>
          </p:nvPr>
        </p:nvSpPr>
        <p:spPr>
          <a:xfrm>
            <a:off x="109728" y="1630391"/>
            <a:ext cx="11996928" cy="4911695"/>
          </a:xfrm>
        </p:spPr>
        <p:txBody>
          <a:bodyPr>
            <a:normAutofit/>
          </a:bodyPr>
          <a:lstStyle/>
          <a:p>
            <a:r>
              <a:rPr lang="en-GB" dirty="0"/>
              <a:t>A BNSSG system workshop was held 24</a:t>
            </a:r>
            <a:r>
              <a:rPr lang="en-GB" baseline="30000" dirty="0"/>
              <a:t>th</a:t>
            </a:r>
            <a:r>
              <a:rPr lang="en-GB" dirty="0"/>
              <a:t> March in St. Monicas to assess our approach to Winter 2025-26. Key themes and actions summarised below:</a:t>
            </a:r>
          </a:p>
          <a:p>
            <a:endParaRPr lang="en-GB" dirty="0"/>
          </a:p>
          <a:p>
            <a:pPr marL="285750" indent="-285750">
              <a:lnSpc>
                <a:spcPct val="120000"/>
              </a:lnSpc>
              <a:buFont typeface="Arial" panose="020B0604020202020204" pitchFamily="34" charset="0"/>
              <a:buChar char="•"/>
            </a:pPr>
            <a:r>
              <a:rPr lang="en-GB" sz="1400" dirty="0"/>
              <a:t>Need to re-assess our </a:t>
            </a:r>
            <a:r>
              <a:rPr lang="en-GB" sz="1400" b="1" u="sng" dirty="0"/>
              <a:t>escalation approach for BNSSG </a:t>
            </a:r>
            <a:r>
              <a:rPr lang="en-GB" sz="1400" dirty="0"/>
              <a:t>- </a:t>
            </a:r>
            <a:r>
              <a:rPr lang="en-GB" sz="1400" b="1" dirty="0">
                <a:solidFill>
                  <a:srgbClr val="00B050"/>
                </a:solidFill>
              </a:rPr>
              <a:t>COMPLETE</a:t>
            </a:r>
          </a:p>
          <a:p>
            <a:pPr marL="285750" indent="-285750">
              <a:lnSpc>
                <a:spcPct val="120000"/>
              </a:lnSpc>
              <a:buFont typeface="Arial" panose="020B0604020202020204" pitchFamily="34" charset="0"/>
              <a:buChar char="•"/>
            </a:pPr>
            <a:r>
              <a:rPr lang="en-GB" sz="1400" dirty="0"/>
              <a:t>Increased </a:t>
            </a:r>
            <a:r>
              <a:rPr lang="en-GB" sz="1400" b="1" u="sng" dirty="0"/>
              <a:t>corridor queuing </a:t>
            </a:r>
            <a:r>
              <a:rPr lang="en-GB" sz="1400" dirty="0"/>
              <a:t>and management of risk within the acute hospitals - </a:t>
            </a:r>
            <a:r>
              <a:rPr lang="en-GB" sz="1600" b="1" dirty="0">
                <a:solidFill>
                  <a:srgbClr val="FFC000"/>
                </a:solidFill>
              </a:rPr>
              <a:t>ACKNOWLEDGED</a:t>
            </a:r>
          </a:p>
          <a:p>
            <a:pPr marL="285750" indent="-285750">
              <a:lnSpc>
                <a:spcPct val="120000"/>
              </a:lnSpc>
              <a:buFont typeface="Arial" panose="020B0604020202020204" pitchFamily="34" charset="0"/>
              <a:buChar char="•"/>
            </a:pPr>
            <a:r>
              <a:rPr lang="en-GB" sz="1400" dirty="0"/>
              <a:t>Need to </a:t>
            </a:r>
            <a:r>
              <a:rPr lang="en-GB" sz="1400" b="1" u="sng" dirty="0"/>
              <a:t>release funding with councils </a:t>
            </a:r>
            <a:r>
              <a:rPr lang="en-GB" sz="1400" dirty="0"/>
              <a:t>this summer for a system proactive approach – </a:t>
            </a:r>
            <a:r>
              <a:rPr lang="en-GB" sz="1400" b="1" dirty="0">
                <a:solidFill>
                  <a:srgbClr val="00B050"/>
                </a:solidFill>
              </a:rPr>
              <a:t>COMPLETE</a:t>
            </a:r>
          </a:p>
          <a:p>
            <a:pPr marL="285750" indent="-285750">
              <a:lnSpc>
                <a:spcPct val="120000"/>
              </a:lnSpc>
              <a:buFont typeface="Arial" panose="020B0604020202020204" pitchFamily="34" charset="0"/>
              <a:buChar char="•"/>
            </a:pPr>
            <a:r>
              <a:rPr lang="en-GB" sz="1400" dirty="0"/>
              <a:t>Community and LA winter plans are required at local (place) level – </a:t>
            </a:r>
            <a:r>
              <a:rPr lang="en-GB" sz="1400" b="1" dirty="0">
                <a:solidFill>
                  <a:srgbClr val="FFC000"/>
                </a:solidFill>
              </a:rPr>
              <a:t>ONGOING</a:t>
            </a:r>
          </a:p>
          <a:p>
            <a:pPr marL="285750" indent="-285750">
              <a:lnSpc>
                <a:spcPct val="120000"/>
              </a:lnSpc>
              <a:buFont typeface="Arial" panose="020B0604020202020204" pitchFamily="34" charset="0"/>
              <a:buChar char="•"/>
            </a:pPr>
            <a:r>
              <a:rPr lang="en-GB" sz="1400" b="1" u="sng" dirty="0"/>
              <a:t>Flexible interim funding </a:t>
            </a:r>
            <a:r>
              <a:rPr lang="en-GB" sz="1400" dirty="0"/>
              <a:t>options for complex and out of D2A patient pathways – </a:t>
            </a:r>
            <a:r>
              <a:rPr lang="en-GB" sz="1400" b="1" dirty="0">
                <a:solidFill>
                  <a:srgbClr val="00B050"/>
                </a:solidFill>
              </a:rPr>
              <a:t>COMPLETE</a:t>
            </a:r>
          </a:p>
          <a:p>
            <a:pPr marL="285750" indent="-285750">
              <a:lnSpc>
                <a:spcPct val="120000"/>
              </a:lnSpc>
              <a:buFont typeface="Arial" panose="020B0604020202020204" pitchFamily="34" charset="0"/>
              <a:buChar char="•"/>
            </a:pPr>
            <a:r>
              <a:rPr lang="en-GB" sz="1400" dirty="0"/>
              <a:t>Ensure </a:t>
            </a:r>
            <a:r>
              <a:rPr lang="en-GB" sz="1400" b="1" u="sng" dirty="0"/>
              <a:t>step up pathways </a:t>
            </a:r>
            <a:r>
              <a:rPr lang="en-GB" sz="1400" dirty="0"/>
              <a:t>(e.g. no pathway from P1 to P3 etc) – </a:t>
            </a:r>
            <a:r>
              <a:rPr lang="en-GB" sz="1400" b="1" dirty="0">
                <a:solidFill>
                  <a:srgbClr val="FFC000"/>
                </a:solidFill>
              </a:rPr>
              <a:t>ONGOING</a:t>
            </a:r>
          </a:p>
          <a:p>
            <a:pPr marL="285750" indent="-285750">
              <a:lnSpc>
                <a:spcPct val="120000"/>
              </a:lnSpc>
              <a:buFont typeface="Arial" panose="020B0604020202020204" pitchFamily="34" charset="0"/>
              <a:buChar char="•"/>
            </a:pPr>
            <a:r>
              <a:rPr lang="en-GB" sz="1400" dirty="0"/>
              <a:t>Confirm extension / flex to services now to allow for recruitment. E.g. F-ACE, CEMS to be extended now – not during autumn winter - </a:t>
            </a:r>
            <a:r>
              <a:rPr lang="en-GB" sz="1400" b="1" dirty="0">
                <a:solidFill>
                  <a:srgbClr val="00B050"/>
                </a:solidFill>
              </a:rPr>
              <a:t>COMPLETE</a:t>
            </a:r>
          </a:p>
          <a:p>
            <a:pPr marL="285750" indent="-285750">
              <a:lnSpc>
                <a:spcPct val="120000"/>
              </a:lnSpc>
              <a:buFont typeface="Arial" panose="020B0604020202020204" pitchFamily="34" charset="0"/>
              <a:buChar char="•"/>
            </a:pPr>
            <a:r>
              <a:rPr lang="en-GB" sz="1400" dirty="0"/>
              <a:t>Exposure to lunch &amp; learn with modelling teams – re: place, housing, planned care, impact on health and social care teams for UEC – </a:t>
            </a:r>
            <a:r>
              <a:rPr lang="en-GB" sz="1400" b="1" dirty="0">
                <a:solidFill>
                  <a:srgbClr val="00B050"/>
                </a:solidFill>
              </a:rPr>
              <a:t>COMPLETE</a:t>
            </a:r>
          </a:p>
        </p:txBody>
      </p:sp>
    </p:spTree>
    <p:extLst>
      <p:ext uri="{BB962C8B-B14F-4D97-AF65-F5344CB8AC3E}">
        <p14:creationId xmlns:p14="http://schemas.microsoft.com/office/powerpoint/2010/main" val="2914124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7D987-A42E-D915-110F-EC8B43AB93AB}"/>
              </a:ext>
            </a:extLst>
          </p:cNvPr>
          <p:cNvSpPr>
            <a:spLocks noGrp="1"/>
          </p:cNvSpPr>
          <p:nvPr>
            <p:ph type="title"/>
          </p:nvPr>
        </p:nvSpPr>
        <p:spPr/>
        <p:txBody>
          <a:bodyPr>
            <a:normAutofit fontScale="90000"/>
          </a:bodyPr>
          <a:lstStyle/>
          <a:p>
            <a:r>
              <a:rPr lang="en-GB" b="1">
                <a:solidFill>
                  <a:sysClr val="windowText" lastClr="000000"/>
                </a:solidFill>
              </a:rPr>
              <a:t>Enabling improved Community flow for 26/27</a:t>
            </a:r>
            <a:br>
              <a:rPr lang="en-GB">
                <a:solidFill>
                  <a:sysClr val="windowText" lastClr="000000"/>
                </a:solidFill>
              </a:rPr>
            </a:br>
            <a:r>
              <a:rPr lang="en-GB">
                <a:solidFill>
                  <a:sysClr val="windowText" lastClr="000000"/>
                </a:solidFill>
              </a:rPr>
              <a:t>Sirona, AWP, LA feedback</a:t>
            </a:r>
            <a:endParaRPr lang="en-GB"/>
          </a:p>
        </p:txBody>
      </p:sp>
      <p:graphicFrame>
        <p:nvGraphicFramePr>
          <p:cNvPr id="5" name="Diagram 4">
            <a:extLst>
              <a:ext uri="{FF2B5EF4-FFF2-40B4-BE49-F238E27FC236}">
                <a16:creationId xmlns:a16="http://schemas.microsoft.com/office/drawing/2014/main" id="{DF6F4001-EC7F-ECBD-0AB1-076D26D208A5}"/>
              </a:ext>
            </a:extLst>
          </p:cNvPr>
          <p:cNvGraphicFramePr/>
          <p:nvPr>
            <p:extLst>
              <p:ext uri="{D42A27DB-BD31-4B8C-83A1-F6EECF244321}">
                <p14:modId xmlns:p14="http://schemas.microsoft.com/office/powerpoint/2010/main" val="1810589706"/>
              </p:ext>
            </p:extLst>
          </p:nvPr>
        </p:nvGraphicFramePr>
        <p:xfrm>
          <a:off x="-24000" y="1466662"/>
          <a:ext cx="6120000" cy="51786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8">
            <a:extLst>
              <a:ext uri="{FF2B5EF4-FFF2-40B4-BE49-F238E27FC236}">
                <a16:creationId xmlns:a16="http://schemas.microsoft.com/office/drawing/2014/main" id="{3132F73A-E6AB-4BC6-7521-0F895DD728A7}"/>
              </a:ext>
            </a:extLst>
          </p:cNvPr>
          <p:cNvGraphicFramePr/>
          <p:nvPr>
            <p:extLst>
              <p:ext uri="{D42A27DB-BD31-4B8C-83A1-F6EECF244321}">
                <p14:modId xmlns:p14="http://schemas.microsoft.com/office/powerpoint/2010/main" val="2220534693"/>
              </p:ext>
            </p:extLst>
          </p:nvPr>
        </p:nvGraphicFramePr>
        <p:xfrm>
          <a:off x="6072000" y="1466662"/>
          <a:ext cx="6120000" cy="517866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239887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FE943-8C7F-2F41-DC77-C78D4984A1BF}"/>
              </a:ext>
            </a:extLst>
          </p:cNvPr>
          <p:cNvSpPr>
            <a:spLocks noGrp="1"/>
          </p:cNvSpPr>
          <p:nvPr>
            <p:ph type="title"/>
          </p:nvPr>
        </p:nvSpPr>
        <p:spPr/>
        <p:txBody>
          <a:bodyPr/>
          <a:lstStyle/>
          <a:p>
            <a:r>
              <a:rPr lang="en-GB"/>
              <a:t>Thematic Project Findings</a:t>
            </a:r>
          </a:p>
        </p:txBody>
      </p:sp>
      <p:sp>
        <p:nvSpPr>
          <p:cNvPr id="4" name="Slide Number Placeholder 3">
            <a:extLst>
              <a:ext uri="{FF2B5EF4-FFF2-40B4-BE49-F238E27FC236}">
                <a16:creationId xmlns:a16="http://schemas.microsoft.com/office/drawing/2014/main" id="{FEB45F05-86EE-917D-5C97-E0BE5E51DA6E}"/>
              </a:ext>
            </a:extLst>
          </p:cNvPr>
          <p:cNvSpPr>
            <a:spLocks noGrp="1"/>
          </p:cNvSpPr>
          <p:nvPr>
            <p:ph type="sldNum" sz="quarter" idx="12"/>
          </p:nvPr>
        </p:nvSpPr>
        <p:spPr/>
        <p:txBody>
          <a:bodyPr/>
          <a:lstStyle/>
          <a:p>
            <a:fld id="{D68C5A31-2F21-4375-88E7-E41B74CC9E3F}" type="slidenum">
              <a:rPr lang="en-GB" smtClean="0"/>
              <a:t>4</a:t>
            </a:fld>
            <a:endParaRPr lang="en-GB"/>
          </a:p>
        </p:txBody>
      </p:sp>
      <p:pic>
        <p:nvPicPr>
          <p:cNvPr id="6" name="Picture 5">
            <a:extLst>
              <a:ext uri="{FF2B5EF4-FFF2-40B4-BE49-F238E27FC236}">
                <a16:creationId xmlns:a16="http://schemas.microsoft.com/office/drawing/2014/main" id="{A42AB113-9C4A-BA99-764B-E16BC0285844}"/>
              </a:ext>
            </a:extLst>
          </p:cNvPr>
          <p:cNvPicPr>
            <a:picLocks noChangeAspect="1"/>
          </p:cNvPicPr>
          <p:nvPr/>
        </p:nvPicPr>
        <p:blipFill>
          <a:blip r:embed="rId2"/>
          <a:stretch>
            <a:fillRect/>
          </a:stretch>
        </p:blipFill>
        <p:spPr>
          <a:xfrm>
            <a:off x="5331903" y="1240213"/>
            <a:ext cx="6481260" cy="5149728"/>
          </a:xfrm>
          <a:prstGeom prst="rect">
            <a:avLst/>
          </a:prstGeom>
        </p:spPr>
      </p:pic>
      <p:sp>
        <p:nvSpPr>
          <p:cNvPr id="5" name="TextBox 4">
            <a:extLst>
              <a:ext uri="{FF2B5EF4-FFF2-40B4-BE49-F238E27FC236}">
                <a16:creationId xmlns:a16="http://schemas.microsoft.com/office/drawing/2014/main" id="{C530DC0D-744E-96C6-6F1C-ABEC8EFC8669}"/>
              </a:ext>
            </a:extLst>
          </p:cNvPr>
          <p:cNvSpPr txBox="1"/>
          <p:nvPr/>
        </p:nvSpPr>
        <p:spPr>
          <a:xfrm>
            <a:off x="497456" y="1319842"/>
            <a:ext cx="4569844" cy="1477328"/>
          </a:xfrm>
          <a:prstGeom prst="rect">
            <a:avLst/>
          </a:prstGeom>
          <a:noFill/>
        </p:spPr>
        <p:txBody>
          <a:bodyPr wrap="square" rtlCol="0">
            <a:spAutoFit/>
          </a:bodyPr>
          <a:lstStyle/>
          <a:p>
            <a:pPr algn="l"/>
            <a:r>
              <a:rPr lang="en-GB"/>
              <a:t>Work is progressing for our urgent and emergency care digital strategy. Whilst deliverables may not yet have an impact over this winter, one workstream has identified known challenges to BNSSG.</a:t>
            </a:r>
            <a:endParaRPr lang="en-GB">
              <a:solidFill>
                <a:schemeClr val="tx1"/>
              </a:solidFill>
              <a:latin typeface="+mn-lt"/>
            </a:endParaRPr>
          </a:p>
        </p:txBody>
      </p:sp>
    </p:spTree>
    <p:extLst>
      <p:ext uri="{BB962C8B-B14F-4D97-AF65-F5344CB8AC3E}">
        <p14:creationId xmlns:p14="http://schemas.microsoft.com/office/powerpoint/2010/main" val="2027417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B403B-F2FB-6C38-677B-A0D45A63FB19}"/>
              </a:ext>
            </a:extLst>
          </p:cNvPr>
          <p:cNvSpPr>
            <a:spLocks noGrp="1"/>
          </p:cNvSpPr>
          <p:nvPr>
            <p:ph type="title"/>
          </p:nvPr>
        </p:nvSpPr>
        <p:spPr/>
        <p:txBody>
          <a:bodyPr>
            <a:normAutofit fontScale="90000"/>
          </a:bodyPr>
          <a:lstStyle/>
          <a:p>
            <a:r>
              <a:rPr lang="en-GB"/>
              <a:t>BNSSG Challenges / Themes: </a:t>
            </a:r>
            <a:br>
              <a:rPr lang="en-GB"/>
            </a:br>
            <a:r>
              <a:rPr lang="en-GB"/>
              <a:t>Agreed POM priorities to mitigate</a:t>
            </a:r>
            <a:br>
              <a:rPr lang="en-GB"/>
            </a:br>
            <a:r>
              <a:rPr lang="en-GB" sz="3200"/>
              <a:t>August 2026 and entering Autumn / Winter</a:t>
            </a:r>
            <a:endParaRPr lang="en-GB"/>
          </a:p>
        </p:txBody>
      </p:sp>
      <p:sp>
        <p:nvSpPr>
          <p:cNvPr id="4" name="Slide Number Placeholder 3">
            <a:extLst>
              <a:ext uri="{FF2B5EF4-FFF2-40B4-BE49-F238E27FC236}">
                <a16:creationId xmlns:a16="http://schemas.microsoft.com/office/drawing/2014/main" id="{FEC47E08-4C79-4C24-A6C4-EB174206D702}"/>
              </a:ext>
            </a:extLst>
          </p:cNvPr>
          <p:cNvSpPr>
            <a:spLocks noGrp="1"/>
          </p:cNvSpPr>
          <p:nvPr>
            <p:ph type="sldNum" sz="quarter" idx="4"/>
          </p:nvPr>
        </p:nvSpPr>
        <p:spPr/>
        <p:txBody>
          <a:bodyPr/>
          <a:lstStyle/>
          <a:p>
            <a:fld id="{D68C5A31-2F21-4375-88E7-E41B74CC9E3F}" type="slidenum">
              <a:rPr lang="en-GB" smtClean="0"/>
              <a:t>5</a:t>
            </a:fld>
            <a:endParaRPr lang="en-GB"/>
          </a:p>
        </p:txBody>
      </p:sp>
      <p:graphicFrame>
        <p:nvGraphicFramePr>
          <p:cNvPr id="3" name="Diagram 2">
            <a:extLst>
              <a:ext uri="{FF2B5EF4-FFF2-40B4-BE49-F238E27FC236}">
                <a16:creationId xmlns:a16="http://schemas.microsoft.com/office/drawing/2014/main" id="{1D555FF5-8907-6A15-650C-DBC5E82883DC}"/>
              </a:ext>
            </a:extLst>
          </p:cNvPr>
          <p:cNvGraphicFramePr/>
          <p:nvPr>
            <p:extLst>
              <p:ext uri="{D42A27DB-BD31-4B8C-83A1-F6EECF244321}">
                <p14:modId xmlns:p14="http://schemas.microsoft.com/office/powerpoint/2010/main" val="1903362712"/>
              </p:ext>
            </p:extLst>
          </p:nvPr>
        </p:nvGraphicFramePr>
        <p:xfrm>
          <a:off x="523719" y="3274995"/>
          <a:ext cx="11146197" cy="26821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742F9E60-3498-79A2-D0F9-427E5A9D6852}"/>
              </a:ext>
            </a:extLst>
          </p:cNvPr>
          <p:cNvSpPr txBox="1"/>
          <p:nvPr/>
        </p:nvSpPr>
        <p:spPr>
          <a:xfrm>
            <a:off x="424132" y="1845550"/>
            <a:ext cx="10942368" cy="1200329"/>
          </a:xfrm>
          <a:prstGeom prst="rect">
            <a:avLst/>
          </a:prstGeom>
          <a:noFill/>
        </p:spPr>
        <p:txBody>
          <a:bodyPr wrap="square" rtlCol="0">
            <a:spAutoFit/>
          </a:bodyPr>
          <a:lstStyle/>
          <a:p>
            <a:pPr algn="l"/>
            <a:r>
              <a:rPr lang="en-GB">
                <a:solidFill>
                  <a:schemeClr val="tx1"/>
                </a:solidFill>
                <a:latin typeface="+mn-lt"/>
              </a:rPr>
              <a:t>Known challenges have emerged in our system through summer 2026, these are captured below and are to be factored into our winter delivery plans, alongside feedback from last year.</a:t>
            </a:r>
          </a:p>
          <a:p>
            <a:pPr algn="l"/>
            <a:r>
              <a:rPr lang="en-GB">
                <a:solidFill>
                  <a:schemeClr val="tx1"/>
                </a:solidFill>
                <a:latin typeface="+mn-lt"/>
              </a:rPr>
              <a:t>Operational agreement is to avoid buying beds in escalation where possible</a:t>
            </a:r>
            <a:r>
              <a:rPr lang="en-GB"/>
              <a:t>, and a</a:t>
            </a:r>
            <a:r>
              <a:rPr lang="en-GB">
                <a:solidFill>
                  <a:schemeClr val="tx1"/>
                </a:solidFill>
                <a:latin typeface="+mn-lt"/>
              </a:rPr>
              <a:t>n intention to invest in core services to ensure consistent service delivery.</a:t>
            </a:r>
          </a:p>
        </p:txBody>
      </p:sp>
    </p:spTree>
    <p:extLst>
      <p:ext uri="{BB962C8B-B14F-4D97-AF65-F5344CB8AC3E}">
        <p14:creationId xmlns:p14="http://schemas.microsoft.com/office/powerpoint/2010/main" val="1462959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9" name="Group 1028">
            <a:extLst>
              <a:ext uri="{FF2B5EF4-FFF2-40B4-BE49-F238E27FC236}">
                <a16:creationId xmlns:a16="http://schemas.microsoft.com/office/drawing/2014/main" id="{0B10381B-4281-F5C2-2AC7-DD01B22F0CA5}"/>
              </a:ext>
            </a:extLst>
          </p:cNvPr>
          <p:cNvGrpSpPr/>
          <p:nvPr/>
        </p:nvGrpSpPr>
        <p:grpSpPr>
          <a:xfrm>
            <a:off x="141814" y="502497"/>
            <a:ext cx="8354857" cy="6262156"/>
            <a:chOff x="141814" y="463169"/>
            <a:chExt cx="8354857" cy="6262156"/>
          </a:xfrm>
        </p:grpSpPr>
        <p:grpSp>
          <p:nvGrpSpPr>
            <p:cNvPr id="121" name="Group 120">
              <a:extLst>
                <a:ext uri="{FF2B5EF4-FFF2-40B4-BE49-F238E27FC236}">
                  <a16:creationId xmlns:a16="http://schemas.microsoft.com/office/drawing/2014/main" id="{785ED9CC-C7EF-9CFB-2FCA-DE80D907B233}"/>
                </a:ext>
              </a:extLst>
            </p:cNvPr>
            <p:cNvGrpSpPr/>
            <p:nvPr/>
          </p:nvGrpSpPr>
          <p:grpSpPr>
            <a:xfrm>
              <a:off x="5529610" y="463229"/>
              <a:ext cx="2967061" cy="6262096"/>
              <a:chOff x="131982" y="361317"/>
              <a:chExt cx="2477728" cy="6323400"/>
            </a:xfrm>
            <a:solidFill>
              <a:schemeClr val="accent3">
                <a:lumMod val="20000"/>
                <a:lumOff val="80000"/>
              </a:schemeClr>
            </a:solidFill>
          </p:grpSpPr>
          <p:sp>
            <p:nvSpPr>
              <p:cNvPr id="122" name="Rectangle 121">
                <a:extLst>
                  <a:ext uri="{FF2B5EF4-FFF2-40B4-BE49-F238E27FC236}">
                    <a16:creationId xmlns:a16="http://schemas.microsoft.com/office/drawing/2014/main" id="{E7DEDC03-C237-284D-0BBB-68CAA4751AE2}"/>
                  </a:ext>
                </a:extLst>
              </p:cNvPr>
              <p:cNvSpPr/>
              <p:nvPr/>
            </p:nvSpPr>
            <p:spPr>
              <a:xfrm>
                <a:off x="131982" y="361317"/>
                <a:ext cx="2477728" cy="318040"/>
              </a:xfrm>
              <a:prstGeom prst="rect">
                <a:avLst/>
              </a:prstGeom>
              <a:grp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a:solidFill>
                      <a:srgbClr val="000000"/>
                    </a:solidFill>
                  </a:rPr>
                  <a:t>SECONDARY DRIVERS</a:t>
                </a:r>
              </a:p>
            </p:txBody>
          </p:sp>
          <p:sp>
            <p:nvSpPr>
              <p:cNvPr id="124" name="Rectangle 123">
                <a:extLst>
                  <a:ext uri="{FF2B5EF4-FFF2-40B4-BE49-F238E27FC236}">
                    <a16:creationId xmlns:a16="http://schemas.microsoft.com/office/drawing/2014/main" id="{ED7AB5A5-5F09-AEC8-C02D-DDF68FD2387D}"/>
                  </a:ext>
                </a:extLst>
              </p:cNvPr>
              <p:cNvSpPr/>
              <p:nvPr/>
            </p:nvSpPr>
            <p:spPr>
              <a:xfrm>
                <a:off x="131982" y="680133"/>
                <a:ext cx="2477728" cy="6004584"/>
              </a:xfrm>
              <a:prstGeom prst="rect">
                <a:avLst/>
              </a:prstGeom>
              <a:grp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grpSp>
        <p:grpSp>
          <p:nvGrpSpPr>
            <p:cNvPr id="110" name="Group 109">
              <a:extLst>
                <a:ext uri="{FF2B5EF4-FFF2-40B4-BE49-F238E27FC236}">
                  <a16:creationId xmlns:a16="http://schemas.microsoft.com/office/drawing/2014/main" id="{F4409272-8498-21F5-8B2F-2E396A616A37}"/>
                </a:ext>
              </a:extLst>
            </p:cNvPr>
            <p:cNvGrpSpPr/>
            <p:nvPr/>
          </p:nvGrpSpPr>
          <p:grpSpPr>
            <a:xfrm>
              <a:off x="2618515" y="463169"/>
              <a:ext cx="2967061" cy="6262096"/>
              <a:chOff x="131982" y="361317"/>
              <a:chExt cx="2477728" cy="6323400"/>
            </a:xfrm>
            <a:solidFill>
              <a:schemeClr val="accent3">
                <a:lumMod val="20000"/>
                <a:lumOff val="80000"/>
              </a:schemeClr>
            </a:solidFill>
          </p:grpSpPr>
          <p:sp>
            <p:nvSpPr>
              <p:cNvPr id="112" name="Rectangle 111">
                <a:extLst>
                  <a:ext uri="{FF2B5EF4-FFF2-40B4-BE49-F238E27FC236}">
                    <a16:creationId xmlns:a16="http://schemas.microsoft.com/office/drawing/2014/main" id="{9A4918A6-CBD7-56BC-8061-7F5DDC673638}"/>
                  </a:ext>
                </a:extLst>
              </p:cNvPr>
              <p:cNvSpPr/>
              <p:nvPr/>
            </p:nvSpPr>
            <p:spPr>
              <a:xfrm>
                <a:off x="131982" y="361317"/>
                <a:ext cx="2477728" cy="318040"/>
              </a:xfrm>
              <a:prstGeom prst="rect">
                <a:avLst/>
              </a:prstGeom>
              <a:grp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a:solidFill>
                      <a:srgbClr val="000000"/>
                    </a:solidFill>
                  </a:rPr>
                  <a:t>PRIMARY DRIVERS</a:t>
                </a:r>
              </a:p>
            </p:txBody>
          </p:sp>
          <p:sp>
            <p:nvSpPr>
              <p:cNvPr id="113" name="Rectangle 112">
                <a:extLst>
                  <a:ext uri="{FF2B5EF4-FFF2-40B4-BE49-F238E27FC236}">
                    <a16:creationId xmlns:a16="http://schemas.microsoft.com/office/drawing/2014/main" id="{836627F9-0E09-D80E-4006-06DAD37B95E0}"/>
                  </a:ext>
                </a:extLst>
              </p:cNvPr>
              <p:cNvSpPr/>
              <p:nvPr/>
            </p:nvSpPr>
            <p:spPr>
              <a:xfrm>
                <a:off x="131982" y="680133"/>
                <a:ext cx="2477728" cy="6004584"/>
              </a:xfrm>
              <a:prstGeom prst="rect">
                <a:avLst/>
              </a:prstGeom>
              <a:grp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grpSp>
        <p:grpSp>
          <p:nvGrpSpPr>
            <p:cNvPr id="109" name="Group 108">
              <a:extLst>
                <a:ext uri="{FF2B5EF4-FFF2-40B4-BE49-F238E27FC236}">
                  <a16:creationId xmlns:a16="http://schemas.microsoft.com/office/drawing/2014/main" id="{EE7D1661-1235-09DB-D770-245224FDDEC2}"/>
                </a:ext>
              </a:extLst>
            </p:cNvPr>
            <p:cNvGrpSpPr/>
            <p:nvPr/>
          </p:nvGrpSpPr>
          <p:grpSpPr>
            <a:xfrm>
              <a:off x="141814" y="463169"/>
              <a:ext cx="2477728" cy="6262096"/>
              <a:chOff x="141814" y="361317"/>
              <a:chExt cx="2477728" cy="6323400"/>
            </a:xfrm>
            <a:solidFill>
              <a:schemeClr val="accent3">
                <a:lumMod val="20000"/>
                <a:lumOff val="80000"/>
              </a:schemeClr>
            </a:solidFill>
          </p:grpSpPr>
          <p:sp>
            <p:nvSpPr>
              <p:cNvPr id="97" name="Rectangle 96">
                <a:extLst>
                  <a:ext uri="{FF2B5EF4-FFF2-40B4-BE49-F238E27FC236}">
                    <a16:creationId xmlns:a16="http://schemas.microsoft.com/office/drawing/2014/main" id="{59F7AC04-53B3-AEB7-67D5-CF039EF3A09B}"/>
                  </a:ext>
                </a:extLst>
              </p:cNvPr>
              <p:cNvSpPr/>
              <p:nvPr/>
            </p:nvSpPr>
            <p:spPr>
              <a:xfrm>
                <a:off x="141814" y="361317"/>
                <a:ext cx="2477728" cy="318040"/>
              </a:xfrm>
              <a:prstGeom prst="rect">
                <a:avLst/>
              </a:prstGeom>
              <a:grp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a:solidFill>
                      <a:srgbClr val="000000"/>
                    </a:solidFill>
                  </a:rPr>
                  <a:t>AIM</a:t>
                </a:r>
              </a:p>
            </p:txBody>
          </p:sp>
          <p:sp>
            <p:nvSpPr>
              <p:cNvPr id="106" name="Rectangle 105">
                <a:extLst>
                  <a:ext uri="{FF2B5EF4-FFF2-40B4-BE49-F238E27FC236}">
                    <a16:creationId xmlns:a16="http://schemas.microsoft.com/office/drawing/2014/main" id="{363782C1-B4DE-A028-A212-DC49A1347F0A}"/>
                  </a:ext>
                </a:extLst>
              </p:cNvPr>
              <p:cNvSpPr/>
              <p:nvPr/>
            </p:nvSpPr>
            <p:spPr>
              <a:xfrm>
                <a:off x="141814" y="680133"/>
                <a:ext cx="2477728" cy="6004584"/>
              </a:xfrm>
              <a:prstGeom prst="rect">
                <a:avLst/>
              </a:prstGeom>
              <a:grp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grpSp>
      </p:grpSp>
      <p:sp>
        <p:nvSpPr>
          <p:cNvPr id="2" name="Rectangle 1"/>
          <p:cNvSpPr/>
          <p:nvPr/>
        </p:nvSpPr>
        <p:spPr>
          <a:xfrm>
            <a:off x="284795" y="3200865"/>
            <a:ext cx="1800200" cy="1080120"/>
          </a:xfrm>
          <a:prstGeom prst="rect">
            <a:avLst/>
          </a:prstGeom>
          <a:solidFill>
            <a:srgbClr val="0070C0">
              <a:alpha val="1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tx1"/>
                </a:solidFill>
              </a:rPr>
              <a:t>Safe timely urgent care through Winter 2026/27</a:t>
            </a:r>
          </a:p>
        </p:txBody>
      </p:sp>
      <p:sp>
        <p:nvSpPr>
          <p:cNvPr id="43" name="Rectangle 42"/>
          <p:cNvSpPr/>
          <p:nvPr/>
        </p:nvSpPr>
        <p:spPr>
          <a:xfrm>
            <a:off x="3215335" y="1025643"/>
            <a:ext cx="1648101" cy="540000"/>
          </a:xfrm>
          <a:prstGeom prst="rect">
            <a:avLst/>
          </a:prstGeom>
          <a:solidFill>
            <a:srgbClr val="92D050">
              <a:alpha val="10000"/>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1. Reduce avoidable demand</a:t>
            </a:r>
          </a:p>
        </p:txBody>
      </p:sp>
      <p:sp>
        <p:nvSpPr>
          <p:cNvPr id="44" name="Rectangle 43"/>
          <p:cNvSpPr/>
          <p:nvPr/>
        </p:nvSpPr>
        <p:spPr>
          <a:xfrm>
            <a:off x="3215335" y="1980828"/>
            <a:ext cx="1648101" cy="540000"/>
          </a:xfrm>
          <a:prstGeom prst="rect">
            <a:avLst/>
          </a:prstGeom>
          <a:solidFill>
            <a:srgbClr val="92D050">
              <a:alpha val="10000"/>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2. Improve front door flow</a:t>
            </a:r>
          </a:p>
        </p:txBody>
      </p:sp>
      <p:sp>
        <p:nvSpPr>
          <p:cNvPr id="47" name="Rectangle 46"/>
          <p:cNvSpPr/>
          <p:nvPr/>
        </p:nvSpPr>
        <p:spPr>
          <a:xfrm>
            <a:off x="6074686" y="88567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Flu/COVID/RSV surge</a:t>
            </a:r>
          </a:p>
        </p:txBody>
      </p:sp>
      <p:sp>
        <p:nvSpPr>
          <p:cNvPr id="48" name="Rectangle 47"/>
          <p:cNvSpPr/>
          <p:nvPr/>
        </p:nvSpPr>
        <p:spPr>
          <a:xfrm>
            <a:off x="6074686" y="147437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GP access pressures</a:t>
            </a:r>
          </a:p>
        </p:txBody>
      </p:sp>
      <p:sp>
        <p:nvSpPr>
          <p:cNvPr id="49" name="Rectangle 48"/>
          <p:cNvSpPr/>
          <p:nvPr/>
        </p:nvSpPr>
        <p:spPr>
          <a:xfrm>
            <a:off x="6074686" y="176872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Ambulance handovers</a:t>
            </a:r>
          </a:p>
        </p:txBody>
      </p:sp>
      <p:cxnSp>
        <p:nvCxnSpPr>
          <p:cNvPr id="4" name="Straight Connector 3"/>
          <p:cNvCxnSpPr>
            <a:cxnSpLocks/>
            <a:stCxn id="2" idx="3"/>
            <a:endCxn id="43" idx="1"/>
          </p:cNvCxnSpPr>
          <p:nvPr/>
        </p:nvCxnSpPr>
        <p:spPr>
          <a:xfrm flipV="1">
            <a:off x="2084995" y="1295643"/>
            <a:ext cx="1130340" cy="2445282"/>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a:stCxn id="2" idx="3"/>
            <a:endCxn id="44" idx="1"/>
          </p:cNvCxnSpPr>
          <p:nvPr/>
        </p:nvCxnSpPr>
        <p:spPr>
          <a:xfrm flipV="1">
            <a:off x="2084995" y="2250828"/>
            <a:ext cx="1130340" cy="1490097"/>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cxnSpLocks/>
            <a:stCxn id="43" idx="3"/>
            <a:endCxn id="47" idx="1"/>
          </p:cNvCxnSpPr>
          <p:nvPr/>
        </p:nvCxnSpPr>
        <p:spPr>
          <a:xfrm flipV="1">
            <a:off x="4863436" y="993677"/>
            <a:ext cx="1211250" cy="301966"/>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a:stCxn id="43" idx="3"/>
            <a:endCxn id="48" idx="1"/>
          </p:cNvCxnSpPr>
          <p:nvPr/>
        </p:nvCxnSpPr>
        <p:spPr>
          <a:xfrm>
            <a:off x="4863436" y="1295643"/>
            <a:ext cx="1211250" cy="286734"/>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cxnSpLocks/>
            <a:stCxn id="44" idx="3"/>
            <a:endCxn id="49" idx="1"/>
          </p:cNvCxnSpPr>
          <p:nvPr/>
        </p:nvCxnSpPr>
        <p:spPr>
          <a:xfrm flipV="1">
            <a:off x="4863436" y="1876727"/>
            <a:ext cx="1211250" cy="374101"/>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774043F1-2BE6-9301-046B-3A7C9A8E6242}"/>
              </a:ext>
            </a:extLst>
          </p:cNvPr>
          <p:cNvSpPr/>
          <p:nvPr/>
        </p:nvSpPr>
        <p:spPr>
          <a:xfrm>
            <a:off x="6074686" y="118002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Vulnerable cohorts</a:t>
            </a:r>
          </a:p>
        </p:txBody>
      </p:sp>
      <p:cxnSp>
        <p:nvCxnSpPr>
          <p:cNvPr id="25" name="Straight Connector 24">
            <a:extLst>
              <a:ext uri="{FF2B5EF4-FFF2-40B4-BE49-F238E27FC236}">
                <a16:creationId xmlns:a16="http://schemas.microsoft.com/office/drawing/2014/main" id="{D1EFEC09-09F3-8F4E-E4A0-169485B706F9}"/>
              </a:ext>
            </a:extLst>
          </p:cNvPr>
          <p:cNvCxnSpPr>
            <a:cxnSpLocks/>
            <a:stCxn id="43" idx="3"/>
            <a:endCxn id="13" idx="1"/>
          </p:cNvCxnSpPr>
          <p:nvPr/>
        </p:nvCxnSpPr>
        <p:spPr>
          <a:xfrm flipV="1">
            <a:off x="4863436" y="1288027"/>
            <a:ext cx="1211250" cy="7616"/>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B95CFE4C-A6F8-3E31-BB26-75901F7A2CE5}"/>
              </a:ext>
            </a:extLst>
          </p:cNvPr>
          <p:cNvSpPr/>
          <p:nvPr/>
        </p:nvSpPr>
        <p:spPr>
          <a:xfrm>
            <a:off x="6074686" y="235742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UCR / UTC utilisation</a:t>
            </a:r>
          </a:p>
        </p:txBody>
      </p:sp>
      <p:cxnSp>
        <p:nvCxnSpPr>
          <p:cNvPr id="42" name="Straight Connector 41">
            <a:extLst>
              <a:ext uri="{FF2B5EF4-FFF2-40B4-BE49-F238E27FC236}">
                <a16:creationId xmlns:a16="http://schemas.microsoft.com/office/drawing/2014/main" id="{BE95327D-265E-275B-4323-A2EEFA101D8C}"/>
              </a:ext>
            </a:extLst>
          </p:cNvPr>
          <p:cNvCxnSpPr>
            <a:cxnSpLocks/>
            <a:stCxn id="44" idx="3"/>
            <a:endCxn id="40" idx="1"/>
          </p:cNvCxnSpPr>
          <p:nvPr/>
        </p:nvCxnSpPr>
        <p:spPr>
          <a:xfrm>
            <a:off x="4863436" y="2250828"/>
            <a:ext cx="1211250" cy="214599"/>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EE5D86BC-42B9-31C5-0567-A92B3775A7AB}"/>
              </a:ext>
            </a:extLst>
          </p:cNvPr>
          <p:cNvSpPr/>
          <p:nvPr/>
        </p:nvSpPr>
        <p:spPr>
          <a:xfrm>
            <a:off x="6074686" y="206307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ED crowding</a:t>
            </a:r>
          </a:p>
        </p:txBody>
      </p:sp>
      <p:cxnSp>
        <p:nvCxnSpPr>
          <p:cNvPr id="51" name="Straight Connector 50">
            <a:extLst>
              <a:ext uri="{FF2B5EF4-FFF2-40B4-BE49-F238E27FC236}">
                <a16:creationId xmlns:a16="http://schemas.microsoft.com/office/drawing/2014/main" id="{69C5AED7-90FD-ADEF-278A-E122E6D2C4B5}"/>
              </a:ext>
            </a:extLst>
          </p:cNvPr>
          <p:cNvCxnSpPr>
            <a:cxnSpLocks/>
            <a:stCxn id="44" idx="3"/>
            <a:endCxn id="46" idx="1"/>
          </p:cNvCxnSpPr>
          <p:nvPr/>
        </p:nvCxnSpPr>
        <p:spPr>
          <a:xfrm flipV="1">
            <a:off x="4863436" y="2171077"/>
            <a:ext cx="1211250" cy="79751"/>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9ED95EAF-EECB-5966-6501-1CB216FDCE7A}"/>
              </a:ext>
            </a:extLst>
          </p:cNvPr>
          <p:cNvSpPr/>
          <p:nvPr/>
        </p:nvSpPr>
        <p:spPr>
          <a:xfrm>
            <a:off x="3215336" y="2936013"/>
            <a:ext cx="1648101" cy="540000"/>
          </a:xfrm>
          <a:prstGeom prst="rect">
            <a:avLst/>
          </a:prstGeom>
          <a:solidFill>
            <a:srgbClr val="92D050">
              <a:alpha val="10000"/>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3. Improve discharge flow</a:t>
            </a:r>
          </a:p>
        </p:txBody>
      </p:sp>
      <p:sp>
        <p:nvSpPr>
          <p:cNvPr id="69" name="Rectangle 68">
            <a:extLst>
              <a:ext uri="{FF2B5EF4-FFF2-40B4-BE49-F238E27FC236}">
                <a16:creationId xmlns:a16="http://schemas.microsoft.com/office/drawing/2014/main" id="{CB00DFDC-0C79-5C90-B02D-411039DAB6E5}"/>
              </a:ext>
            </a:extLst>
          </p:cNvPr>
          <p:cNvSpPr/>
          <p:nvPr/>
        </p:nvSpPr>
        <p:spPr>
          <a:xfrm>
            <a:off x="6074686" y="265177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NCTR</a:t>
            </a:r>
          </a:p>
        </p:txBody>
      </p:sp>
      <p:cxnSp>
        <p:nvCxnSpPr>
          <p:cNvPr id="70" name="Straight Connector 69">
            <a:extLst>
              <a:ext uri="{FF2B5EF4-FFF2-40B4-BE49-F238E27FC236}">
                <a16:creationId xmlns:a16="http://schemas.microsoft.com/office/drawing/2014/main" id="{02BA2399-4DF3-0E33-2D51-D8643E92E697}"/>
              </a:ext>
            </a:extLst>
          </p:cNvPr>
          <p:cNvCxnSpPr>
            <a:cxnSpLocks/>
            <a:stCxn id="68" idx="3"/>
            <a:endCxn id="69" idx="1"/>
          </p:cNvCxnSpPr>
          <p:nvPr/>
        </p:nvCxnSpPr>
        <p:spPr>
          <a:xfrm flipV="1">
            <a:off x="4863437" y="2759777"/>
            <a:ext cx="1211249" cy="446236"/>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AED36496-8225-2365-D169-67DD15AD6A76}"/>
              </a:ext>
            </a:extLst>
          </p:cNvPr>
          <p:cNvSpPr/>
          <p:nvPr/>
        </p:nvSpPr>
        <p:spPr>
          <a:xfrm>
            <a:off x="6074686" y="324047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Community LOS</a:t>
            </a:r>
          </a:p>
        </p:txBody>
      </p:sp>
      <p:cxnSp>
        <p:nvCxnSpPr>
          <p:cNvPr id="72" name="Straight Connector 71">
            <a:extLst>
              <a:ext uri="{FF2B5EF4-FFF2-40B4-BE49-F238E27FC236}">
                <a16:creationId xmlns:a16="http://schemas.microsoft.com/office/drawing/2014/main" id="{F1364F72-F613-F24F-E95A-4D3BF342265D}"/>
              </a:ext>
            </a:extLst>
          </p:cNvPr>
          <p:cNvCxnSpPr>
            <a:cxnSpLocks/>
            <a:stCxn id="68" idx="3"/>
            <a:endCxn id="71" idx="1"/>
          </p:cNvCxnSpPr>
          <p:nvPr/>
        </p:nvCxnSpPr>
        <p:spPr>
          <a:xfrm>
            <a:off x="4863437" y="3206013"/>
            <a:ext cx="1211249" cy="142464"/>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B8547EA8-A268-8FAC-EEC8-92D07B062138}"/>
              </a:ext>
            </a:extLst>
          </p:cNvPr>
          <p:cNvSpPr/>
          <p:nvPr/>
        </p:nvSpPr>
        <p:spPr>
          <a:xfrm>
            <a:off x="6074686" y="294612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D2A delays</a:t>
            </a:r>
          </a:p>
        </p:txBody>
      </p:sp>
      <p:cxnSp>
        <p:nvCxnSpPr>
          <p:cNvPr id="74" name="Straight Connector 73">
            <a:extLst>
              <a:ext uri="{FF2B5EF4-FFF2-40B4-BE49-F238E27FC236}">
                <a16:creationId xmlns:a16="http://schemas.microsoft.com/office/drawing/2014/main" id="{EFBA7F36-F967-E62D-3F56-41185DB40F93}"/>
              </a:ext>
            </a:extLst>
          </p:cNvPr>
          <p:cNvCxnSpPr>
            <a:cxnSpLocks/>
            <a:stCxn id="68" idx="3"/>
            <a:endCxn id="73" idx="1"/>
          </p:cNvCxnSpPr>
          <p:nvPr/>
        </p:nvCxnSpPr>
        <p:spPr>
          <a:xfrm flipV="1">
            <a:off x="4863437" y="3054127"/>
            <a:ext cx="1211249" cy="151886"/>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369F7B5-5DDF-AC63-2BFC-2CD8E6ACB2F9}"/>
              </a:ext>
            </a:extLst>
          </p:cNvPr>
          <p:cNvCxnSpPr>
            <a:cxnSpLocks/>
            <a:stCxn id="2" idx="3"/>
            <a:endCxn id="68" idx="1"/>
          </p:cNvCxnSpPr>
          <p:nvPr/>
        </p:nvCxnSpPr>
        <p:spPr>
          <a:xfrm flipV="1">
            <a:off x="2084995" y="3206013"/>
            <a:ext cx="1130341" cy="534912"/>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sp>
        <p:nvSpPr>
          <p:cNvPr id="99" name="Rectangle 98">
            <a:extLst>
              <a:ext uri="{FF2B5EF4-FFF2-40B4-BE49-F238E27FC236}">
                <a16:creationId xmlns:a16="http://schemas.microsoft.com/office/drawing/2014/main" id="{97E65B7C-EFBB-30D3-358A-9D59B37AADC4}"/>
              </a:ext>
            </a:extLst>
          </p:cNvPr>
          <p:cNvSpPr/>
          <p:nvPr/>
        </p:nvSpPr>
        <p:spPr>
          <a:xfrm>
            <a:off x="3218764" y="3891198"/>
            <a:ext cx="1648101" cy="540000"/>
          </a:xfrm>
          <a:prstGeom prst="rect">
            <a:avLst/>
          </a:prstGeom>
          <a:solidFill>
            <a:srgbClr val="92D050">
              <a:alpha val="10000"/>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4. Strengthen community capacity</a:t>
            </a:r>
          </a:p>
        </p:txBody>
      </p:sp>
      <p:sp>
        <p:nvSpPr>
          <p:cNvPr id="100" name="Rectangle 99">
            <a:extLst>
              <a:ext uri="{FF2B5EF4-FFF2-40B4-BE49-F238E27FC236}">
                <a16:creationId xmlns:a16="http://schemas.microsoft.com/office/drawing/2014/main" id="{6D730170-CD1A-8201-BCDE-5DE604B32AA2}"/>
              </a:ext>
            </a:extLst>
          </p:cNvPr>
          <p:cNvSpPr/>
          <p:nvPr/>
        </p:nvSpPr>
        <p:spPr>
          <a:xfrm>
            <a:off x="6074686" y="353482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Reablement</a:t>
            </a:r>
          </a:p>
        </p:txBody>
      </p:sp>
      <p:cxnSp>
        <p:nvCxnSpPr>
          <p:cNvPr id="101" name="Straight Connector 100">
            <a:extLst>
              <a:ext uri="{FF2B5EF4-FFF2-40B4-BE49-F238E27FC236}">
                <a16:creationId xmlns:a16="http://schemas.microsoft.com/office/drawing/2014/main" id="{87FF6BF4-1060-B88A-ECFD-7920D02BF2F9}"/>
              </a:ext>
            </a:extLst>
          </p:cNvPr>
          <p:cNvCxnSpPr>
            <a:cxnSpLocks/>
            <a:stCxn id="99" idx="3"/>
            <a:endCxn id="100" idx="1"/>
          </p:cNvCxnSpPr>
          <p:nvPr/>
        </p:nvCxnSpPr>
        <p:spPr>
          <a:xfrm flipV="1">
            <a:off x="4866865" y="3642827"/>
            <a:ext cx="1207821" cy="518371"/>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79BB81D2-D92B-DE33-4EFE-44AEEAA4E86C}"/>
              </a:ext>
            </a:extLst>
          </p:cNvPr>
          <p:cNvSpPr/>
          <p:nvPr/>
        </p:nvSpPr>
        <p:spPr>
          <a:xfrm>
            <a:off x="6074686" y="412352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Virtual wards</a:t>
            </a:r>
          </a:p>
        </p:txBody>
      </p:sp>
      <p:cxnSp>
        <p:nvCxnSpPr>
          <p:cNvPr id="103" name="Straight Connector 102">
            <a:extLst>
              <a:ext uri="{FF2B5EF4-FFF2-40B4-BE49-F238E27FC236}">
                <a16:creationId xmlns:a16="http://schemas.microsoft.com/office/drawing/2014/main" id="{32AE48C7-DFB7-6FFB-F4F3-CA3B299D012B}"/>
              </a:ext>
            </a:extLst>
          </p:cNvPr>
          <p:cNvCxnSpPr>
            <a:cxnSpLocks/>
            <a:stCxn id="99" idx="3"/>
            <a:endCxn id="102" idx="1"/>
          </p:cNvCxnSpPr>
          <p:nvPr/>
        </p:nvCxnSpPr>
        <p:spPr>
          <a:xfrm>
            <a:off x="4866865" y="4161198"/>
            <a:ext cx="1207821" cy="70329"/>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2DCEDE82-B992-4978-83EE-732E0F9FD2F4}"/>
              </a:ext>
            </a:extLst>
          </p:cNvPr>
          <p:cNvSpPr/>
          <p:nvPr/>
        </p:nvSpPr>
        <p:spPr>
          <a:xfrm>
            <a:off x="6074686" y="382917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Bridging services</a:t>
            </a:r>
          </a:p>
        </p:txBody>
      </p:sp>
      <p:cxnSp>
        <p:nvCxnSpPr>
          <p:cNvPr id="105" name="Straight Connector 104">
            <a:extLst>
              <a:ext uri="{FF2B5EF4-FFF2-40B4-BE49-F238E27FC236}">
                <a16:creationId xmlns:a16="http://schemas.microsoft.com/office/drawing/2014/main" id="{7D444C44-A2CE-C5E4-4804-2AD3FE59C0F1}"/>
              </a:ext>
            </a:extLst>
          </p:cNvPr>
          <p:cNvCxnSpPr>
            <a:cxnSpLocks/>
            <a:stCxn id="99" idx="3"/>
            <a:endCxn id="104" idx="1"/>
          </p:cNvCxnSpPr>
          <p:nvPr/>
        </p:nvCxnSpPr>
        <p:spPr>
          <a:xfrm flipV="1">
            <a:off x="4866865" y="3937177"/>
            <a:ext cx="1207821" cy="224021"/>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24F69E30-FFB8-99EA-AB94-819F6B61EF19}"/>
              </a:ext>
            </a:extLst>
          </p:cNvPr>
          <p:cNvSpPr/>
          <p:nvPr/>
        </p:nvSpPr>
        <p:spPr>
          <a:xfrm>
            <a:off x="6074686" y="441787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UCR</a:t>
            </a:r>
          </a:p>
        </p:txBody>
      </p:sp>
      <p:cxnSp>
        <p:nvCxnSpPr>
          <p:cNvPr id="108" name="Straight Connector 107">
            <a:extLst>
              <a:ext uri="{FF2B5EF4-FFF2-40B4-BE49-F238E27FC236}">
                <a16:creationId xmlns:a16="http://schemas.microsoft.com/office/drawing/2014/main" id="{64B28903-A270-99B0-E915-705E5D570FE3}"/>
              </a:ext>
            </a:extLst>
          </p:cNvPr>
          <p:cNvCxnSpPr>
            <a:cxnSpLocks/>
            <a:stCxn id="99" idx="3"/>
            <a:endCxn id="107" idx="1"/>
          </p:cNvCxnSpPr>
          <p:nvPr/>
        </p:nvCxnSpPr>
        <p:spPr>
          <a:xfrm>
            <a:off x="4866865" y="4161198"/>
            <a:ext cx="1207821" cy="364679"/>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CA68DC20-4BEA-D186-F1F9-674563F15AB5}"/>
              </a:ext>
            </a:extLst>
          </p:cNvPr>
          <p:cNvCxnSpPr>
            <a:cxnSpLocks/>
            <a:stCxn id="2" idx="3"/>
            <a:endCxn id="99" idx="1"/>
          </p:cNvCxnSpPr>
          <p:nvPr/>
        </p:nvCxnSpPr>
        <p:spPr>
          <a:xfrm>
            <a:off x="2084995" y="3740925"/>
            <a:ext cx="1133769" cy="420273"/>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sp>
        <p:nvSpPr>
          <p:cNvPr id="114" name="Rectangle 113">
            <a:extLst>
              <a:ext uri="{FF2B5EF4-FFF2-40B4-BE49-F238E27FC236}">
                <a16:creationId xmlns:a16="http://schemas.microsoft.com/office/drawing/2014/main" id="{AFA05D9A-7418-4F75-A8F9-3C5C6E993238}"/>
              </a:ext>
            </a:extLst>
          </p:cNvPr>
          <p:cNvSpPr/>
          <p:nvPr/>
        </p:nvSpPr>
        <p:spPr>
          <a:xfrm>
            <a:off x="3218764" y="4846383"/>
            <a:ext cx="1648101" cy="540000"/>
          </a:xfrm>
          <a:prstGeom prst="rect">
            <a:avLst/>
          </a:prstGeom>
          <a:solidFill>
            <a:srgbClr val="92D050">
              <a:alpha val="10000"/>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5. Improve mental health flow</a:t>
            </a:r>
          </a:p>
        </p:txBody>
      </p:sp>
      <p:sp>
        <p:nvSpPr>
          <p:cNvPr id="115" name="Rectangle 114">
            <a:extLst>
              <a:ext uri="{FF2B5EF4-FFF2-40B4-BE49-F238E27FC236}">
                <a16:creationId xmlns:a16="http://schemas.microsoft.com/office/drawing/2014/main" id="{BF0E4CEB-D248-0ED4-16AA-4229E4E71E58}"/>
              </a:ext>
            </a:extLst>
          </p:cNvPr>
          <p:cNvSpPr/>
          <p:nvPr/>
        </p:nvSpPr>
        <p:spPr>
          <a:xfrm>
            <a:off x="6074686" y="471222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MH Beds</a:t>
            </a:r>
          </a:p>
        </p:txBody>
      </p:sp>
      <p:cxnSp>
        <p:nvCxnSpPr>
          <p:cNvPr id="116" name="Straight Connector 115">
            <a:extLst>
              <a:ext uri="{FF2B5EF4-FFF2-40B4-BE49-F238E27FC236}">
                <a16:creationId xmlns:a16="http://schemas.microsoft.com/office/drawing/2014/main" id="{17266E11-481A-3E64-E9C2-E4856477EA81}"/>
              </a:ext>
            </a:extLst>
          </p:cNvPr>
          <p:cNvCxnSpPr>
            <a:cxnSpLocks/>
            <a:stCxn id="114" idx="3"/>
            <a:endCxn id="115" idx="1"/>
          </p:cNvCxnSpPr>
          <p:nvPr/>
        </p:nvCxnSpPr>
        <p:spPr>
          <a:xfrm flipV="1">
            <a:off x="4866865" y="4820227"/>
            <a:ext cx="1207821" cy="296156"/>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117" name="Rectangle 116">
            <a:extLst>
              <a:ext uri="{FF2B5EF4-FFF2-40B4-BE49-F238E27FC236}">
                <a16:creationId xmlns:a16="http://schemas.microsoft.com/office/drawing/2014/main" id="{1BABC038-D8E7-78F1-4E9F-49D3A4449984}"/>
              </a:ext>
            </a:extLst>
          </p:cNvPr>
          <p:cNvSpPr/>
          <p:nvPr/>
        </p:nvSpPr>
        <p:spPr>
          <a:xfrm>
            <a:off x="6074686" y="530092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Out of Area Placements</a:t>
            </a:r>
          </a:p>
        </p:txBody>
      </p:sp>
      <p:cxnSp>
        <p:nvCxnSpPr>
          <p:cNvPr id="118" name="Straight Connector 117">
            <a:extLst>
              <a:ext uri="{FF2B5EF4-FFF2-40B4-BE49-F238E27FC236}">
                <a16:creationId xmlns:a16="http://schemas.microsoft.com/office/drawing/2014/main" id="{06EFACC7-5295-4821-AD39-E0F774B99632}"/>
              </a:ext>
            </a:extLst>
          </p:cNvPr>
          <p:cNvCxnSpPr>
            <a:cxnSpLocks/>
            <a:stCxn id="114" idx="3"/>
            <a:endCxn id="117" idx="1"/>
          </p:cNvCxnSpPr>
          <p:nvPr/>
        </p:nvCxnSpPr>
        <p:spPr>
          <a:xfrm>
            <a:off x="4866865" y="5116383"/>
            <a:ext cx="1207821" cy="292544"/>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119" name="Rectangle 118">
            <a:extLst>
              <a:ext uri="{FF2B5EF4-FFF2-40B4-BE49-F238E27FC236}">
                <a16:creationId xmlns:a16="http://schemas.microsoft.com/office/drawing/2014/main" id="{4B8206A7-F047-DE63-1E5B-E141AE0AD742}"/>
              </a:ext>
            </a:extLst>
          </p:cNvPr>
          <p:cNvSpPr/>
          <p:nvPr/>
        </p:nvSpPr>
        <p:spPr>
          <a:xfrm>
            <a:off x="6074686" y="500657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ED Waits</a:t>
            </a:r>
          </a:p>
        </p:txBody>
      </p:sp>
      <p:cxnSp>
        <p:nvCxnSpPr>
          <p:cNvPr id="120" name="Straight Connector 119">
            <a:extLst>
              <a:ext uri="{FF2B5EF4-FFF2-40B4-BE49-F238E27FC236}">
                <a16:creationId xmlns:a16="http://schemas.microsoft.com/office/drawing/2014/main" id="{F9528DE4-A13A-FF35-55F8-BC9B3F4CD0AA}"/>
              </a:ext>
            </a:extLst>
          </p:cNvPr>
          <p:cNvCxnSpPr>
            <a:cxnSpLocks/>
            <a:stCxn id="114" idx="3"/>
            <a:endCxn id="119" idx="1"/>
          </p:cNvCxnSpPr>
          <p:nvPr/>
        </p:nvCxnSpPr>
        <p:spPr>
          <a:xfrm flipV="1">
            <a:off x="4866865" y="5114577"/>
            <a:ext cx="1207821" cy="1806"/>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594E9AF-187D-41CC-CFE1-CCDCDC1988DE}"/>
              </a:ext>
            </a:extLst>
          </p:cNvPr>
          <p:cNvCxnSpPr>
            <a:cxnSpLocks/>
            <a:stCxn id="2" idx="3"/>
            <a:endCxn id="114" idx="1"/>
          </p:cNvCxnSpPr>
          <p:nvPr/>
        </p:nvCxnSpPr>
        <p:spPr>
          <a:xfrm>
            <a:off x="2084995" y="3740925"/>
            <a:ext cx="1133769" cy="1375458"/>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sp>
        <p:nvSpPr>
          <p:cNvPr id="125" name="Rectangle 124">
            <a:extLst>
              <a:ext uri="{FF2B5EF4-FFF2-40B4-BE49-F238E27FC236}">
                <a16:creationId xmlns:a16="http://schemas.microsoft.com/office/drawing/2014/main" id="{21D1C780-CA49-B4FE-F5D0-CCA8A72F75E6}"/>
              </a:ext>
            </a:extLst>
          </p:cNvPr>
          <p:cNvSpPr/>
          <p:nvPr/>
        </p:nvSpPr>
        <p:spPr>
          <a:xfrm>
            <a:off x="3234501" y="5801569"/>
            <a:ext cx="1648101" cy="540000"/>
          </a:xfrm>
          <a:prstGeom prst="rect">
            <a:avLst/>
          </a:prstGeom>
          <a:solidFill>
            <a:srgbClr val="92D050">
              <a:alpha val="10000"/>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rPr>
              <a:t>6. Improve system resilience</a:t>
            </a:r>
          </a:p>
        </p:txBody>
      </p:sp>
      <p:sp>
        <p:nvSpPr>
          <p:cNvPr id="126" name="Rectangle 125">
            <a:extLst>
              <a:ext uri="{FF2B5EF4-FFF2-40B4-BE49-F238E27FC236}">
                <a16:creationId xmlns:a16="http://schemas.microsoft.com/office/drawing/2014/main" id="{649AAB43-33BF-CD7E-F44A-448CC82C4489}"/>
              </a:ext>
            </a:extLst>
          </p:cNvPr>
          <p:cNvSpPr/>
          <p:nvPr/>
        </p:nvSpPr>
        <p:spPr>
          <a:xfrm>
            <a:off x="6074686" y="559527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Workforce</a:t>
            </a:r>
          </a:p>
        </p:txBody>
      </p:sp>
      <p:cxnSp>
        <p:nvCxnSpPr>
          <p:cNvPr id="127" name="Straight Connector 126">
            <a:extLst>
              <a:ext uri="{FF2B5EF4-FFF2-40B4-BE49-F238E27FC236}">
                <a16:creationId xmlns:a16="http://schemas.microsoft.com/office/drawing/2014/main" id="{1F06E635-DB45-3FB1-0EF9-82118E19C612}"/>
              </a:ext>
            </a:extLst>
          </p:cNvPr>
          <p:cNvCxnSpPr>
            <a:cxnSpLocks/>
            <a:stCxn id="125" idx="3"/>
            <a:endCxn id="126" idx="1"/>
          </p:cNvCxnSpPr>
          <p:nvPr/>
        </p:nvCxnSpPr>
        <p:spPr>
          <a:xfrm flipV="1">
            <a:off x="4882602" y="5703277"/>
            <a:ext cx="1192084" cy="368292"/>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1025" name="Rectangle 1024">
            <a:extLst>
              <a:ext uri="{FF2B5EF4-FFF2-40B4-BE49-F238E27FC236}">
                <a16:creationId xmlns:a16="http://schemas.microsoft.com/office/drawing/2014/main" id="{6F8DE232-123F-857B-3719-F1BF79E30DD1}"/>
              </a:ext>
            </a:extLst>
          </p:cNvPr>
          <p:cNvSpPr/>
          <p:nvPr/>
        </p:nvSpPr>
        <p:spPr>
          <a:xfrm>
            <a:off x="6074686" y="618397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Intelligence</a:t>
            </a:r>
          </a:p>
        </p:txBody>
      </p:sp>
      <p:cxnSp>
        <p:nvCxnSpPr>
          <p:cNvPr id="1027" name="Straight Connector 1026">
            <a:extLst>
              <a:ext uri="{FF2B5EF4-FFF2-40B4-BE49-F238E27FC236}">
                <a16:creationId xmlns:a16="http://schemas.microsoft.com/office/drawing/2014/main" id="{027F1890-04E7-6599-E2F0-CB30BF91D6B7}"/>
              </a:ext>
            </a:extLst>
          </p:cNvPr>
          <p:cNvCxnSpPr>
            <a:cxnSpLocks/>
            <a:stCxn id="125" idx="3"/>
            <a:endCxn id="1025" idx="1"/>
          </p:cNvCxnSpPr>
          <p:nvPr/>
        </p:nvCxnSpPr>
        <p:spPr>
          <a:xfrm>
            <a:off x="4882602" y="6071569"/>
            <a:ext cx="1192084" cy="220408"/>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1028" name="Rectangle 1027">
            <a:extLst>
              <a:ext uri="{FF2B5EF4-FFF2-40B4-BE49-F238E27FC236}">
                <a16:creationId xmlns:a16="http://schemas.microsoft.com/office/drawing/2014/main" id="{30091096-6E9C-54F3-E622-26E6793294A4}"/>
              </a:ext>
            </a:extLst>
          </p:cNvPr>
          <p:cNvSpPr/>
          <p:nvPr/>
        </p:nvSpPr>
        <p:spPr>
          <a:xfrm>
            <a:off x="6074686" y="5889627"/>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GB" sz="1200">
                <a:solidFill>
                  <a:schemeClr val="tx1"/>
                </a:solidFill>
              </a:rPr>
              <a:t>Governance</a:t>
            </a:r>
          </a:p>
        </p:txBody>
      </p:sp>
      <p:cxnSp>
        <p:nvCxnSpPr>
          <p:cNvPr id="1030" name="Straight Connector 1029">
            <a:extLst>
              <a:ext uri="{FF2B5EF4-FFF2-40B4-BE49-F238E27FC236}">
                <a16:creationId xmlns:a16="http://schemas.microsoft.com/office/drawing/2014/main" id="{3041A9CD-5A00-2DEE-EC99-8F6392D61B7F}"/>
              </a:ext>
            </a:extLst>
          </p:cNvPr>
          <p:cNvCxnSpPr>
            <a:cxnSpLocks/>
            <a:stCxn id="125" idx="3"/>
            <a:endCxn id="1028" idx="1"/>
          </p:cNvCxnSpPr>
          <p:nvPr/>
        </p:nvCxnSpPr>
        <p:spPr>
          <a:xfrm flipV="1">
            <a:off x="4882602" y="5997627"/>
            <a:ext cx="1192084" cy="73942"/>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31" name="Straight Connector 1030">
            <a:extLst>
              <a:ext uri="{FF2B5EF4-FFF2-40B4-BE49-F238E27FC236}">
                <a16:creationId xmlns:a16="http://schemas.microsoft.com/office/drawing/2014/main" id="{B4FE7B9A-FCE0-DD84-1DE2-F20329131DE5}"/>
              </a:ext>
            </a:extLst>
          </p:cNvPr>
          <p:cNvCxnSpPr>
            <a:cxnSpLocks/>
            <a:stCxn id="2" idx="3"/>
            <a:endCxn id="125" idx="1"/>
          </p:cNvCxnSpPr>
          <p:nvPr/>
        </p:nvCxnSpPr>
        <p:spPr>
          <a:xfrm>
            <a:off x="2084995" y="3740925"/>
            <a:ext cx="1149506" cy="2330644"/>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sp>
        <p:nvSpPr>
          <p:cNvPr id="1036" name="Rectangle 1035">
            <a:extLst>
              <a:ext uri="{FF2B5EF4-FFF2-40B4-BE49-F238E27FC236}">
                <a16:creationId xmlns:a16="http://schemas.microsoft.com/office/drawing/2014/main" id="{252434A7-9153-DA5C-137A-33E9E3A9ADB5}"/>
              </a:ext>
            </a:extLst>
          </p:cNvPr>
          <p:cNvSpPr/>
          <p:nvPr/>
        </p:nvSpPr>
        <p:spPr>
          <a:xfrm>
            <a:off x="6074686" y="6478331"/>
            <a:ext cx="1800000" cy="216000"/>
          </a:xfrm>
          <a:prstGeom prst="rect">
            <a:avLst/>
          </a:prstGeom>
          <a:solidFill>
            <a:srgbClr val="7030A0">
              <a:alpha val="10000"/>
            </a:srgbClr>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a:solidFill>
                  <a:schemeClr val="tx1"/>
                </a:solidFill>
              </a:rPr>
              <a:t>SCC Co-ordination</a:t>
            </a:r>
          </a:p>
        </p:txBody>
      </p:sp>
      <p:cxnSp>
        <p:nvCxnSpPr>
          <p:cNvPr id="1037" name="Straight Connector 1036">
            <a:extLst>
              <a:ext uri="{FF2B5EF4-FFF2-40B4-BE49-F238E27FC236}">
                <a16:creationId xmlns:a16="http://schemas.microsoft.com/office/drawing/2014/main" id="{6D338277-D0DD-A364-AC1F-FB900E6D7F10}"/>
              </a:ext>
            </a:extLst>
          </p:cNvPr>
          <p:cNvCxnSpPr>
            <a:cxnSpLocks/>
            <a:stCxn id="125" idx="3"/>
            <a:endCxn id="1036" idx="1"/>
          </p:cNvCxnSpPr>
          <p:nvPr/>
        </p:nvCxnSpPr>
        <p:spPr>
          <a:xfrm>
            <a:off x="4882602" y="6071569"/>
            <a:ext cx="1192084" cy="514762"/>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3" name="TextBox 12">
            <a:extLst>
              <a:ext uri="{FF2B5EF4-FFF2-40B4-BE49-F238E27FC236}">
                <a16:creationId xmlns:a16="http://schemas.microsoft.com/office/drawing/2014/main" id="{FFD6D5B4-C8F1-F91F-7E62-47EC6EBD4A9E}"/>
              </a:ext>
            </a:extLst>
          </p:cNvPr>
          <p:cNvSpPr txBox="1">
            <a:spLocks noChangeArrowheads="1"/>
          </p:cNvSpPr>
          <p:nvPr/>
        </p:nvSpPr>
        <p:spPr bwMode="auto">
          <a:xfrm>
            <a:off x="8790271" y="466136"/>
            <a:ext cx="3401729" cy="645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912" tIns="45456" rIns="90912" bIns="45456">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fontAlgn="base" hangingPunct="1">
              <a:spcBef>
                <a:spcPct val="0"/>
              </a:spcBef>
              <a:spcAft>
                <a:spcPct val="0"/>
              </a:spcAft>
            </a:pPr>
            <a:r>
              <a:rPr lang="en-GB" altLang="en-US">
                <a:solidFill>
                  <a:srgbClr val="000000"/>
                </a:solidFill>
                <a:latin typeface="+mn-lt"/>
                <a:cs typeface="+mn-cs"/>
              </a:rPr>
              <a:t>Flexible Winter Mitigations for POM</a:t>
            </a:r>
          </a:p>
        </p:txBody>
      </p:sp>
      <p:sp>
        <p:nvSpPr>
          <p:cNvPr id="7" name="Rectangle 6">
            <a:extLst>
              <a:ext uri="{FF2B5EF4-FFF2-40B4-BE49-F238E27FC236}">
                <a16:creationId xmlns:a16="http://schemas.microsoft.com/office/drawing/2014/main" id="{487954D1-1098-CF39-5854-4BEF04FB206B}"/>
              </a:ext>
            </a:extLst>
          </p:cNvPr>
          <p:cNvSpPr/>
          <p:nvPr/>
        </p:nvSpPr>
        <p:spPr>
          <a:xfrm>
            <a:off x="9379974" y="2481940"/>
            <a:ext cx="2510534" cy="68973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Community Beds</a:t>
            </a:r>
          </a:p>
        </p:txBody>
      </p:sp>
      <p:sp>
        <p:nvSpPr>
          <p:cNvPr id="9" name="Rectangle 8">
            <a:extLst>
              <a:ext uri="{FF2B5EF4-FFF2-40B4-BE49-F238E27FC236}">
                <a16:creationId xmlns:a16="http://schemas.microsoft.com/office/drawing/2014/main" id="{BD753DA1-265C-A35D-88E2-C7B3F7AC4F32}"/>
              </a:ext>
            </a:extLst>
          </p:cNvPr>
          <p:cNvSpPr/>
          <p:nvPr/>
        </p:nvSpPr>
        <p:spPr>
          <a:xfrm>
            <a:off x="9379974" y="3444165"/>
            <a:ext cx="2510534" cy="68973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Bridging &amp; SW top up</a:t>
            </a:r>
          </a:p>
        </p:txBody>
      </p:sp>
      <p:sp>
        <p:nvSpPr>
          <p:cNvPr id="11" name="Rectangle 10">
            <a:extLst>
              <a:ext uri="{FF2B5EF4-FFF2-40B4-BE49-F238E27FC236}">
                <a16:creationId xmlns:a16="http://schemas.microsoft.com/office/drawing/2014/main" id="{0218E9F5-D23E-47FA-85A9-72843A49936E}"/>
              </a:ext>
            </a:extLst>
          </p:cNvPr>
          <p:cNvSpPr/>
          <p:nvPr/>
        </p:nvSpPr>
        <p:spPr>
          <a:xfrm>
            <a:off x="9396671" y="4609951"/>
            <a:ext cx="2510534" cy="68973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UCR, community nursing</a:t>
            </a:r>
          </a:p>
        </p:txBody>
      </p:sp>
      <p:sp>
        <p:nvSpPr>
          <p:cNvPr id="22" name="Rectangle 21">
            <a:extLst>
              <a:ext uri="{FF2B5EF4-FFF2-40B4-BE49-F238E27FC236}">
                <a16:creationId xmlns:a16="http://schemas.microsoft.com/office/drawing/2014/main" id="{C1F24D33-65A0-C35A-779E-932394CD3B8C}"/>
              </a:ext>
            </a:extLst>
          </p:cNvPr>
          <p:cNvSpPr/>
          <p:nvPr/>
        </p:nvSpPr>
        <p:spPr>
          <a:xfrm>
            <a:off x="9379974" y="1333422"/>
            <a:ext cx="2510534" cy="68973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F-ACE, CEMS, further admission avoidance</a:t>
            </a:r>
          </a:p>
        </p:txBody>
      </p:sp>
      <p:cxnSp>
        <p:nvCxnSpPr>
          <p:cNvPr id="8" name="Straight Arrow Connector 7">
            <a:extLst>
              <a:ext uri="{FF2B5EF4-FFF2-40B4-BE49-F238E27FC236}">
                <a16:creationId xmlns:a16="http://schemas.microsoft.com/office/drawing/2014/main" id="{60F41A6E-6179-A4AC-745A-93736D9C50A0}"/>
              </a:ext>
            </a:extLst>
          </p:cNvPr>
          <p:cNvCxnSpPr>
            <a:cxnSpLocks/>
            <a:stCxn id="7" idx="1"/>
            <a:endCxn id="69" idx="3"/>
          </p:cNvCxnSpPr>
          <p:nvPr/>
        </p:nvCxnSpPr>
        <p:spPr>
          <a:xfrm flipH="1" flipV="1">
            <a:off x="7874686" y="2759777"/>
            <a:ext cx="1505288" cy="6702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232C8601-7FD2-F293-40EC-20979FCB6EBF}"/>
              </a:ext>
            </a:extLst>
          </p:cNvPr>
          <p:cNvCxnSpPr>
            <a:cxnSpLocks/>
            <a:stCxn id="7" idx="1"/>
            <a:endCxn id="100" idx="3"/>
          </p:cNvCxnSpPr>
          <p:nvPr/>
        </p:nvCxnSpPr>
        <p:spPr>
          <a:xfrm flipH="1">
            <a:off x="7874686" y="2826805"/>
            <a:ext cx="1505288" cy="81602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455C11FA-318F-4CC7-6A91-601F305B724D}"/>
              </a:ext>
            </a:extLst>
          </p:cNvPr>
          <p:cNvCxnSpPr>
            <a:cxnSpLocks/>
            <a:stCxn id="7" idx="1"/>
            <a:endCxn id="73" idx="3"/>
          </p:cNvCxnSpPr>
          <p:nvPr/>
        </p:nvCxnSpPr>
        <p:spPr>
          <a:xfrm flipH="1">
            <a:off x="7874686" y="2826805"/>
            <a:ext cx="1505288" cy="22732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E0A583C8-3CF8-AA45-6E47-B5DA33EEDF35}"/>
              </a:ext>
            </a:extLst>
          </p:cNvPr>
          <p:cNvCxnSpPr>
            <a:cxnSpLocks/>
            <a:stCxn id="9" idx="1"/>
            <a:endCxn id="100" idx="3"/>
          </p:cNvCxnSpPr>
          <p:nvPr/>
        </p:nvCxnSpPr>
        <p:spPr>
          <a:xfrm flipH="1" flipV="1">
            <a:off x="7874686" y="3642827"/>
            <a:ext cx="1505288" cy="14620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1555C9C0-8C21-2EBC-A620-1847DCC39528}"/>
              </a:ext>
            </a:extLst>
          </p:cNvPr>
          <p:cNvCxnSpPr>
            <a:cxnSpLocks/>
            <a:stCxn id="9" idx="1"/>
            <a:endCxn id="69" idx="3"/>
          </p:cNvCxnSpPr>
          <p:nvPr/>
        </p:nvCxnSpPr>
        <p:spPr>
          <a:xfrm flipH="1" flipV="1">
            <a:off x="7874686" y="2759777"/>
            <a:ext cx="1505288" cy="102925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548B8204-3508-9EC7-5467-220BF1059DEE}"/>
              </a:ext>
            </a:extLst>
          </p:cNvPr>
          <p:cNvCxnSpPr>
            <a:cxnSpLocks/>
            <a:stCxn id="9" idx="1"/>
            <a:endCxn id="104" idx="3"/>
          </p:cNvCxnSpPr>
          <p:nvPr/>
        </p:nvCxnSpPr>
        <p:spPr>
          <a:xfrm flipH="1">
            <a:off x="7874686" y="3789030"/>
            <a:ext cx="1505288" cy="1481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FBCA4153-1C00-E5E3-0BBC-868194A81B90}"/>
              </a:ext>
            </a:extLst>
          </p:cNvPr>
          <p:cNvCxnSpPr>
            <a:cxnSpLocks/>
            <a:stCxn id="11" idx="1"/>
            <a:endCxn id="107" idx="3"/>
          </p:cNvCxnSpPr>
          <p:nvPr/>
        </p:nvCxnSpPr>
        <p:spPr>
          <a:xfrm flipH="1" flipV="1">
            <a:off x="7874686" y="4525877"/>
            <a:ext cx="1521985" cy="42893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F9F2053E-5134-306E-58EC-66261B2C3BAD}"/>
              </a:ext>
            </a:extLst>
          </p:cNvPr>
          <p:cNvCxnSpPr>
            <a:cxnSpLocks/>
            <a:stCxn id="11" idx="1"/>
            <a:endCxn id="102" idx="3"/>
          </p:cNvCxnSpPr>
          <p:nvPr/>
        </p:nvCxnSpPr>
        <p:spPr>
          <a:xfrm flipH="1" flipV="1">
            <a:off x="7874686" y="4231527"/>
            <a:ext cx="1521985" cy="7232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2705751E-1D16-6EA9-B633-28883D0C25DF}"/>
              </a:ext>
            </a:extLst>
          </p:cNvPr>
          <p:cNvCxnSpPr>
            <a:cxnSpLocks/>
            <a:stCxn id="11" idx="1"/>
            <a:endCxn id="48" idx="3"/>
          </p:cNvCxnSpPr>
          <p:nvPr/>
        </p:nvCxnSpPr>
        <p:spPr>
          <a:xfrm flipH="1" flipV="1">
            <a:off x="7874686" y="1582377"/>
            <a:ext cx="1521985" cy="337243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AC3645C3-36EB-8E2A-E23F-5E17A7D6028C}"/>
              </a:ext>
            </a:extLst>
          </p:cNvPr>
          <p:cNvCxnSpPr>
            <a:cxnSpLocks/>
            <a:stCxn id="22" idx="1"/>
            <a:endCxn id="13" idx="3"/>
          </p:cNvCxnSpPr>
          <p:nvPr/>
        </p:nvCxnSpPr>
        <p:spPr>
          <a:xfrm flipH="1" flipV="1">
            <a:off x="7874686" y="1288027"/>
            <a:ext cx="1505288" cy="3902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32" name="Title 1">
            <a:extLst>
              <a:ext uri="{FF2B5EF4-FFF2-40B4-BE49-F238E27FC236}">
                <a16:creationId xmlns:a16="http://schemas.microsoft.com/office/drawing/2014/main" id="{DF7F7152-CC40-67CE-086D-67F662E1BD1E}"/>
              </a:ext>
            </a:extLst>
          </p:cNvPr>
          <p:cNvSpPr>
            <a:spLocks noGrp="1"/>
          </p:cNvSpPr>
          <p:nvPr>
            <p:ph type="title"/>
          </p:nvPr>
        </p:nvSpPr>
        <p:spPr>
          <a:xfrm>
            <a:off x="0" y="12950"/>
            <a:ext cx="11343736" cy="469972"/>
          </a:xfrm>
        </p:spPr>
        <p:txBody>
          <a:bodyPr>
            <a:normAutofit fontScale="90000"/>
          </a:bodyPr>
          <a:lstStyle/>
          <a:p>
            <a:r>
              <a:rPr lang="en-GB" sz="2800"/>
              <a:t>BNSSG UEC Driver Diagram</a:t>
            </a:r>
          </a:p>
        </p:txBody>
      </p:sp>
      <p:sp>
        <p:nvSpPr>
          <p:cNvPr id="1034" name="Speech Bubble: Rectangle 1033">
            <a:extLst>
              <a:ext uri="{FF2B5EF4-FFF2-40B4-BE49-F238E27FC236}">
                <a16:creationId xmlns:a16="http://schemas.microsoft.com/office/drawing/2014/main" id="{328642C4-4734-2A47-C9CF-158E9E18AC77}"/>
              </a:ext>
            </a:extLst>
          </p:cNvPr>
          <p:cNvSpPr/>
          <p:nvPr/>
        </p:nvSpPr>
        <p:spPr>
          <a:xfrm>
            <a:off x="8790271" y="5629441"/>
            <a:ext cx="3100237" cy="1082600"/>
          </a:xfrm>
          <a:prstGeom prst="wedgeRectCallout">
            <a:avLst>
              <a:gd name="adj1" fmla="val -70824"/>
              <a:gd name="adj2" fmla="val -40398"/>
            </a:avLst>
          </a:prstGeom>
          <a:solidFill>
            <a:schemeClr val="bg1"/>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Aptos" panose="02110004020202020204"/>
                <a:ea typeface="+mn-ea"/>
                <a:cs typeface="+mn-cs"/>
              </a:rPr>
              <a:t>BNSSG Intelligence and monitoring (POM dashboards) are being updated for Autumn 2026/27 to match secondary system drivers. This will be available daily, and jointly assessed weekly.</a:t>
            </a:r>
          </a:p>
        </p:txBody>
      </p:sp>
    </p:spTree>
    <p:extLst>
      <p:ext uri="{BB962C8B-B14F-4D97-AF65-F5344CB8AC3E}">
        <p14:creationId xmlns:p14="http://schemas.microsoft.com/office/powerpoint/2010/main" val="287768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2F00-64B3-5B4E-88EF-0D18AEE49337}"/>
              </a:ext>
            </a:extLst>
          </p:cNvPr>
          <p:cNvSpPr>
            <a:spLocks noGrp="1"/>
          </p:cNvSpPr>
          <p:nvPr>
            <p:ph type="title"/>
          </p:nvPr>
        </p:nvSpPr>
        <p:spPr/>
        <p:txBody>
          <a:bodyPr/>
          <a:lstStyle/>
          <a:p>
            <a:r>
              <a:rPr lang="en-GB"/>
              <a:t>Board Assurance Statements</a:t>
            </a:r>
          </a:p>
        </p:txBody>
      </p:sp>
      <p:sp>
        <p:nvSpPr>
          <p:cNvPr id="4" name="Slide Number Placeholder 3">
            <a:extLst>
              <a:ext uri="{FF2B5EF4-FFF2-40B4-BE49-F238E27FC236}">
                <a16:creationId xmlns:a16="http://schemas.microsoft.com/office/drawing/2014/main" id="{40E78D32-A05A-4656-5818-4CC111F99B67}"/>
              </a:ext>
            </a:extLst>
          </p:cNvPr>
          <p:cNvSpPr>
            <a:spLocks noGrp="1"/>
          </p:cNvSpPr>
          <p:nvPr>
            <p:ph type="sldNum" sz="quarter" idx="12"/>
          </p:nvPr>
        </p:nvSpPr>
        <p:spPr/>
        <p:txBody>
          <a:bodyPr/>
          <a:lstStyle/>
          <a:p>
            <a:pPr>
              <a:defRPr/>
            </a:pPr>
            <a:fld id="{98433D6A-B548-422D-9A95-C07356A4AF1B}" type="slidenum">
              <a:rPr lang="en-GB" smtClean="0"/>
              <a:pPr>
                <a:defRPr/>
              </a:pPr>
              <a:t>7</a:t>
            </a:fld>
            <a:endParaRPr lang="en-GB"/>
          </a:p>
        </p:txBody>
      </p:sp>
      <p:graphicFrame>
        <p:nvGraphicFramePr>
          <p:cNvPr id="5" name="Table 4">
            <a:extLst>
              <a:ext uri="{FF2B5EF4-FFF2-40B4-BE49-F238E27FC236}">
                <a16:creationId xmlns:a16="http://schemas.microsoft.com/office/drawing/2014/main" id="{EF979457-2F29-696D-220D-3D1CD0B10E00}"/>
              </a:ext>
            </a:extLst>
          </p:cNvPr>
          <p:cNvGraphicFramePr>
            <a:graphicFrameLocks noGrp="1"/>
          </p:cNvGraphicFramePr>
          <p:nvPr>
            <p:extLst>
              <p:ext uri="{D42A27DB-BD31-4B8C-83A1-F6EECF244321}">
                <p14:modId xmlns:p14="http://schemas.microsoft.com/office/powerpoint/2010/main" val="176561275"/>
              </p:ext>
            </p:extLst>
          </p:nvPr>
        </p:nvGraphicFramePr>
        <p:xfrm>
          <a:off x="288162" y="1397284"/>
          <a:ext cx="11192638" cy="5249214"/>
        </p:xfrm>
        <a:graphic>
          <a:graphicData uri="http://schemas.openxmlformats.org/drawingml/2006/table">
            <a:tbl>
              <a:tblPr/>
              <a:tblGrid>
                <a:gridCol w="987586">
                  <a:extLst>
                    <a:ext uri="{9D8B030D-6E8A-4147-A177-3AD203B41FA5}">
                      <a16:colId xmlns:a16="http://schemas.microsoft.com/office/drawing/2014/main" val="262362287"/>
                    </a:ext>
                  </a:extLst>
                </a:gridCol>
                <a:gridCol w="3940367">
                  <a:extLst>
                    <a:ext uri="{9D8B030D-6E8A-4147-A177-3AD203B41FA5}">
                      <a16:colId xmlns:a16="http://schemas.microsoft.com/office/drawing/2014/main" val="3177146009"/>
                    </a:ext>
                  </a:extLst>
                </a:gridCol>
                <a:gridCol w="668366">
                  <a:extLst>
                    <a:ext uri="{9D8B030D-6E8A-4147-A177-3AD203B41FA5}">
                      <a16:colId xmlns:a16="http://schemas.microsoft.com/office/drawing/2014/main" val="2643709075"/>
                    </a:ext>
                  </a:extLst>
                </a:gridCol>
                <a:gridCol w="2843593">
                  <a:extLst>
                    <a:ext uri="{9D8B030D-6E8A-4147-A177-3AD203B41FA5}">
                      <a16:colId xmlns:a16="http://schemas.microsoft.com/office/drawing/2014/main" val="2790465582"/>
                    </a:ext>
                  </a:extLst>
                </a:gridCol>
                <a:gridCol w="2752726">
                  <a:extLst>
                    <a:ext uri="{9D8B030D-6E8A-4147-A177-3AD203B41FA5}">
                      <a16:colId xmlns:a16="http://schemas.microsoft.com/office/drawing/2014/main" val="3913496261"/>
                    </a:ext>
                  </a:extLst>
                </a:gridCol>
              </a:tblGrid>
              <a:tr h="339958">
                <a:tc gridSpan="3">
                  <a:txBody>
                    <a:bodyPr/>
                    <a:lstStyle/>
                    <a:p>
                      <a:pPr algn="l" fontAlgn="b">
                        <a:buNone/>
                      </a:pPr>
                      <a:r>
                        <a:rPr lang="en-GB" sz="2200" b="1" i="0" u="none" strike="noStrike">
                          <a:solidFill>
                            <a:srgbClr val="FFFFFF"/>
                          </a:solidFill>
                          <a:effectLst/>
                          <a:latin typeface="Arial" panose="020B0604020202020204" pitchFamily="34" charset="0"/>
                        </a:rPr>
                        <a:t>BNSSG ICB</a:t>
                      </a:r>
                      <a:endParaRPr lang="en-GB" sz="1700" b="0" i="0" u="none" strike="noStrike">
                        <a:solidFill>
                          <a:srgbClr val="000000"/>
                        </a:solidFill>
                        <a:effectLst/>
                        <a:latin typeface="Aptos Narrow" panose="020B0004020202020204" pitchFamily="34" charset="0"/>
                      </a:endParaRPr>
                    </a:p>
                  </a:txBody>
                  <a:tcPr marL="0" marR="0" marT="0" marB="0">
                    <a:lnL>
                      <a:noFill/>
                    </a:lnL>
                    <a:lnR w="6350" cap="flat" cmpd="sng" algn="ctr">
                      <a:no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solidFill>
                      <a:srgbClr val="003087"/>
                    </a:solidFill>
                  </a:tcPr>
                </a:tc>
                <a:tc hMerge="1">
                  <a:txBody>
                    <a:bodyPr/>
                    <a:lstStyle/>
                    <a:p>
                      <a:endParaRPr lang="en-GB"/>
                    </a:p>
                  </a:txBody>
                  <a:tcPr/>
                </a:tc>
                <a:tc hMerge="1">
                  <a:txBody>
                    <a:bodyPr/>
                    <a:lstStyle/>
                    <a:p>
                      <a:endParaRPr lang="en-GB"/>
                    </a:p>
                  </a:txBody>
                  <a:tcPr/>
                </a:tc>
                <a:tc gridSpan="2">
                  <a:txBody>
                    <a:bodyPr/>
                    <a:lstStyle/>
                    <a:p>
                      <a:pPr algn="l" fontAlgn="b">
                        <a:buNone/>
                      </a:pPr>
                      <a:endParaRPr lang="en-GB" sz="1700" b="0" i="0" u="none" strike="noStrike">
                        <a:solidFill>
                          <a:srgbClr val="000000"/>
                        </a:solidFill>
                        <a:effectLst/>
                        <a:latin typeface="Aptos Narrow" panose="020B0004020202020204" pitchFamily="34" charset="0"/>
                      </a:endParaRPr>
                    </a:p>
                  </a:txBody>
                  <a:tcPr marL="0" marR="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extLst>
                  <a:ext uri="{0D108BD9-81ED-4DB2-BD59-A6C34878D82A}">
                    <a16:rowId xmlns:a16="http://schemas.microsoft.com/office/drawing/2014/main" val="2038087097"/>
                  </a:ext>
                </a:extLst>
              </a:tr>
              <a:tr h="519380">
                <a:tc>
                  <a:txBody>
                    <a:bodyPr/>
                    <a:lstStyle/>
                    <a:p>
                      <a:pPr algn="l" fontAlgn="t">
                        <a:buNone/>
                      </a:pPr>
                      <a:r>
                        <a:rPr lang="en-GB" sz="1700" b="0" i="0" u="none" strike="noStrike">
                          <a:solidFill>
                            <a:srgbClr val="000000"/>
                          </a:solidFill>
                          <a:effectLst/>
                          <a:latin typeface="Arial" panose="020B0604020202020204" pitchFamily="34" charset="0"/>
                        </a:rPr>
                        <a:t> </a:t>
                      </a:r>
                    </a:p>
                  </a:txBody>
                  <a:tcPr marL="0" marR="0" marT="0" marB="0">
                    <a:lnL w="6350" cap="flat" cmpd="sng" algn="ctr">
                      <a:solidFill>
                        <a:srgbClr val="D9D9D9"/>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solidFill>
                      <a:srgbClr val="FFFFFF"/>
                    </a:solidFill>
                  </a:tcPr>
                </a:tc>
                <a:tc gridSpan="3">
                  <a:txBody>
                    <a:bodyPr/>
                    <a:lstStyle/>
                    <a:p>
                      <a:pPr algn="l" fontAlgn="ctr">
                        <a:buNone/>
                      </a:pPr>
                      <a:r>
                        <a:rPr lang="en-GB" sz="1700" b="1" i="0" u="none" strike="noStrike">
                          <a:solidFill>
                            <a:srgbClr val="000000"/>
                          </a:solidFill>
                          <a:effectLst/>
                          <a:latin typeface="Arial" panose="020B0604020202020204" pitchFamily="34" charset="0"/>
                        </a:rPr>
                        <a:t>Overall Assessment Rating: 5 - Full assurance</a:t>
                      </a:r>
                    </a:p>
                  </a:txBody>
                  <a:tcPr marL="0" marR="0" marT="0" marB="0" anchor="ctr">
                    <a:lnL>
                      <a:noFill/>
                    </a:lnL>
                    <a:lnR>
                      <a:noFill/>
                    </a:lnR>
                    <a:lnT w="6350" cap="flat" cmpd="sng" algn="ctr">
                      <a:solidFill>
                        <a:srgbClr val="D9D9D9"/>
                      </a:solidFill>
                      <a:prstDash val="solid"/>
                      <a:round/>
                      <a:headEnd type="none" w="med" len="med"/>
                      <a:tailEnd type="none" w="med" len="med"/>
                    </a:lnT>
                    <a:lnB>
                      <a:noFill/>
                    </a:lnB>
                    <a:solidFill>
                      <a:srgbClr val="FFFFFF"/>
                    </a:solidFill>
                  </a:tcPr>
                </a:tc>
                <a:tc hMerge="1">
                  <a:txBody>
                    <a:bodyPr/>
                    <a:lstStyle/>
                    <a:p>
                      <a:pPr algn="l" fontAlgn="ctr">
                        <a:buNone/>
                      </a:pPr>
                      <a:endParaRPr lang="en-GB" sz="1700" b="1" i="0" u="none" strike="noStrike">
                        <a:solidFill>
                          <a:srgbClr val="000000"/>
                        </a:solidFill>
                        <a:effectLst/>
                        <a:latin typeface="Arial" panose="020B0604020202020204" pitchFamily="34" charset="0"/>
                      </a:endParaRPr>
                    </a:p>
                  </a:txBody>
                  <a:tcPr marL="0" marR="0" marT="0" marB="0" anchor="ctr">
                    <a:lnL>
                      <a:noFill/>
                    </a:lnL>
                    <a:lnR>
                      <a:noFill/>
                    </a:lnR>
                    <a:lnT w="6350" cap="flat" cmpd="sng" algn="ctr">
                      <a:solidFill>
                        <a:srgbClr val="D9D9D9"/>
                      </a:solidFill>
                      <a:prstDash val="solid"/>
                      <a:round/>
                      <a:headEnd type="none" w="med" len="med"/>
                      <a:tailEnd type="none" w="med" len="med"/>
                    </a:lnT>
                    <a:lnB>
                      <a:noFill/>
                    </a:lnB>
                    <a:solidFill>
                      <a:srgbClr val="FFFFFF"/>
                    </a:solidFill>
                  </a:tcPr>
                </a:tc>
                <a:tc hMerge="1">
                  <a:txBody>
                    <a:bodyPr/>
                    <a:lstStyle/>
                    <a:p>
                      <a:endParaRPr lang="en-GB"/>
                    </a:p>
                  </a:txBody>
                  <a:tcPr/>
                </a:tc>
                <a:tc>
                  <a:txBody>
                    <a:bodyPr/>
                    <a:lstStyle/>
                    <a:p>
                      <a:pPr algn="l" fontAlgn="b">
                        <a:buNone/>
                      </a:pPr>
                      <a:r>
                        <a:rPr lang="en-GB" sz="1700" b="0" i="0" u="none" strike="noStrike">
                          <a:solidFill>
                            <a:srgbClr val="000000"/>
                          </a:solidFill>
                          <a:effectLst/>
                          <a:latin typeface="Arial" panose="020B0604020202020204" pitchFamily="34" charset="0"/>
                        </a:rPr>
                        <a:t> </a:t>
                      </a:r>
                    </a:p>
                  </a:txBody>
                  <a:tcPr marL="0" marR="0" marT="0" marB="0" anchor="b">
                    <a:lnL>
                      <a:noFill/>
                    </a:lnL>
                    <a:lnR>
                      <a:noFill/>
                    </a:lnR>
                    <a:lnT w="6350" cap="flat" cmpd="sng" algn="ctr">
                      <a:no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354863546"/>
                  </a:ext>
                </a:extLst>
              </a:tr>
              <a:tr h="264412">
                <a:tc>
                  <a:txBody>
                    <a:bodyPr/>
                    <a:lstStyle/>
                    <a:p>
                      <a:pPr algn="l" fontAlgn="t">
                        <a:buNone/>
                      </a:pPr>
                      <a:r>
                        <a:rPr lang="en-GB" sz="1700" b="0" i="0" u="none" strike="noStrike">
                          <a:solidFill>
                            <a:srgbClr val="000000"/>
                          </a:solidFill>
                          <a:effectLst/>
                          <a:latin typeface="Arial" panose="020B0604020202020204" pitchFamily="34" charset="0"/>
                        </a:rPr>
                        <a:t> </a:t>
                      </a:r>
                    </a:p>
                  </a:txBody>
                  <a:tcPr marL="0" marR="0" marT="0" marB="0">
                    <a:lnL w="6350" cap="flat" cmpd="sng" algn="ctr">
                      <a:solidFill>
                        <a:srgbClr val="D9D9D9"/>
                      </a:solidFill>
                      <a:prstDash val="solid"/>
                      <a:round/>
                      <a:headEnd type="none" w="med" len="med"/>
                      <a:tailEnd type="none" w="med" len="med"/>
                    </a:lnL>
                    <a:lnR>
                      <a:noFill/>
                    </a:lnR>
                    <a:lnT>
                      <a:noFill/>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l" fontAlgn="b">
                        <a:buNone/>
                      </a:pPr>
                      <a:endParaRPr lang="en-GB" sz="1700" b="0" i="0" u="none" strike="noStrike">
                        <a:solidFill>
                          <a:srgbClr val="000000"/>
                        </a:solidFill>
                        <a:effectLst/>
                        <a:latin typeface="Arial" panose="020B0604020202020204" pitchFamily="34" charset="0"/>
                      </a:endParaRPr>
                    </a:p>
                  </a:txBody>
                  <a:tcPr marL="0" marR="0" marT="0" marB="0" anchor="b">
                    <a:lnL>
                      <a:noFill/>
                    </a:lnL>
                    <a:lnR>
                      <a:noFill/>
                    </a:lnR>
                    <a:lnT>
                      <a:noFill/>
                    </a:lnT>
                    <a:lnB w="12700" cap="flat" cmpd="sng" algn="ctr">
                      <a:solidFill>
                        <a:schemeClr val="bg1">
                          <a:lumMod val="75000"/>
                        </a:schemeClr>
                      </a:solidFill>
                      <a:prstDash val="solid"/>
                      <a:round/>
                      <a:headEnd type="none" w="med" len="med"/>
                      <a:tailEnd type="none" w="med" len="med"/>
                    </a:lnB>
                    <a:noFill/>
                  </a:tcPr>
                </a:tc>
                <a:tc gridSpan="2">
                  <a:txBody>
                    <a:bodyPr/>
                    <a:lstStyle/>
                    <a:p>
                      <a:pPr algn="l" fontAlgn="b">
                        <a:buNone/>
                      </a:pPr>
                      <a:endParaRPr lang="en-GB" sz="1700" b="0" i="0" u="none" strike="noStrike">
                        <a:solidFill>
                          <a:srgbClr val="000000"/>
                        </a:solidFill>
                        <a:effectLst/>
                        <a:latin typeface="Arial" panose="020B0604020202020204" pitchFamily="34" charset="0"/>
                      </a:endParaRPr>
                    </a:p>
                  </a:txBody>
                  <a:tcPr marL="0" marR="0" marT="0" marB="0" anchor="b">
                    <a:lnL>
                      <a:noFill/>
                    </a:lnL>
                    <a:lnR>
                      <a:noFill/>
                    </a:lnR>
                    <a:lnT>
                      <a:noFill/>
                    </a:lnT>
                    <a:lnB w="12700" cap="flat" cmpd="sng" algn="ctr">
                      <a:solidFill>
                        <a:schemeClr val="bg1">
                          <a:lumMod val="75000"/>
                        </a:schemeClr>
                      </a:solidFill>
                      <a:prstDash val="solid"/>
                      <a:round/>
                      <a:headEnd type="none" w="med" len="med"/>
                      <a:tailEnd type="none" w="med" len="med"/>
                    </a:lnB>
                    <a:noFill/>
                  </a:tcPr>
                </a:tc>
                <a:tc hMerge="1">
                  <a:txBody>
                    <a:bodyPr/>
                    <a:lstStyle/>
                    <a:p>
                      <a:endParaRPr lang="en-GB"/>
                    </a:p>
                  </a:txBody>
                  <a:tcPr/>
                </a:tc>
                <a:tc>
                  <a:txBody>
                    <a:bodyPr/>
                    <a:lstStyle/>
                    <a:p>
                      <a:pPr algn="ctr" fontAlgn="ctr">
                        <a:buNone/>
                      </a:pPr>
                      <a:r>
                        <a:rPr lang="en-GB" sz="1700" b="1" i="0" u="none" strike="noStrike">
                          <a:solidFill>
                            <a:srgbClr val="FFFFFF"/>
                          </a:solidFill>
                          <a:effectLst/>
                          <a:latin typeface="Arial" panose="020B0604020202020204" pitchFamily="34" charset="0"/>
                        </a:rPr>
                        <a:t>Rating</a:t>
                      </a:r>
                    </a:p>
                  </a:txBody>
                  <a:tcPr marL="0" marR="0" marT="0" marB="0" anchor="ctr">
                    <a:lnL>
                      <a:noFill/>
                    </a:lnL>
                    <a:lnR>
                      <a:noFill/>
                    </a:lnR>
                    <a:lnT>
                      <a:noFill/>
                    </a:lnT>
                    <a:lnB>
                      <a:noFill/>
                    </a:lnB>
                    <a:solidFill>
                      <a:srgbClr val="002060"/>
                    </a:solidFill>
                  </a:tcPr>
                </a:tc>
                <a:extLst>
                  <a:ext uri="{0D108BD9-81ED-4DB2-BD59-A6C34878D82A}">
                    <a16:rowId xmlns:a16="http://schemas.microsoft.com/office/drawing/2014/main" val="132492947"/>
                  </a:ext>
                </a:extLst>
              </a:tr>
              <a:tr h="264412">
                <a:tc>
                  <a:txBody>
                    <a:bodyPr/>
                    <a:lstStyle/>
                    <a:p>
                      <a:pPr algn="l" fontAlgn="t">
                        <a:buNone/>
                      </a:pPr>
                      <a:r>
                        <a:rPr lang="en-GB" sz="1700" b="0" i="0" u="none" strike="noStrike">
                          <a:solidFill>
                            <a:srgbClr val="000000"/>
                          </a:solidFill>
                          <a:effectLst/>
                          <a:latin typeface="Arial" panose="020B0604020202020204" pitchFamily="34" charset="0"/>
                        </a:rPr>
                        <a:t>Section A</a:t>
                      </a:r>
                    </a:p>
                  </a:txBody>
                  <a:tcPr marL="0" marR="0"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l" fontAlgn="ctr">
                        <a:buNone/>
                      </a:pPr>
                      <a:r>
                        <a:rPr lang="en-GB" sz="1700" b="0" i="0" u="none" strike="noStrike">
                          <a:solidFill>
                            <a:srgbClr val="000000"/>
                          </a:solidFill>
                          <a:effectLst/>
                          <a:latin typeface="Arial" panose="020B0604020202020204" pitchFamily="34" charset="0"/>
                        </a:rPr>
                        <a:t>Governance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gridSpan="2">
                  <a:txBody>
                    <a:bodyPr/>
                    <a:lstStyle/>
                    <a:p>
                      <a:pPr marL="171450" indent="-171450" algn="l" fontAlgn="ctr">
                        <a:buFont typeface="Arial" panose="020B0604020202020204" pitchFamily="34" charset="0"/>
                        <a:buChar char="•"/>
                      </a:pPr>
                      <a:r>
                        <a:rPr lang="en-GB" sz="1200" b="0" i="0" u="none" strike="noStrike">
                          <a:solidFill>
                            <a:srgbClr val="000000"/>
                          </a:solidFill>
                          <a:effectLst/>
                          <a:latin typeface="Arial" panose="020B0604020202020204" pitchFamily="34" charset="0"/>
                        </a:rPr>
                        <a:t>Plan sign off</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hMerge="1">
                  <a:txBody>
                    <a:bodyPr/>
                    <a:lstStyle/>
                    <a:p>
                      <a:endParaRPr lang="en-GB"/>
                    </a:p>
                  </a:txBody>
                  <a:tcPr/>
                </a:tc>
                <a:tc>
                  <a:txBody>
                    <a:bodyPr/>
                    <a:lstStyle/>
                    <a:p>
                      <a:pPr algn="ctr" fontAlgn="b">
                        <a:buNone/>
                      </a:pPr>
                      <a:r>
                        <a:rPr lang="en-GB" sz="1700" b="1" i="0" u="none" strike="noStrike">
                          <a:solidFill>
                            <a:srgbClr val="000000"/>
                          </a:solidFill>
                          <a:effectLst/>
                          <a:latin typeface="Arial" panose="020B0604020202020204" pitchFamily="34" charset="0"/>
                        </a:rPr>
                        <a:t>5 - Full assurance</a:t>
                      </a:r>
                    </a:p>
                  </a:txBody>
                  <a:tcPr marL="0" marR="0" marT="0" marB="0" anchor="ctr">
                    <a:lnL w="12700" cap="flat" cmpd="sng" algn="ctr">
                      <a:solidFill>
                        <a:schemeClr val="bg1">
                          <a:lumMod val="75000"/>
                        </a:schemeClr>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solidFill>
                      <a:srgbClr val="00B050"/>
                    </a:solidFill>
                  </a:tcPr>
                </a:tc>
                <a:extLst>
                  <a:ext uri="{0D108BD9-81ED-4DB2-BD59-A6C34878D82A}">
                    <a16:rowId xmlns:a16="http://schemas.microsoft.com/office/drawing/2014/main" val="1312122197"/>
                  </a:ext>
                </a:extLst>
              </a:tr>
              <a:tr h="264412">
                <a:tc rowSpan="7">
                  <a:txBody>
                    <a:bodyPr/>
                    <a:lstStyle/>
                    <a:p>
                      <a:pPr algn="l" fontAlgn="t">
                        <a:buNone/>
                      </a:pPr>
                      <a:r>
                        <a:rPr lang="en-GB" sz="1700" b="0" i="0" u="none" strike="noStrike">
                          <a:solidFill>
                            <a:srgbClr val="000000"/>
                          </a:solidFill>
                          <a:effectLst/>
                          <a:latin typeface="Arial" panose="020B0604020202020204" pitchFamily="34" charset="0"/>
                        </a:rPr>
                        <a:t>Section B</a:t>
                      </a:r>
                    </a:p>
                  </a:txBody>
                  <a:tcPr marL="0" marR="0"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a:txBody>
                    <a:bodyPr/>
                    <a:lstStyle/>
                    <a:p>
                      <a:pPr algn="l" fontAlgn="ctr">
                        <a:buNone/>
                      </a:pPr>
                      <a:r>
                        <a:rPr lang="en-GB" sz="1700" b="0" i="0" u="none" strike="noStrike">
                          <a:solidFill>
                            <a:srgbClr val="000000"/>
                          </a:solidFill>
                          <a:effectLst/>
                          <a:latin typeface="Arial" panose="020B0604020202020204" pitchFamily="34" charset="0"/>
                        </a:rPr>
                        <a:t>Prevention and vulnerable cohorts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gridSpan="2">
                  <a:txBody>
                    <a:bodyPr/>
                    <a:lstStyle/>
                    <a:p>
                      <a:pPr marL="171450" indent="-171450" algn="l" fontAlgn="ctr">
                        <a:buFont typeface="Arial" panose="020B0604020202020204" pitchFamily="34" charset="0"/>
                        <a:buChar char="•"/>
                      </a:pPr>
                      <a:r>
                        <a:rPr lang="en-GB" sz="1200" b="0" i="0" u="none" strike="noStrike" kern="1200">
                          <a:solidFill>
                            <a:srgbClr val="000000"/>
                          </a:solidFill>
                          <a:effectLst/>
                          <a:latin typeface="Arial" panose="020B0604020202020204" pitchFamily="34" charset="0"/>
                          <a:ea typeface="+mn-ea"/>
                          <a:cs typeface="+mn-cs"/>
                        </a:rPr>
                        <a:t>Vaccination program / vaccination campaign</a:t>
                      </a:r>
                    </a:p>
                    <a:p>
                      <a:pPr marL="171450" indent="-171450" algn="l" fontAlgn="ctr">
                        <a:buFont typeface="Arial" panose="020B0604020202020204" pitchFamily="34" charset="0"/>
                        <a:buChar char="•"/>
                      </a:pPr>
                      <a:r>
                        <a:rPr lang="en-GB" sz="1200" b="0" i="0" u="none" strike="noStrike" kern="1200">
                          <a:solidFill>
                            <a:srgbClr val="000000"/>
                          </a:solidFill>
                          <a:effectLst/>
                          <a:latin typeface="Arial" panose="020B0604020202020204" pitchFamily="34" charset="0"/>
                          <a:ea typeface="+mn-ea"/>
                          <a:cs typeface="+mn-cs"/>
                        </a:rPr>
                        <a:t>New UEC model of care for those at risk of presenting in crisis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hMerge="1">
                  <a:txBody>
                    <a:bodyPr/>
                    <a:lstStyle/>
                    <a:p>
                      <a:endParaRPr lang="en-GB"/>
                    </a:p>
                  </a:txBody>
                  <a:tcPr/>
                </a:tc>
                <a:tc>
                  <a:txBody>
                    <a:bodyPr/>
                    <a:lstStyle/>
                    <a:p>
                      <a:pPr algn="ctr" fontAlgn="b">
                        <a:buNone/>
                      </a:pPr>
                      <a:r>
                        <a:rPr lang="en-GB" sz="1700" b="1" i="0" u="none" strike="noStrike">
                          <a:solidFill>
                            <a:srgbClr val="000000"/>
                          </a:solidFill>
                          <a:effectLst/>
                          <a:latin typeface="Arial" panose="020B0604020202020204" pitchFamily="34" charset="0"/>
                        </a:rPr>
                        <a:t>5 - Full assurance</a:t>
                      </a:r>
                    </a:p>
                  </a:txBody>
                  <a:tcPr marL="0" marR="0" marT="0" marB="0" anchor="ctr">
                    <a:lnL w="12700" cap="flat" cmpd="sng" algn="ctr">
                      <a:solidFill>
                        <a:schemeClr val="bg1">
                          <a:lumMod val="75000"/>
                        </a:schemeClr>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solidFill>
                      <a:srgbClr val="00B050"/>
                    </a:solidFill>
                  </a:tcPr>
                </a:tc>
                <a:extLst>
                  <a:ext uri="{0D108BD9-81ED-4DB2-BD59-A6C34878D82A}">
                    <a16:rowId xmlns:a16="http://schemas.microsoft.com/office/drawing/2014/main" val="760075566"/>
                  </a:ext>
                </a:extLst>
              </a:tr>
              <a:tr h="264412">
                <a:tc vMerge="1">
                  <a:txBody>
                    <a:bodyPr/>
                    <a:lstStyle/>
                    <a:p>
                      <a:endParaRPr lang="en-GB"/>
                    </a:p>
                  </a:txBody>
                  <a:tcPr/>
                </a:tc>
                <a:tc>
                  <a:txBody>
                    <a:bodyPr/>
                    <a:lstStyle/>
                    <a:p>
                      <a:pPr algn="l" fontAlgn="ctr">
                        <a:buNone/>
                      </a:pPr>
                      <a:r>
                        <a:rPr lang="en-GB" sz="1700" b="0" i="0" u="none" strike="noStrike">
                          <a:solidFill>
                            <a:srgbClr val="000000"/>
                          </a:solidFill>
                          <a:effectLst/>
                          <a:latin typeface="Arial" panose="020B0604020202020204" pitchFamily="34" charset="0"/>
                        </a:rPr>
                        <a:t>Flow, occupancy and discharge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gridSpan="2">
                  <a:txBody>
                    <a:bodyPr/>
                    <a:lstStyle/>
                    <a:p>
                      <a:pPr marL="171450" indent="-171450" algn="l" fontAlgn="ctr">
                        <a:buFont typeface="Arial" panose="020B0604020202020204" pitchFamily="34" charset="0"/>
                        <a:buChar char="•"/>
                      </a:pPr>
                      <a:r>
                        <a:rPr lang="en-GB" sz="1200" b="0" i="0" u="none" strike="noStrike" kern="1200">
                          <a:solidFill>
                            <a:srgbClr val="000000"/>
                          </a:solidFill>
                          <a:effectLst/>
                          <a:latin typeface="Arial" panose="020B0604020202020204" pitchFamily="34" charset="0"/>
                          <a:ea typeface="+mn-ea"/>
                          <a:cs typeface="+mn-cs"/>
                        </a:rPr>
                        <a:t>BFT Plans</a:t>
                      </a:r>
                    </a:p>
                    <a:p>
                      <a:pPr marL="171450" indent="-171450" algn="l" fontAlgn="ctr">
                        <a:buFont typeface="Arial" panose="020B0604020202020204" pitchFamily="34" charset="0"/>
                        <a:buChar char="•"/>
                      </a:pPr>
                      <a:r>
                        <a:rPr lang="en-GB" sz="1200" b="0" i="0" u="none" strike="noStrike" kern="1200">
                          <a:solidFill>
                            <a:srgbClr val="000000"/>
                          </a:solidFill>
                          <a:effectLst/>
                          <a:latin typeface="Arial" panose="020B0604020202020204" pitchFamily="34" charset="0"/>
                          <a:ea typeface="+mn-ea"/>
                          <a:cs typeface="+mn-cs"/>
                        </a:rPr>
                        <a:t>System mitigations through intermediate care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hMerge="1">
                  <a:txBody>
                    <a:bodyPr/>
                    <a:lstStyle/>
                    <a:p>
                      <a:endParaRPr lang="en-GB"/>
                    </a:p>
                  </a:txBody>
                  <a:tcPr/>
                </a:tc>
                <a:tc>
                  <a:txBody>
                    <a:bodyPr/>
                    <a:lstStyle/>
                    <a:p>
                      <a:pPr algn="ctr" fontAlgn="b">
                        <a:buNone/>
                      </a:pPr>
                      <a:r>
                        <a:rPr lang="en-GB" sz="1700" b="0" i="0" u="none" strike="noStrike">
                          <a:solidFill>
                            <a:srgbClr val="000000"/>
                          </a:solidFill>
                          <a:effectLst/>
                          <a:latin typeface="Arial" panose="020B0604020202020204" pitchFamily="34" charset="0"/>
                        </a:rPr>
                        <a:t>4 - Substantial assurance</a:t>
                      </a:r>
                    </a:p>
                  </a:txBody>
                  <a:tcPr marL="0" marR="0" marT="0" marB="0" anchor="ctr">
                    <a:lnL w="12700" cap="flat" cmpd="sng" algn="ctr">
                      <a:solidFill>
                        <a:schemeClr val="bg1">
                          <a:lumMod val="75000"/>
                        </a:schemeClr>
                      </a:solidFill>
                      <a:prstDash val="solid"/>
                      <a:round/>
                      <a:headEnd type="none" w="med" len="med"/>
                      <a:tailEnd type="none" w="med" len="med"/>
                    </a:lnL>
                    <a:lnR>
                      <a:noFill/>
                    </a:lnR>
                    <a:lnT>
                      <a:noFill/>
                    </a:lnT>
                    <a:lnB>
                      <a:noFill/>
                    </a:lnB>
                    <a:solidFill>
                      <a:srgbClr val="92D050"/>
                    </a:solidFill>
                  </a:tcPr>
                </a:tc>
                <a:extLst>
                  <a:ext uri="{0D108BD9-81ED-4DB2-BD59-A6C34878D82A}">
                    <a16:rowId xmlns:a16="http://schemas.microsoft.com/office/drawing/2014/main" val="2214546199"/>
                  </a:ext>
                </a:extLst>
              </a:tr>
              <a:tr h="264412">
                <a:tc vMerge="1">
                  <a:txBody>
                    <a:bodyPr/>
                    <a:lstStyle/>
                    <a:p>
                      <a:endParaRPr lang="en-GB"/>
                    </a:p>
                  </a:txBody>
                  <a:tcPr/>
                </a:tc>
                <a:tc>
                  <a:txBody>
                    <a:bodyPr/>
                    <a:lstStyle/>
                    <a:p>
                      <a:pPr algn="l" fontAlgn="ctr">
                        <a:buNone/>
                      </a:pPr>
                      <a:r>
                        <a:rPr lang="en-GB" sz="1700" b="0" i="0" u="none" strike="noStrike">
                          <a:solidFill>
                            <a:srgbClr val="000000"/>
                          </a:solidFill>
                          <a:effectLst/>
                          <a:latin typeface="Arial" panose="020B0604020202020204" pitchFamily="34" charset="0"/>
                        </a:rPr>
                        <a:t>Demand, capacity, and surge management</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gridSpan="2">
                  <a:txBody>
                    <a:bodyPr/>
                    <a:lstStyle/>
                    <a:p>
                      <a:pPr marL="171450" indent="-171450" algn="l" fontAlgn="ctr">
                        <a:buFont typeface="Arial" panose="020B0604020202020204" pitchFamily="34" charset="0"/>
                        <a:buChar char="•"/>
                      </a:pPr>
                      <a:r>
                        <a:rPr lang="en-GB" sz="1200" b="0" i="0" u="none" strike="noStrike" kern="1200">
                          <a:solidFill>
                            <a:srgbClr val="000000"/>
                          </a:solidFill>
                          <a:effectLst/>
                          <a:latin typeface="Arial" panose="020B0604020202020204" pitchFamily="34" charset="0"/>
                          <a:ea typeface="+mn-ea"/>
                          <a:cs typeface="+mn-cs"/>
                        </a:rPr>
                        <a:t>OPEL 4, POM actions</a:t>
                      </a:r>
                    </a:p>
                    <a:p>
                      <a:pPr marL="171450" indent="-171450" algn="l" fontAlgn="ctr">
                        <a:buFont typeface="Arial" panose="020B0604020202020204" pitchFamily="34" charset="0"/>
                        <a:buChar char="•"/>
                      </a:pPr>
                      <a:r>
                        <a:rPr lang="en-GB" sz="1200" b="0" i="0" u="none" strike="noStrike" kern="1200">
                          <a:solidFill>
                            <a:srgbClr val="000000"/>
                          </a:solidFill>
                          <a:effectLst/>
                          <a:latin typeface="Arial" panose="020B0604020202020204" pitchFamily="34" charset="0"/>
                          <a:ea typeface="+mn-ea"/>
                          <a:cs typeface="+mn-cs"/>
                        </a:rPr>
                        <a:t>Choose Well Comms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hMerge="1">
                  <a:txBody>
                    <a:bodyPr/>
                    <a:lstStyle/>
                    <a:p>
                      <a:endParaRPr lang="en-GB"/>
                    </a:p>
                  </a:txBody>
                  <a:tcPr/>
                </a:tc>
                <a:tc>
                  <a:txBody>
                    <a:bodyPr/>
                    <a:lstStyle/>
                    <a:p>
                      <a:pPr algn="ctr" fontAlgn="b">
                        <a:buNone/>
                      </a:pPr>
                      <a:r>
                        <a:rPr lang="en-GB" sz="1700" b="0" i="0" u="none" strike="noStrike">
                          <a:solidFill>
                            <a:srgbClr val="000000"/>
                          </a:solidFill>
                          <a:effectLst/>
                          <a:latin typeface="Arial" panose="020B0604020202020204" pitchFamily="34" charset="0"/>
                        </a:rPr>
                        <a:t>3 - Moderate assurance</a:t>
                      </a:r>
                    </a:p>
                  </a:txBody>
                  <a:tcPr marL="0" marR="0" marT="0" marB="0" anchor="ctr">
                    <a:lnL w="12700" cap="flat" cmpd="sng" algn="ctr">
                      <a:solidFill>
                        <a:schemeClr val="bg1">
                          <a:lumMod val="75000"/>
                        </a:schemeClr>
                      </a:solidFill>
                      <a:prstDash val="solid"/>
                      <a:round/>
                      <a:headEnd type="none" w="med" len="med"/>
                      <a:tailEnd type="none" w="med" len="med"/>
                    </a:lnL>
                    <a:lnR>
                      <a:noFill/>
                    </a:lnR>
                    <a:lnT>
                      <a:noFill/>
                    </a:lnT>
                    <a:lnB>
                      <a:noFill/>
                    </a:lnB>
                    <a:solidFill>
                      <a:srgbClr val="FFFF00"/>
                    </a:solidFill>
                  </a:tcPr>
                </a:tc>
                <a:extLst>
                  <a:ext uri="{0D108BD9-81ED-4DB2-BD59-A6C34878D82A}">
                    <a16:rowId xmlns:a16="http://schemas.microsoft.com/office/drawing/2014/main" val="2230871060"/>
                  </a:ext>
                </a:extLst>
              </a:tr>
              <a:tr h="264412">
                <a:tc vMerge="1">
                  <a:txBody>
                    <a:bodyPr/>
                    <a:lstStyle/>
                    <a:p>
                      <a:endParaRPr lang="en-GB"/>
                    </a:p>
                  </a:txBody>
                  <a:tcPr/>
                </a:tc>
                <a:tc>
                  <a:txBody>
                    <a:bodyPr/>
                    <a:lstStyle/>
                    <a:p>
                      <a:pPr algn="l" fontAlgn="ctr">
                        <a:buNone/>
                      </a:pPr>
                      <a:r>
                        <a:rPr lang="en-GB" sz="1700" b="0" i="0" u="none" strike="noStrike">
                          <a:solidFill>
                            <a:srgbClr val="000000"/>
                          </a:solidFill>
                          <a:effectLst/>
                          <a:latin typeface="Arial" panose="020B0604020202020204" pitchFamily="34" charset="0"/>
                        </a:rPr>
                        <a:t>Primary Care, NHS 111 and admission avoidance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gridSpan="2">
                  <a:txBody>
                    <a:bodyPr/>
                    <a:lstStyle/>
                    <a:p>
                      <a:pPr marL="171450" indent="-171450" algn="l" fontAlgn="ctr">
                        <a:buFont typeface="Arial" panose="020B0604020202020204" pitchFamily="34" charset="0"/>
                        <a:buChar char="•"/>
                      </a:pPr>
                      <a:r>
                        <a:rPr lang="en-GB" sz="1200" b="0" i="0" u="none" strike="noStrike">
                          <a:solidFill>
                            <a:srgbClr val="000000"/>
                          </a:solidFill>
                          <a:effectLst/>
                          <a:latin typeface="Arial" panose="020B0604020202020204" pitchFamily="34" charset="0"/>
                        </a:rPr>
                        <a:t>Plans reviewed by pharmacy, </a:t>
                      </a:r>
                      <a:r>
                        <a:rPr lang="en-GB" sz="1200" b="0" i="0" u="none" strike="noStrike" err="1">
                          <a:solidFill>
                            <a:srgbClr val="000000"/>
                          </a:solidFill>
                          <a:effectLst/>
                          <a:latin typeface="Arial" panose="020B0604020202020204" pitchFamily="34" charset="0"/>
                        </a:rPr>
                        <a:t>onecare</a:t>
                      </a:r>
                      <a:r>
                        <a:rPr lang="en-GB" sz="1200" b="0" i="0" u="none" strike="noStrike">
                          <a:solidFill>
                            <a:srgbClr val="000000"/>
                          </a:solidFill>
                          <a:effectLst/>
                          <a:latin typeface="Arial" panose="020B0604020202020204" pitchFamily="34" charset="0"/>
                        </a:rPr>
                        <a:t>, primary care, </a:t>
                      </a:r>
                      <a:r>
                        <a:rPr lang="en-GB" sz="1200" b="0" i="0" u="none" strike="noStrike" err="1">
                          <a:solidFill>
                            <a:srgbClr val="000000"/>
                          </a:solidFill>
                          <a:effectLst/>
                          <a:latin typeface="Arial" panose="020B0604020202020204" pitchFamily="34" charset="0"/>
                        </a:rPr>
                        <a:t>severnside</a:t>
                      </a:r>
                      <a:endParaRPr lang="en-GB" sz="1200" b="0" i="0" u="none" strike="noStrike">
                        <a:solidFill>
                          <a:srgbClr val="000000"/>
                        </a:solidFill>
                        <a:effectLst/>
                        <a:latin typeface="Arial" panose="020B060402020202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hMerge="1">
                  <a:txBody>
                    <a:bodyPr/>
                    <a:lstStyle/>
                    <a:p>
                      <a:endParaRPr lang="en-GB"/>
                    </a:p>
                  </a:txBody>
                  <a:tcPr/>
                </a:tc>
                <a:tc>
                  <a:txBody>
                    <a:bodyPr/>
                    <a:lstStyle/>
                    <a:p>
                      <a:pPr algn="ctr" fontAlgn="b">
                        <a:buNone/>
                      </a:pPr>
                      <a:r>
                        <a:rPr lang="en-GB" sz="1700" b="1" i="0" u="none" strike="noStrike" dirty="0">
                          <a:solidFill>
                            <a:srgbClr val="000000"/>
                          </a:solidFill>
                          <a:effectLst/>
                          <a:latin typeface="Arial" panose="020B0604020202020204" pitchFamily="34" charset="0"/>
                        </a:rPr>
                        <a:t>5 - Full assurance</a:t>
                      </a:r>
                    </a:p>
                  </a:txBody>
                  <a:tcPr marL="0" marR="0" marT="0" marB="0" anchor="ctr">
                    <a:lnL w="12700" cap="flat" cmpd="sng" algn="ctr">
                      <a:solidFill>
                        <a:schemeClr val="bg1">
                          <a:lumMod val="75000"/>
                        </a:schemeClr>
                      </a:solidFill>
                      <a:prstDash val="solid"/>
                      <a:round/>
                      <a:headEnd type="none" w="med" len="med"/>
                      <a:tailEnd type="none" w="med" len="med"/>
                    </a:lnL>
                    <a:lnR>
                      <a:noFill/>
                    </a:lnR>
                    <a:lnT>
                      <a:noFill/>
                    </a:lnT>
                    <a:lnB>
                      <a:noFill/>
                    </a:lnB>
                    <a:solidFill>
                      <a:srgbClr val="00B050"/>
                    </a:solidFill>
                  </a:tcPr>
                </a:tc>
                <a:extLst>
                  <a:ext uri="{0D108BD9-81ED-4DB2-BD59-A6C34878D82A}">
                    <a16:rowId xmlns:a16="http://schemas.microsoft.com/office/drawing/2014/main" val="4017494172"/>
                  </a:ext>
                </a:extLst>
              </a:tr>
              <a:tr h="264412">
                <a:tc vMerge="1">
                  <a:txBody>
                    <a:bodyPr/>
                    <a:lstStyle/>
                    <a:p>
                      <a:endParaRPr lang="en-GB"/>
                    </a:p>
                  </a:txBody>
                  <a:tcPr/>
                </a:tc>
                <a:tc>
                  <a:txBody>
                    <a:bodyPr/>
                    <a:lstStyle/>
                    <a:p>
                      <a:pPr algn="l" fontAlgn="ctr">
                        <a:buNone/>
                      </a:pPr>
                      <a:r>
                        <a:rPr lang="en-GB" sz="1700" b="0" i="0" u="none" strike="noStrike">
                          <a:solidFill>
                            <a:srgbClr val="000000"/>
                          </a:solidFill>
                          <a:effectLst/>
                          <a:latin typeface="Arial" panose="020B0604020202020204" pitchFamily="34" charset="0"/>
                        </a:rPr>
                        <a:t>Community Health Capacity</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gridSpan="2">
                  <a:txBody>
                    <a:bodyPr/>
                    <a:lstStyle/>
                    <a:p>
                      <a:pPr marL="171450" indent="-171450" algn="l" fontAlgn="ctr">
                        <a:buFont typeface="Arial" panose="020B0604020202020204" pitchFamily="34" charset="0"/>
                        <a:buChar char="•"/>
                      </a:pPr>
                      <a:r>
                        <a:rPr lang="en-GB" sz="1200" b="0" i="0" u="none" strike="noStrike">
                          <a:solidFill>
                            <a:srgbClr val="000000"/>
                          </a:solidFill>
                          <a:effectLst/>
                          <a:latin typeface="Arial" panose="020B0604020202020204" pitchFamily="34" charset="0"/>
                        </a:rPr>
                        <a:t>Incl. UCR, Virtual wards, community diagnostics, Sirona plan shared.</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hMerge="1">
                  <a:txBody>
                    <a:bodyPr/>
                    <a:lstStyle/>
                    <a:p>
                      <a:endParaRPr lang="en-GB"/>
                    </a:p>
                  </a:txBody>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700" b="1" i="0" u="none" strike="noStrike" dirty="0">
                          <a:solidFill>
                            <a:srgbClr val="000000"/>
                          </a:solidFill>
                          <a:effectLst/>
                          <a:latin typeface="Arial" panose="020B0604020202020204" pitchFamily="34" charset="0"/>
                        </a:rPr>
                        <a:t>5 - Full assurance</a:t>
                      </a:r>
                    </a:p>
                  </a:txBody>
                  <a:tcPr marL="0" marR="0" marT="0" marB="0" anchor="ctr">
                    <a:lnL w="12700" cap="flat" cmpd="sng" algn="ctr">
                      <a:solidFill>
                        <a:schemeClr val="bg1">
                          <a:lumMod val="75000"/>
                        </a:schemeClr>
                      </a:solidFill>
                      <a:prstDash val="solid"/>
                      <a:round/>
                      <a:headEnd type="none" w="med" len="med"/>
                      <a:tailEnd type="none" w="med" len="med"/>
                    </a:lnL>
                    <a:lnR>
                      <a:noFill/>
                    </a:lnR>
                    <a:lnT>
                      <a:noFill/>
                    </a:lnT>
                    <a:lnB>
                      <a:noFill/>
                    </a:lnB>
                    <a:solidFill>
                      <a:srgbClr val="00B050"/>
                    </a:solidFill>
                  </a:tcPr>
                </a:tc>
                <a:extLst>
                  <a:ext uri="{0D108BD9-81ED-4DB2-BD59-A6C34878D82A}">
                    <a16:rowId xmlns:a16="http://schemas.microsoft.com/office/drawing/2014/main" val="4193823589"/>
                  </a:ext>
                </a:extLst>
              </a:tr>
              <a:tr h="264412">
                <a:tc vMerge="1">
                  <a:txBody>
                    <a:bodyPr/>
                    <a:lstStyle/>
                    <a:p>
                      <a:endParaRPr lang="en-GB"/>
                    </a:p>
                  </a:txBody>
                  <a:tcPr/>
                </a:tc>
                <a:tc>
                  <a:txBody>
                    <a:bodyPr/>
                    <a:lstStyle/>
                    <a:p>
                      <a:pPr algn="l" fontAlgn="ctr">
                        <a:buNone/>
                      </a:pPr>
                      <a:r>
                        <a:rPr lang="en-GB" sz="1700" b="0" i="0" u="none" strike="noStrike">
                          <a:solidFill>
                            <a:srgbClr val="000000"/>
                          </a:solidFill>
                          <a:effectLst/>
                          <a:latin typeface="Arial" panose="020B0604020202020204" pitchFamily="34" charset="0"/>
                        </a:rPr>
                        <a:t>Whole System Response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gridSpan="2">
                  <a:txBody>
                    <a:bodyPr/>
                    <a:lstStyle/>
                    <a:p>
                      <a:pPr marL="171450" indent="-171450" algn="l" fontAlgn="ctr">
                        <a:buFont typeface="Arial" panose="020B0604020202020204" pitchFamily="34" charset="0"/>
                        <a:buChar char="•"/>
                      </a:pPr>
                      <a:r>
                        <a:rPr lang="en-GB" sz="1200" b="0" i="0" u="none" strike="noStrike">
                          <a:solidFill>
                            <a:srgbClr val="000000"/>
                          </a:solidFill>
                          <a:effectLst/>
                          <a:latin typeface="Arial" panose="020B0604020202020204" pitchFamily="34" charset="0"/>
                        </a:rPr>
                        <a:t>Maximising out of hospital capacity</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hMerge="1">
                  <a:txBody>
                    <a:bodyPr/>
                    <a:lstStyle/>
                    <a:p>
                      <a:endParaRPr lang="en-GB"/>
                    </a:p>
                  </a:txBody>
                  <a:tcPr/>
                </a:tc>
                <a:tc>
                  <a:txBody>
                    <a:bodyPr/>
                    <a:lstStyle/>
                    <a:p>
                      <a:pPr algn="ctr" fontAlgn="b">
                        <a:buNone/>
                      </a:pPr>
                      <a:r>
                        <a:rPr lang="en-GB" sz="1700" b="1" i="0" u="none" strike="noStrike">
                          <a:solidFill>
                            <a:srgbClr val="000000"/>
                          </a:solidFill>
                          <a:effectLst/>
                          <a:latin typeface="Arial" panose="020B0604020202020204" pitchFamily="34" charset="0"/>
                        </a:rPr>
                        <a:t>5 - Full assurance</a:t>
                      </a:r>
                    </a:p>
                  </a:txBody>
                  <a:tcPr marL="0" marR="0" marT="0" marB="0" anchor="ctr">
                    <a:lnL w="12700" cap="flat" cmpd="sng" algn="ctr">
                      <a:solidFill>
                        <a:schemeClr val="bg1">
                          <a:lumMod val="75000"/>
                        </a:schemeClr>
                      </a:solidFill>
                      <a:prstDash val="solid"/>
                      <a:round/>
                      <a:headEnd type="none" w="med" len="med"/>
                      <a:tailEnd type="none" w="med" len="med"/>
                    </a:lnL>
                    <a:lnR>
                      <a:noFill/>
                    </a:lnR>
                    <a:lnT>
                      <a:noFill/>
                    </a:lnT>
                    <a:lnB>
                      <a:noFill/>
                    </a:lnB>
                    <a:solidFill>
                      <a:srgbClr val="00B050"/>
                    </a:solidFill>
                  </a:tcPr>
                </a:tc>
                <a:extLst>
                  <a:ext uri="{0D108BD9-81ED-4DB2-BD59-A6C34878D82A}">
                    <a16:rowId xmlns:a16="http://schemas.microsoft.com/office/drawing/2014/main" val="2863682467"/>
                  </a:ext>
                </a:extLst>
              </a:tr>
              <a:tr h="264412">
                <a:tc vMerge="1">
                  <a:txBody>
                    <a:bodyPr/>
                    <a:lstStyle/>
                    <a:p>
                      <a:endParaRPr lang="en-GB"/>
                    </a:p>
                  </a:txBody>
                  <a:tcPr/>
                </a:tc>
                <a:tc>
                  <a:txBody>
                    <a:bodyPr/>
                    <a:lstStyle/>
                    <a:p>
                      <a:pPr algn="l" fontAlgn="ctr">
                        <a:buNone/>
                      </a:pPr>
                      <a:r>
                        <a:rPr lang="en-GB" sz="1700" b="0" i="0" u="none" strike="noStrike">
                          <a:solidFill>
                            <a:srgbClr val="000000"/>
                          </a:solidFill>
                          <a:effectLst/>
                          <a:latin typeface="Arial" panose="020B0604020202020204" pitchFamily="34" charset="0"/>
                        </a:rPr>
                        <a:t>Leadership, operational grip and resilience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gridSpan="2">
                  <a:txBody>
                    <a:bodyPr/>
                    <a:lstStyle/>
                    <a:p>
                      <a:pPr marL="171450" indent="-171450" algn="l" fontAlgn="ctr">
                        <a:buFont typeface="Arial" panose="020B0604020202020204" pitchFamily="34" charset="0"/>
                        <a:buChar char="•"/>
                      </a:pPr>
                      <a:r>
                        <a:rPr lang="en-GB" sz="1200" b="0" i="0" u="none" strike="noStrike">
                          <a:solidFill>
                            <a:srgbClr val="000000"/>
                          </a:solidFill>
                          <a:effectLst/>
                          <a:latin typeface="Arial" panose="020B0604020202020204" pitchFamily="34" charset="0"/>
                        </a:rPr>
                        <a:t>On-Call</a:t>
                      </a:r>
                    </a:p>
                    <a:p>
                      <a:pPr marL="171450" indent="-171450" algn="l" fontAlgn="ctr">
                        <a:buFont typeface="Arial" panose="020B0604020202020204" pitchFamily="34" charset="0"/>
                        <a:buChar char="•"/>
                      </a:pPr>
                      <a:r>
                        <a:rPr lang="en-GB" sz="1200" b="0" i="0" u="none" strike="noStrike">
                          <a:solidFill>
                            <a:srgbClr val="000000"/>
                          </a:solidFill>
                          <a:effectLst/>
                          <a:latin typeface="Arial" panose="020B0604020202020204" pitchFamily="34" charset="0"/>
                        </a:rPr>
                        <a:t>Resilience: Business Continuity Plans, Severe Weather, Industrial Action</a:t>
                      </a:r>
                    </a:p>
                    <a:p>
                      <a:pPr marL="171450" indent="-171450" algn="l" fontAlgn="ctr">
                        <a:buFont typeface="Arial" panose="020B0604020202020204" pitchFamily="34" charset="0"/>
                        <a:buChar char="•"/>
                      </a:pPr>
                      <a:r>
                        <a:rPr lang="en-GB" sz="1200" b="0" i="0" u="none" strike="noStrike">
                          <a:solidFill>
                            <a:srgbClr val="000000"/>
                          </a:solidFill>
                          <a:effectLst/>
                          <a:latin typeface="Arial" panose="020B0604020202020204" pitchFamily="34" charset="0"/>
                        </a:rPr>
                        <a:t>Staff Welfare</a:t>
                      </a:r>
                    </a:p>
                    <a:p>
                      <a:pPr marL="171450" indent="-171450" algn="l" fontAlgn="ctr">
                        <a:buFont typeface="Arial" panose="020B0604020202020204" pitchFamily="34" charset="0"/>
                        <a:buChar char="•"/>
                      </a:pPr>
                      <a:r>
                        <a:rPr lang="en-GB" sz="1200" b="0" i="0" u="none" strike="noStrike">
                          <a:solidFill>
                            <a:srgbClr val="000000"/>
                          </a:solidFill>
                          <a:effectLst/>
                          <a:latin typeface="Arial" panose="020B0604020202020204" pitchFamily="34" charset="0"/>
                        </a:rPr>
                        <a:t>Digital systems</a:t>
                      </a:r>
                    </a:p>
                    <a:p>
                      <a:pPr marL="171450" indent="-171450" algn="l" fontAlgn="ctr">
                        <a:buFont typeface="Arial" panose="020B0604020202020204" pitchFamily="34" charset="0"/>
                        <a:buChar char="•"/>
                      </a:pPr>
                      <a:r>
                        <a:rPr lang="en-GB" sz="1200" b="0" i="0" u="none" strike="noStrike">
                          <a:solidFill>
                            <a:srgbClr val="000000"/>
                          </a:solidFill>
                          <a:effectLst/>
                          <a:latin typeface="Arial" panose="020B0604020202020204" pitchFamily="34" charset="0"/>
                        </a:rPr>
                        <a:t>Assurance – ICB to NHSE engagement, aligned with escalation</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FFFF"/>
                    </a:solidFill>
                  </a:tcPr>
                </a:tc>
                <a:tc hMerge="1">
                  <a:txBody>
                    <a:bodyPr/>
                    <a:lstStyle/>
                    <a:p>
                      <a:endParaRPr lang="en-GB"/>
                    </a:p>
                  </a:txBody>
                  <a:tcPr/>
                </a:tc>
                <a:tc>
                  <a:txBody>
                    <a:bodyPr/>
                    <a:lstStyle/>
                    <a:p>
                      <a:pPr algn="ctr" fontAlgn="b">
                        <a:buNone/>
                      </a:pPr>
                      <a:r>
                        <a:rPr lang="en-GB" sz="1700" b="1" i="0" u="none" strike="noStrike" dirty="0">
                          <a:solidFill>
                            <a:srgbClr val="000000"/>
                          </a:solidFill>
                          <a:effectLst/>
                          <a:latin typeface="Arial" panose="020B0604020202020204" pitchFamily="34" charset="0"/>
                        </a:rPr>
                        <a:t>5 - Full assurance</a:t>
                      </a:r>
                    </a:p>
                  </a:txBody>
                  <a:tcPr marL="0" marR="0" marT="0" marB="0" anchor="ctr">
                    <a:lnL w="12700" cap="flat" cmpd="sng" algn="ctr">
                      <a:solidFill>
                        <a:schemeClr val="bg1">
                          <a:lumMod val="75000"/>
                        </a:schemeClr>
                      </a:solidFill>
                      <a:prstDash val="solid"/>
                      <a:round/>
                      <a:headEnd type="none" w="med" len="med"/>
                      <a:tailEnd type="none" w="med" len="med"/>
                    </a:lnL>
                    <a:lnR>
                      <a:noFill/>
                    </a:lnR>
                    <a:lnT>
                      <a:noFill/>
                    </a:lnT>
                    <a:lnB>
                      <a:noFill/>
                    </a:lnB>
                    <a:solidFill>
                      <a:srgbClr val="00B050"/>
                    </a:solidFill>
                  </a:tcPr>
                </a:tc>
                <a:extLst>
                  <a:ext uri="{0D108BD9-81ED-4DB2-BD59-A6C34878D82A}">
                    <a16:rowId xmlns:a16="http://schemas.microsoft.com/office/drawing/2014/main" val="2983585725"/>
                  </a:ext>
                </a:extLst>
              </a:tr>
            </a:tbl>
          </a:graphicData>
        </a:graphic>
      </p:graphicFrame>
      <p:pic>
        <p:nvPicPr>
          <p:cNvPr id="7" name="Picture 6">
            <a:extLst>
              <a:ext uri="{FF2B5EF4-FFF2-40B4-BE49-F238E27FC236}">
                <a16:creationId xmlns:a16="http://schemas.microsoft.com/office/drawing/2014/main" id="{9264CD70-9CCB-3EEA-D64E-A7885E1F238B}"/>
              </a:ext>
            </a:extLst>
          </p:cNvPr>
          <p:cNvPicPr>
            <a:picLocks noChangeAspect="1"/>
          </p:cNvPicPr>
          <p:nvPr/>
        </p:nvPicPr>
        <p:blipFill>
          <a:blip r:embed="rId2"/>
          <a:stretch>
            <a:fillRect/>
          </a:stretch>
        </p:blipFill>
        <p:spPr>
          <a:xfrm>
            <a:off x="8424001" y="1261982"/>
            <a:ext cx="3333533" cy="1413418"/>
          </a:xfrm>
          <a:prstGeom prst="rect">
            <a:avLst/>
          </a:prstGeom>
        </p:spPr>
      </p:pic>
    </p:spTree>
    <p:extLst>
      <p:ext uri="{BB962C8B-B14F-4D97-AF65-F5344CB8AC3E}">
        <p14:creationId xmlns:p14="http://schemas.microsoft.com/office/powerpoint/2010/main" val="3420654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4DC3A-76F5-573D-B68E-67172ECC0790}"/>
              </a:ext>
            </a:extLst>
          </p:cNvPr>
          <p:cNvSpPr>
            <a:spLocks noGrp="1"/>
          </p:cNvSpPr>
          <p:nvPr>
            <p:ph type="title"/>
          </p:nvPr>
        </p:nvSpPr>
        <p:spPr/>
        <p:txBody>
          <a:bodyPr/>
          <a:lstStyle/>
          <a:p>
            <a:r>
              <a:rPr lang="en-GB"/>
              <a:t>Roadmap &amp; Governance</a:t>
            </a:r>
          </a:p>
        </p:txBody>
      </p:sp>
      <p:sp>
        <p:nvSpPr>
          <p:cNvPr id="5" name="Text Placeholder 4">
            <a:extLst>
              <a:ext uri="{FF2B5EF4-FFF2-40B4-BE49-F238E27FC236}">
                <a16:creationId xmlns:a16="http://schemas.microsoft.com/office/drawing/2014/main" id="{6D51A694-78FB-38E9-7D84-EF21A4EFBB49}"/>
              </a:ext>
            </a:extLst>
          </p:cNvPr>
          <p:cNvSpPr>
            <a:spLocks noGrp="1"/>
          </p:cNvSpPr>
          <p:nvPr>
            <p:ph type="body" sz="quarter" idx="10"/>
          </p:nvPr>
        </p:nvSpPr>
        <p:spPr>
          <a:xfrm>
            <a:off x="424131" y="1371601"/>
            <a:ext cx="11343735" cy="4748001"/>
          </a:xfrm>
        </p:spPr>
        <p:txBody>
          <a:bodyPr/>
          <a:lstStyle/>
          <a:p>
            <a:r>
              <a:rPr lang="en-GB"/>
              <a:t>Key Working Groups (Delivery): POM, Vaccination Working Group, Strategic Communications Group</a:t>
            </a:r>
          </a:p>
          <a:p>
            <a:endParaRPr lang="en-GB"/>
          </a:p>
          <a:p>
            <a:r>
              <a:rPr lang="en-GB" b="1" i="1" u="sng"/>
              <a:t>Key dates and oversight</a:t>
            </a:r>
          </a:p>
          <a:p>
            <a:pPr marL="285750" indent="-285750">
              <a:buFont typeface="Arial" panose="020B0604020202020204" pitchFamily="34" charset="0"/>
              <a:buChar char="•"/>
            </a:pPr>
            <a:r>
              <a:rPr lang="en-GB"/>
              <a:t>PEM: 			13</a:t>
            </a:r>
            <a:r>
              <a:rPr lang="en-GB" baseline="30000"/>
              <a:t>th</a:t>
            </a:r>
            <a:r>
              <a:rPr lang="en-GB"/>
              <a:t> August 2026 09:00 – 10:00 – share approach/progress/engagement</a:t>
            </a:r>
          </a:p>
          <a:p>
            <a:r>
              <a:rPr lang="en-GB"/>
              <a:t>			10</a:t>
            </a:r>
            <a:r>
              <a:rPr lang="en-GB" baseline="30000"/>
              <a:t>th</a:t>
            </a:r>
            <a:r>
              <a:rPr lang="en-GB"/>
              <a:t> September 2026 09:00 – 10:00 – update items for support</a:t>
            </a:r>
          </a:p>
          <a:p>
            <a:pPr marL="285750" indent="-285750">
              <a:buFont typeface="Arial" panose="020B0604020202020204" pitchFamily="34" charset="0"/>
              <a:buChar char="•"/>
            </a:pPr>
            <a:r>
              <a:rPr lang="en-GB"/>
              <a:t>ODG UEC (HCIG): 	27</a:t>
            </a:r>
            <a:r>
              <a:rPr lang="en-GB" baseline="30000"/>
              <a:t>th</a:t>
            </a:r>
            <a:r>
              <a:rPr lang="en-GB"/>
              <a:t> August 2026 11:30 – 13:00 – share approach/progress</a:t>
            </a:r>
          </a:p>
          <a:p>
            <a:r>
              <a:rPr lang="en-GB"/>
              <a:t>			24 September 2026 11:30 – 13:00 – for approval prior to board</a:t>
            </a:r>
          </a:p>
          <a:p>
            <a:pPr marL="285750" indent="-285750">
              <a:buFont typeface="Arial" panose="020B0604020202020204" pitchFamily="34" charset="0"/>
              <a:buChar char="•"/>
            </a:pPr>
            <a:r>
              <a:rPr lang="en-GB"/>
              <a:t>FPQ			22</a:t>
            </a:r>
            <a:r>
              <a:rPr lang="en-GB" baseline="30000"/>
              <a:t>nd</a:t>
            </a:r>
            <a:r>
              <a:rPr lang="en-GB"/>
              <a:t> September 2026 09:30 – 12:10 – </a:t>
            </a:r>
            <a:r>
              <a:rPr lang="en-GB" err="1"/>
              <a:t>DRAFt</a:t>
            </a:r>
            <a:r>
              <a:rPr lang="en-GB"/>
              <a:t> approach for approval prior to board</a:t>
            </a:r>
          </a:p>
          <a:p>
            <a:pPr marL="285750" indent="-285750">
              <a:buFont typeface="Arial" panose="020B0604020202020204" pitchFamily="34" charset="0"/>
              <a:buChar char="•"/>
            </a:pPr>
            <a:r>
              <a:rPr lang="en-GB"/>
              <a:t>ICB Board: 		30</a:t>
            </a:r>
            <a:r>
              <a:rPr lang="en-GB" baseline="30000"/>
              <a:t>th</a:t>
            </a:r>
            <a:r>
              <a:rPr lang="en-GB"/>
              <a:t> September 2026 (Open Slot) times TBC</a:t>
            </a:r>
          </a:p>
          <a:p>
            <a:r>
              <a:rPr lang="en-GB"/>
              <a:t>			</a:t>
            </a:r>
            <a:r>
              <a:rPr lang="en-GB" i="1"/>
              <a:t>joint item with Gloucestershire and BNSSG winter plan</a:t>
            </a:r>
          </a:p>
          <a:p>
            <a:pPr marL="285750" indent="-285750">
              <a:buFont typeface="Arial" panose="020B0604020202020204" pitchFamily="34" charset="0"/>
              <a:buChar char="•"/>
            </a:pPr>
            <a:r>
              <a:rPr lang="en-GB"/>
              <a:t>HOSCs</a:t>
            </a:r>
            <a:r>
              <a:rPr lang="en-GB" i="1"/>
              <a:t>		Bristol (6 Oct), North Somerset (8 Oct), South Gloucestershire (13 Oct)</a:t>
            </a:r>
          </a:p>
          <a:p>
            <a:endParaRPr lang="en-GB" i="1"/>
          </a:p>
          <a:p>
            <a:r>
              <a:rPr lang="en-GB"/>
              <a:t>Winter Table-Top Exercise (NHSE SW) – 16</a:t>
            </a:r>
            <a:r>
              <a:rPr lang="en-GB" baseline="30000"/>
              <a:t>th</a:t>
            </a:r>
            <a:r>
              <a:rPr lang="en-GB"/>
              <a:t> September</a:t>
            </a:r>
            <a:endParaRPr lang="en-GB">
              <a:highlight>
                <a:srgbClr val="FFFF00"/>
              </a:highlight>
            </a:endParaRPr>
          </a:p>
        </p:txBody>
      </p:sp>
      <p:sp>
        <p:nvSpPr>
          <p:cNvPr id="3" name="Slide Number Placeholder 2">
            <a:extLst>
              <a:ext uri="{FF2B5EF4-FFF2-40B4-BE49-F238E27FC236}">
                <a16:creationId xmlns:a16="http://schemas.microsoft.com/office/drawing/2014/main" id="{2582E319-FDD3-E787-3100-306CC15B5123}"/>
              </a:ext>
            </a:extLst>
          </p:cNvPr>
          <p:cNvSpPr>
            <a:spLocks noGrp="1"/>
          </p:cNvSpPr>
          <p:nvPr>
            <p:ph type="sldNum" sz="quarter" idx="4"/>
          </p:nvPr>
        </p:nvSpPr>
        <p:spPr/>
        <p:txBody>
          <a:bodyPr/>
          <a:lstStyle/>
          <a:p>
            <a:fld id="{10390E37-E81B-D94E-8F4C-F7866DC26FF5}" type="slidenum">
              <a:rPr lang="en-US" smtClean="0"/>
              <a:pPr/>
              <a:t>8</a:t>
            </a:fld>
            <a:endParaRPr lang="en-US"/>
          </a:p>
        </p:txBody>
      </p:sp>
    </p:spTree>
    <p:extLst>
      <p:ext uri="{BB962C8B-B14F-4D97-AF65-F5344CB8AC3E}">
        <p14:creationId xmlns:p14="http://schemas.microsoft.com/office/powerpoint/2010/main" val="2356742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02036D-EE94-4639-C13F-889D49D01ADE}"/>
              </a:ext>
            </a:extLst>
          </p:cNvPr>
          <p:cNvSpPr>
            <a:spLocks noGrp="1"/>
          </p:cNvSpPr>
          <p:nvPr>
            <p:ph type="title"/>
          </p:nvPr>
        </p:nvSpPr>
        <p:spPr/>
        <p:txBody>
          <a:bodyPr>
            <a:normAutofit fontScale="90000"/>
          </a:bodyPr>
          <a:lstStyle/>
          <a:p>
            <a:r>
              <a:rPr lang="en-GB"/>
              <a:t>NHSE South West Winter Workshop – September 16</a:t>
            </a:r>
            <a:r>
              <a:rPr lang="en-GB" baseline="30000"/>
              <a:t>th</a:t>
            </a:r>
            <a:r>
              <a:rPr lang="en-GB"/>
              <a:t> </a:t>
            </a:r>
          </a:p>
        </p:txBody>
      </p:sp>
      <p:sp>
        <p:nvSpPr>
          <p:cNvPr id="6" name="Text Placeholder 5">
            <a:extLst>
              <a:ext uri="{FF2B5EF4-FFF2-40B4-BE49-F238E27FC236}">
                <a16:creationId xmlns:a16="http://schemas.microsoft.com/office/drawing/2014/main" id="{851B158C-2412-1E78-29E3-D513FEA2A116}"/>
              </a:ext>
            </a:extLst>
          </p:cNvPr>
          <p:cNvSpPr>
            <a:spLocks noGrp="1"/>
          </p:cNvSpPr>
          <p:nvPr>
            <p:ph type="body" sz="quarter" idx="10"/>
          </p:nvPr>
        </p:nvSpPr>
        <p:spPr>
          <a:xfrm>
            <a:off x="246888" y="1630392"/>
            <a:ext cx="11713464" cy="4565438"/>
          </a:xfrm>
        </p:spPr>
        <p:txBody>
          <a:bodyPr/>
          <a:lstStyle/>
          <a:p>
            <a:r>
              <a:rPr lang="en-GB"/>
              <a:t>Shared Injects:</a:t>
            </a:r>
          </a:p>
          <a:p>
            <a:r>
              <a:rPr lang="en-GB" sz="1400" b="1" i="1"/>
              <a:t>Inject 1 - </a:t>
            </a:r>
            <a:r>
              <a:rPr lang="en-GB" sz="1400" i="1"/>
              <a:t>IPC/Multi-Pathogen Outbreak and Children and Young People Respiratory Surge</a:t>
            </a:r>
          </a:p>
          <a:p>
            <a:r>
              <a:rPr lang="en-GB" sz="1400" b="1" i="1"/>
              <a:t>Inject 2 - </a:t>
            </a:r>
            <a:r>
              <a:rPr lang="en-GB" sz="1400" i="1"/>
              <a:t>Workforce Crisis, Sustained System Exhaustion and Industrial Action Escalation</a:t>
            </a:r>
          </a:p>
          <a:p>
            <a:r>
              <a:rPr lang="en-GB" sz="1400" b="1" i="1"/>
              <a:t>Inject 3 - </a:t>
            </a:r>
            <a:r>
              <a:rPr lang="en-GB" sz="1400" i="1"/>
              <a:t>Hospital IT outage and disruption to digital systems</a:t>
            </a:r>
          </a:p>
          <a:p>
            <a:r>
              <a:rPr lang="en-GB" sz="1400" b="1" i="1"/>
              <a:t>Inject 4 - </a:t>
            </a:r>
            <a:r>
              <a:rPr lang="en-GB" sz="1400" i="1"/>
              <a:t>System-Wide Discharge and Flow Failure</a:t>
            </a:r>
          </a:p>
          <a:p>
            <a:r>
              <a:rPr lang="en-GB" sz="1400" b="1" i="1"/>
              <a:t>Inject 5 - </a:t>
            </a:r>
            <a:r>
              <a:rPr lang="en-GB" sz="1400" i="1"/>
              <a:t>NHS 111 Capacity and Demand Escalation, Mental Health and Primary Care Surge</a:t>
            </a:r>
          </a:p>
          <a:p>
            <a:r>
              <a:rPr lang="en-GB" sz="1400" b="1" i="1"/>
              <a:t>Inject 6 - </a:t>
            </a:r>
            <a:r>
              <a:rPr lang="en-GB" sz="1400" i="1"/>
              <a:t>Mass Casualty Incident During Extreme Winter Pressure</a:t>
            </a:r>
          </a:p>
          <a:p>
            <a:endParaRPr lang="en-GB" sz="1400" i="1"/>
          </a:p>
          <a:p>
            <a:r>
              <a:rPr lang="en-GB"/>
              <a:t>Next Steps (September):</a:t>
            </a:r>
          </a:p>
          <a:p>
            <a:pPr marL="285750" indent="-285750">
              <a:buFont typeface="Arial" panose="020B0604020202020204" pitchFamily="34" charset="0"/>
              <a:buChar char="•"/>
            </a:pPr>
            <a:r>
              <a:rPr lang="en-GB" sz="1400" i="1"/>
              <a:t>BNSSG and Gloucestershire dynamic flow model development using agreed system driver diagrams</a:t>
            </a:r>
          </a:p>
          <a:p>
            <a:pPr marL="285750" indent="-285750">
              <a:buFont typeface="Arial" panose="020B0604020202020204" pitchFamily="34" charset="0"/>
              <a:buChar char="•"/>
            </a:pPr>
            <a:r>
              <a:rPr lang="en-GB" sz="1400" i="1"/>
              <a:t>Gloucestershire in person winter tabletop exercise, local stress testing</a:t>
            </a:r>
          </a:p>
          <a:p>
            <a:pPr marL="285750" indent="-285750">
              <a:buFont typeface="Arial" panose="020B0604020202020204" pitchFamily="34" charset="0"/>
              <a:buChar char="•"/>
            </a:pPr>
            <a:r>
              <a:rPr lang="en-GB" sz="1400" i="1"/>
              <a:t>BNSSG adoption of triggers for Clinical Reference Group during escalation</a:t>
            </a:r>
          </a:p>
          <a:p>
            <a:pPr marL="285750" indent="-285750">
              <a:buFont typeface="Arial" panose="020B0604020202020204" pitchFamily="34" charset="0"/>
              <a:buChar char="•"/>
            </a:pPr>
            <a:r>
              <a:rPr lang="en-GB" sz="1400" i="1"/>
              <a:t>Continuing oversight through winter via system executives – scheduling underway for extended UEC oversight beginning first week of January.</a:t>
            </a:r>
          </a:p>
          <a:p>
            <a:endParaRPr lang="en-GB" sz="1400" i="1"/>
          </a:p>
        </p:txBody>
      </p:sp>
      <p:sp>
        <p:nvSpPr>
          <p:cNvPr id="3" name="Slide Number Placeholder 2">
            <a:extLst>
              <a:ext uri="{FF2B5EF4-FFF2-40B4-BE49-F238E27FC236}">
                <a16:creationId xmlns:a16="http://schemas.microsoft.com/office/drawing/2014/main" id="{314CD4BC-7F25-FDA2-5749-F016FB679E95}"/>
              </a:ext>
            </a:extLst>
          </p:cNvPr>
          <p:cNvSpPr>
            <a:spLocks noGrp="1"/>
          </p:cNvSpPr>
          <p:nvPr>
            <p:ph type="sldNum" sz="quarter" idx="4"/>
          </p:nvPr>
        </p:nvSpPr>
        <p:spPr/>
        <p:txBody>
          <a:bodyPr/>
          <a:lstStyle/>
          <a:p>
            <a:fld id="{10390E37-E81B-D94E-8F4C-F7866DC26FF5}" type="slidenum">
              <a:rPr lang="en-US" smtClean="0"/>
              <a:pPr/>
              <a:t>9</a:t>
            </a:fld>
            <a:endParaRPr lang="en-US"/>
          </a:p>
        </p:txBody>
      </p:sp>
    </p:spTree>
    <p:extLst>
      <p:ext uri="{BB962C8B-B14F-4D97-AF65-F5344CB8AC3E}">
        <p14:creationId xmlns:p14="http://schemas.microsoft.com/office/powerpoint/2010/main" val="1101307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BF76F-0999-CF98-E48B-F55C46C48F74}"/>
              </a:ext>
            </a:extLst>
          </p:cNvPr>
          <p:cNvSpPr>
            <a:spLocks noGrp="1"/>
          </p:cNvSpPr>
          <p:nvPr>
            <p:ph type="title"/>
          </p:nvPr>
        </p:nvSpPr>
        <p:spPr/>
        <p:txBody>
          <a:bodyPr/>
          <a:lstStyle/>
          <a:p>
            <a:r>
              <a:rPr lang="en-GB"/>
              <a:t>Refreshed Governance</a:t>
            </a:r>
          </a:p>
        </p:txBody>
      </p:sp>
      <p:sp>
        <p:nvSpPr>
          <p:cNvPr id="3" name="Slide Number Placeholder 2">
            <a:extLst>
              <a:ext uri="{FF2B5EF4-FFF2-40B4-BE49-F238E27FC236}">
                <a16:creationId xmlns:a16="http://schemas.microsoft.com/office/drawing/2014/main" id="{235B51A4-8D40-8FDF-0D70-7EEDA55D2314}"/>
              </a:ext>
            </a:extLst>
          </p:cNvPr>
          <p:cNvSpPr>
            <a:spLocks noGrp="1"/>
          </p:cNvSpPr>
          <p:nvPr>
            <p:ph type="sldNum" sz="quarter" idx="10"/>
          </p:nvPr>
        </p:nvSpPr>
        <p:spPr/>
        <p:txBody>
          <a:bodyPr/>
          <a:lstStyle/>
          <a:p>
            <a:fld id="{10390E37-E81B-D94E-8F4C-F7866DC26FF5}" type="slidenum">
              <a:rPr lang="en-US" smtClean="0"/>
              <a:pPr/>
              <a:t>10</a:t>
            </a:fld>
            <a:endParaRPr lang="en-US"/>
          </a:p>
        </p:txBody>
      </p:sp>
      <p:pic>
        <p:nvPicPr>
          <p:cNvPr id="7" name="Picture 6">
            <a:extLst>
              <a:ext uri="{FF2B5EF4-FFF2-40B4-BE49-F238E27FC236}">
                <a16:creationId xmlns:a16="http://schemas.microsoft.com/office/drawing/2014/main" id="{A3F9A820-E6C4-0AAF-254E-206057480932}"/>
              </a:ext>
            </a:extLst>
          </p:cNvPr>
          <p:cNvPicPr>
            <a:picLocks noChangeAspect="1"/>
          </p:cNvPicPr>
          <p:nvPr/>
        </p:nvPicPr>
        <p:blipFill>
          <a:blip r:embed="rId2"/>
          <a:stretch>
            <a:fillRect/>
          </a:stretch>
        </p:blipFill>
        <p:spPr>
          <a:xfrm>
            <a:off x="269508" y="1069110"/>
            <a:ext cx="10880981" cy="5707075"/>
          </a:xfrm>
          <a:prstGeom prst="rect">
            <a:avLst/>
          </a:prstGeom>
        </p:spPr>
      </p:pic>
    </p:spTree>
    <p:extLst>
      <p:ext uri="{BB962C8B-B14F-4D97-AF65-F5344CB8AC3E}">
        <p14:creationId xmlns:p14="http://schemas.microsoft.com/office/powerpoint/2010/main" val="1191573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57963-EC36-05D1-AF6F-CB5DE2DF0A96}"/>
            </a:ext>
          </a:extLst>
        </p:cNvPr>
        <p:cNvGrpSpPr/>
        <p:nvPr/>
      </p:nvGrpSpPr>
      <p:grpSpPr>
        <a:xfrm>
          <a:off x="0" y="0"/>
          <a:ext cx="0" cy="0"/>
          <a:chOff x="0" y="0"/>
          <a:chExt cx="0" cy="0"/>
        </a:xfrm>
      </p:grpSpPr>
      <p:sp>
        <p:nvSpPr>
          <p:cNvPr id="7" name="Content Placeholder 1">
            <a:extLst>
              <a:ext uri="{FF2B5EF4-FFF2-40B4-BE49-F238E27FC236}">
                <a16:creationId xmlns:a16="http://schemas.microsoft.com/office/drawing/2014/main" id="{79968148-DA2C-907E-0733-56891C436342}"/>
              </a:ext>
            </a:extLst>
          </p:cNvPr>
          <p:cNvSpPr txBox="1">
            <a:spLocks/>
          </p:cNvSpPr>
          <p:nvPr/>
        </p:nvSpPr>
        <p:spPr>
          <a:xfrm>
            <a:off x="188657" y="1406189"/>
            <a:ext cx="6054827" cy="5271790"/>
          </a:xfrm>
          <a:prstGeom prst="rect">
            <a:avLst/>
          </a:prstGeom>
          <a:noFill/>
        </p:spPr>
        <p:txBody>
          <a:bodyPr vert="horz" lIns="0" tIns="0" rIns="0" bIns="0" numCol="1" spcCol="432000" rtlCol="0" anchor="t">
            <a:noAutofit/>
          </a:bodyPr>
          <a:lstStyle>
            <a:lvl1pPr marL="0" indent="0" algn="l" defTabSz="914400" rtl="0" eaLnBrk="1" latinLnBrk="0" hangingPunct="1">
              <a:lnSpc>
                <a:spcPct val="100000"/>
              </a:lnSpc>
              <a:spcBef>
                <a:spcPts val="0"/>
              </a:spcBef>
              <a:spcAft>
                <a:spcPts val="600"/>
              </a:spcAft>
              <a:buClr>
                <a:schemeClr val="tx1"/>
              </a:buClr>
              <a:buFont typeface="Arial" panose="020B0604020202020204" pitchFamily="34" charset="0"/>
              <a:buNone/>
              <a:defRPr sz="2200" b="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defTabSz="622300">
              <a:buClr>
                <a:prstClr val="black"/>
              </a:buClr>
              <a:buNone/>
              <a:defRPr/>
            </a:pPr>
            <a:r>
              <a:rPr kumimoji="0" lang="en-GB" sz="1300" i="0" u="none" strike="noStrike" kern="1200" cap="none" spc="0" normalizeH="0" baseline="0" noProof="0">
                <a:ln>
                  <a:noFill/>
                </a:ln>
                <a:effectLst/>
                <a:uLnTx/>
                <a:uFillTx/>
                <a:latin typeface="Arial"/>
                <a:ea typeface="Calibri"/>
                <a:cs typeface="Arial"/>
              </a:rPr>
              <a:t>Good uptake of the flu vaccine in BNSSG during 2025/26 </a:t>
            </a:r>
            <a:r>
              <a:rPr kumimoji="0" lang="en-GB" sz="1300" b="0" i="0" u="none" strike="noStrike" kern="1200" cap="none" spc="0" normalizeH="0" baseline="0" noProof="0">
                <a:ln>
                  <a:noFill/>
                </a:ln>
                <a:effectLst/>
                <a:uLnTx/>
                <a:uFillTx/>
                <a:latin typeface="Arial"/>
                <a:ea typeface="Calibri"/>
                <a:cs typeface="Arial"/>
              </a:rPr>
              <a:t>which showed an increase compared to the previous year, with over 350,900 people vaccinated in the 2025/26 programme</a:t>
            </a:r>
            <a:r>
              <a:rPr lang="en-GB" sz="1300">
                <a:latin typeface="Arial"/>
                <a:ea typeface="Calibri"/>
                <a:cs typeface="Arial"/>
              </a:rPr>
              <a:t>.</a:t>
            </a:r>
          </a:p>
          <a:p>
            <a:pPr marL="0" lvl="2" indent="0" defTabSz="622300">
              <a:buClr>
                <a:prstClr val="black"/>
              </a:buClr>
              <a:buNone/>
              <a:defRPr/>
            </a:pPr>
            <a:r>
              <a:rPr kumimoji="0" lang="en-GB" sz="1300" b="0" i="0" u="none" strike="noStrike" kern="1200" cap="none" spc="0" normalizeH="0" baseline="0" noProof="0">
                <a:ln>
                  <a:noFill/>
                </a:ln>
                <a:effectLst/>
                <a:uLnTx/>
                <a:uFillTx/>
                <a:latin typeface="Arial"/>
                <a:ea typeface="Calibri"/>
                <a:cs typeface="Arial"/>
              </a:rPr>
              <a:t>This was been achieved through a multicomponent approach. This was despite </a:t>
            </a:r>
            <a:r>
              <a:rPr lang="en-GB" sz="1300">
                <a:latin typeface="Arial"/>
                <a:ea typeface="Calibri"/>
                <a:cs typeface="Arial"/>
              </a:rPr>
              <a:t>the early start (compared to previous seasons), with significant activity driven by a highly mutated variant of influenza A(H3N2), known as subclade K.</a:t>
            </a:r>
          </a:p>
          <a:p>
            <a:pPr marL="0" lvl="2" indent="0" defTabSz="622300">
              <a:buClr>
                <a:prstClr val="black"/>
              </a:buClr>
              <a:buNone/>
              <a:defRPr/>
            </a:pPr>
            <a:r>
              <a:rPr kumimoji="0" lang="en-GB" sz="1300" b="0" i="0" u="none" strike="noStrike" kern="1200" cap="none" spc="0" normalizeH="0" baseline="0" noProof="0">
                <a:ln>
                  <a:noFill/>
                </a:ln>
                <a:effectLst/>
                <a:uLnTx/>
                <a:uFillTx/>
                <a:latin typeface="Arial"/>
                <a:ea typeface="Calibri"/>
                <a:cs typeface="Arial"/>
              </a:rPr>
              <a:t>Increases in uptake were seen in all the main cohort areas, however, a slight decrease was noted in the 65 years and over cohort, which was also seen nationally. </a:t>
            </a:r>
            <a:endParaRPr kumimoji="0" lang="en-GB" sz="1300" b="1" i="0" u="none" strike="noStrike" kern="1200" cap="none" spc="0" normalizeH="0" baseline="0" noProof="0">
              <a:ln>
                <a:noFill/>
              </a:ln>
              <a:effectLst/>
              <a:uLnTx/>
              <a:uFillTx/>
              <a:latin typeface="Arial"/>
              <a:ea typeface="+mn-ea"/>
              <a:cs typeface="Arial"/>
            </a:endParaRPr>
          </a:p>
          <a:p>
            <a:pPr marL="0" marR="0" lvl="0" indent="0" algn="l" defTabSz="622300" rtl="0" eaLnBrk="1" fontAlgn="auto" latinLnBrk="0" hangingPunct="1">
              <a:lnSpc>
                <a:spcPct val="90000"/>
              </a:lnSpc>
              <a:spcBef>
                <a:spcPts val="500"/>
              </a:spcBef>
              <a:spcAft>
                <a:spcPts val="600"/>
              </a:spcAft>
              <a:buClr>
                <a:prstClr val="black"/>
              </a:buClr>
              <a:buSzTx/>
              <a:buFont typeface="Arial" panose="020B0604020202020204" pitchFamily="34" charset="0"/>
              <a:buNone/>
              <a:tabLst/>
              <a:defRPr/>
            </a:pPr>
            <a:r>
              <a:rPr kumimoji="0" lang="en-GB" sz="1300" b="1" i="0" u="none" strike="noStrike" kern="1200" cap="none" spc="0" normalizeH="0" baseline="0" noProof="0">
                <a:ln>
                  <a:noFill/>
                </a:ln>
                <a:solidFill>
                  <a:schemeClr val="tx1"/>
                </a:solidFill>
                <a:effectLst/>
                <a:uLnTx/>
                <a:uFillTx/>
                <a:latin typeface="Arial"/>
                <a:ea typeface="Calibri"/>
                <a:cs typeface="Arial"/>
              </a:rPr>
              <a:t>Uptake by age/cohort 202</a:t>
            </a:r>
            <a:r>
              <a:rPr lang="en-GB" sz="1300" b="1">
                <a:solidFill>
                  <a:schemeClr val="tx1"/>
                </a:solidFill>
                <a:latin typeface="Arial"/>
                <a:ea typeface="Calibri"/>
                <a:cs typeface="Arial"/>
              </a:rPr>
              <a:t>5/26 for BNSSG</a:t>
            </a:r>
            <a:r>
              <a:rPr kumimoji="0" lang="en-GB" sz="1300" b="1" i="0" u="none" strike="noStrike" kern="1200" cap="none" spc="0" normalizeH="0" baseline="0" noProof="0">
                <a:ln>
                  <a:noFill/>
                </a:ln>
                <a:solidFill>
                  <a:schemeClr val="tx1"/>
                </a:solidFill>
                <a:effectLst/>
                <a:uLnTx/>
                <a:uFillTx/>
                <a:latin typeface="Arial"/>
                <a:ea typeface="Calibri"/>
                <a:cs typeface="Arial"/>
              </a:rPr>
              <a:t>*   </a:t>
            </a:r>
            <a:endParaRPr kumimoji="0" lang="en-GB" sz="1300" b="0" i="0" u="none" strike="noStrike" kern="1200" cap="none" spc="0" normalizeH="0" baseline="0" noProof="0">
              <a:ln>
                <a:noFill/>
              </a:ln>
              <a:solidFill>
                <a:schemeClr val="tx1"/>
              </a:solidFill>
              <a:effectLst/>
              <a:uLnTx/>
              <a:uFillTx/>
              <a:latin typeface="Arial"/>
              <a:ea typeface="Calibri"/>
              <a:cs typeface="Arial"/>
            </a:endParaRPr>
          </a:p>
          <a:p>
            <a:pPr marL="742950" marR="0" lvl="3" indent="-285750" algn="l" defTabSz="622300" rtl="0" eaLnBrk="1" fontAlgn="auto" latinLnBrk="0" hangingPunct="1">
              <a:lnSpc>
                <a:spcPct val="90000"/>
              </a:lnSpc>
              <a:spcBef>
                <a:spcPts val="500"/>
              </a:spcBef>
              <a:spcAft>
                <a:spcPts val="0"/>
              </a:spcAft>
              <a:buClr>
                <a:prstClr val="black"/>
              </a:buClr>
              <a:buSzTx/>
              <a:buFont typeface="Arial" panose="020B0604020202020204" pitchFamily="34" charset="0"/>
              <a:buChar char="•"/>
              <a:tabLst/>
              <a:defRPr/>
            </a:pPr>
            <a:r>
              <a:rPr kumimoji="0" lang="en-GB" sz="1300" b="0" i="0" u="none" strike="noStrike" kern="1200" cap="none" spc="0" normalizeH="0" baseline="0" noProof="0">
                <a:ln>
                  <a:noFill/>
                </a:ln>
                <a:effectLst/>
                <a:uLnTx/>
                <a:uFillTx/>
                <a:latin typeface="Arial"/>
                <a:ea typeface="Calibri"/>
                <a:cs typeface="Arial"/>
              </a:rPr>
              <a:t>Aged 65 years and older: an uptake of </a:t>
            </a:r>
            <a:r>
              <a:rPr lang="en-GB" sz="1300">
                <a:latin typeface="Arial"/>
                <a:ea typeface="Calibri"/>
                <a:cs typeface="Arial"/>
              </a:rPr>
              <a:t>80.26</a:t>
            </a:r>
            <a:r>
              <a:rPr kumimoji="0" lang="en-GB" sz="1300" b="0" i="0" u="none" strike="noStrike" kern="1200" cap="none" spc="0" normalizeH="0" baseline="0" noProof="0">
                <a:ln>
                  <a:noFill/>
                </a:ln>
                <a:effectLst/>
                <a:uLnTx/>
                <a:uFillTx/>
                <a:latin typeface="Arial"/>
                <a:ea typeface="Calibri"/>
                <a:cs typeface="Arial"/>
              </a:rPr>
              <a:t>% at the end of the campaign, which although is slightly lower than last year, is still comparable </a:t>
            </a:r>
          </a:p>
          <a:p>
            <a:pPr marL="742950" marR="0" lvl="3" indent="-285750" algn="l" defTabSz="622300" rtl="0" eaLnBrk="1" fontAlgn="auto" latinLnBrk="0" hangingPunct="1">
              <a:lnSpc>
                <a:spcPct val="90000"/>
              </a:lnSpc>
              <a:spcBef>
                <a:spcPts val="500"/>
              </a:spcBef>
              <a:spcAft>
                <a:spcPts val="0"/>
              </a:spcAft>
              <a:buClr>
                <a:prstClr val="black"/>
              </a:buClr>
              <a:buSzTx/>
              <a:buFont typeface="Arial" panose="020B0604020202020204" pitchFamily="34" charset="0"/>
              <a:buChar char="•"/>
              <a:tabLst/>
              <a:defRPr/>
            </a:pPr>
            <a:r>
              <a:rPr lang="en-GB" sz="1300">
                <a:latin typeface="Arial"/>
                <a:ea typeface="Calibri"/>
                <a:cs typeface="Arial"/>
              </a:rPr>
              <a:t>Both primary and secondary school </a:t>
            </a:r>
            <a:r>
              <a:rPr kumimoji="0" lang="en-GB" sz="1300" b="0" i="0" u="none" strike="noStrike" kern="1200" cap="none" spc="0" normalizeH="0" baseline="0" noProof="0">
                <a:ln>
                  <a:noFill/>
                </a:ln>
                <a:effectLst/>
                <a:uLnTx/>
                <a:uFillTx/>
                <a:latin typeface="Arial"/>
                <a:ea typeface="Calibri"/>
                <a:cs typeface="Arial"/>
              </a:rPr>
              <a:t>aged </a:t>
            </a:r>
            <a:r>
              <a:rPr lang="en-GB" sz="1300">
                <a:latin typeface="Arial"/>
                <a:ea typeface="Calibri"/>
                <a:cs typeface="Arial"/>
              </a:rPr>
              <a:t>children showed increases in uptake, with 58.60% uptake for primary school and 49.47% uptake for secondary aged</a:t>
            </a:r>
            <a:endParaRPr kumimoji="0" lang="en-GB" sz="1300" b="0" i="0" u="none" strike="noStrike" kern="1200" cap="none" spc="0" normalizeH="0" baseline="0" noProof="0">
              <a:ln>
                <a:noFill/>
              </a:ln>
              <a:effectLst/>
              <a:uLnTx/>
              <a:uFillTx/>
              <a:latin typeface="Arial"/>
              <a:ea typeface="Calibri"/>
              <a:cs typeface="Arial"/>
            </a:endParaRPr>
          </a:p>
          <a:p>
            <a:pPr marL="742950" marR="0" lvl="3" indent="-285750" algn="l" defTabSz="622300" rtl="0" eaLnBrk="1" fontAlgn="auto" latinLnBrk="0" hangingPunct="1">
              <a:lnSpc>
                <a:spcPct val="90000"/>
              </a:lnSpc>
              <a:spcBef>
                <a:spcPts val="500"/>
              </a:spcBef>
              <a:spcAft>
                <a:spcPts val="0"/>
              </a:spcAft>
              <a:buClr>
                <a:prstClr val="black"/>
              </a:buClr>
              <a:buSzTx/>
              <a:buFont typeface="Arial" panose="020B0604020202020204" pitchFamily="34" charset="0"/>
              <a:buChar char="•"/>
              <a:tabLst/>
              <a:defRPr/>
            </a:pPr>
            <a:r>
              <a:rPr kumimoji="0" lang="en-GB" sz="1300" b="0" i="0" u="none" strike="noStrike" kern="1200" cap="none" spc="0" normalizeH="0" baseline="0" noProof="0">
                <a:ln>
                  <a:noFill/>
                </a:ln>
                <a:effectLst/>
                <a:uLnTx/>
                <a:uFillTx/>
                <a:latin typeface="Arial"/>
                <a:ea typeface="Calibri"/>
                <a:cs typeface="Arial"/>
              </a:rPr>
              <a:t>2- and 3-year-olds: </a:t>
            </a:r>
            <a:r>
              <a:rPr lang="en-GB" sz="1300">
                <a:latin typeface="Arial"/>
                <a:ea typeface="Calibri"/>
                <a:cs typeface="Arial"/>
              </a:rPr>
              <a:t>u</a:t>
            </a:r>
            <a:r>
              <a:rPr kumimoji="0" lang="en-GB" sz="1300" b="0" i="0" u="none" strike="noStrike" kern="1200" cap="none" spc="0" normalizeH="0" baseline="0" noProof="0">
                <a:ln>
                  <a:noFill/>
                </a:ln>
                <a:effectLst/>
                <a:uLnTx/>
                <a:uFillTx/>
                <a:latin typeface="Arial"/>
                <a:ea typeface="Calibri"/>
                <a:cs typeface="Arial"/>
              </a:rPr>
              <a:t>ptake</a:t>
            </a:r>
            <a:r>
              <a:rPr lang="en-GB" sz="1300">
                <a:latin typeface="Arial"/>
                <a:ea typeface="Calibri"/>
                <a:cs typeface="Arial"/>
              </a:rPr>
              <a:t> was</a:t>
            </a:r>
            <a:r>
              <a:rPr kumimoji="0" lang="en-GB" sz="1300" b="0" i="0" u="none" strike="noStrike" kern="1200" cap="none" spc="0" normalizeH="0" baseline="0" noProof="0">
                <a:ln>
                  <a:noFill/>
                </a:ln>
                <a:effectLst/>
                <a:uLnTx/>
                <a:uFillTx/>
                <a:latin typeface="Arial"/>
                <a:ea typeface="Calibri"/>
                <a:cs typeface="Arial"/>
              </a:rPr>
              <a:t> 52.82% (March 2026), which is an increase from 49.88% the previous year (March 2025) </a:t>
            </a:r>
          </a:p>
          <a:p>
            <a:pPr marL="742950" marR="0" lvl="3" indent="-285750" algn="l" defTabSz="622300" rtl="0" eaLnBrk="1" fontAlgn="auto" latinLnBrk="0" hangingPunct="1">
              <a:lnSpc>
                <a:spcPct val="90000"/>
              </a:lnSpc>
              <a:spcBef>
                <a:spcPts val="500"/>
              </a:spcBef>
              <a:spcAft>
                <a:spcPts val="0"/>
              </a:spcAft>
              <a:buClr>
                <a:prstClr val="black"/>
              </a:buClr>
              <a:buSzTx/>
              <a:buFont typeface="Arial" panose="020B0604020202020204" pitchFamily="34" charset="0"/>
              <a:buChar char="•"/>
              <a:tabLst/>
              <a:defRPr/>
            </a:pPr>
            <a:r>
              <a:rPr kumimoji="0" lang="en-GB" sz="1300" b="0" i="0" u="none" strike="noStrike" kern="1200" cap="none" spc="0" normalizeH="0" baseline="0" noProof="0">
                <a:ln>
                  <a:noFill/>
                </a:ln>
                <a:effectLst/>
                <a:uLnTx/>
                <a:uFillTx/>
                <a:latin typeface="Arial"/>
                <a:ea typeface="Calibri"/>
                <a:cs typeface="Arial"/>
              </a:rPr>
              <a:t>Clinical Risk Groups (aged 6 months to 64 years old): uptake was slightly </a:t>
            </a:r>
            <a:r>
              <a:rPr lang="en-GB" sz="1300">
                <a:latin typeface="Arial"/>
                <a:ea typeface="Calibri"/>
                <a:cs typeface="Arial"/>
              </a:rPr>
              <a:t>higher</a:t>
            </a:r>
            <a:r>
              <a:rPr kumimoji="0" lang="en-GB" sz="1300" b="0" i="0" u="none" strike="noStrike" kern="1200" cap="none" spc="0" normalizeH="0" baseline="0" noProof="0">
                <a:ln>
                  <a:noFill/>
                </a:ln>
                <a:effectLst/>
                <a:uLnTx/>
                <a:uFillTx/>
                <a:latin typeface="Arial"/>
                <a:ea typeface="Calibri"/>
                <a:cs typeface="Arial"/>
              </a:rPr>
              <a:t> during 2025/26 (</a:t>
            </a:r>
            <a:r>
              <a:rPr lang="en-GB" sz="1300">
                <a:latin typeface="Arial"/>
                <a:ea typeface="Calibri"/>
                <a:cs typeface="Arial"/>
              </a:rPr>
              <a:t>66.34</a:t>
            </a:r>
            <a:r>
              <a:rPr kumimoji="0" lang="en-GB" sz="1300" b="0" i="0" u="none" strike="noStrike" kern="1200" cap="none" spc="0" normalizeH="0" baseline="0" noProof="0">
                <a:ln>
                  <a:noFill/>
                </a:ln>
                <a:effectLst/>
                <a:uLnTx/>
                <a:uFillTx/>
                <a:latin typeface="Arial"/>
                <a:ea typeface="Calibri"/>
                <a:cs typeface="Arial"/>
              </a:rPr>
              <a:t>%) compared to </a:t>
            </a:r>
            <a:r>
              <a:rPr lang="en-GB" sz="1300">
                <a:latin typeface="Arial"/>
                <a:ea typeface="Calibri"/>
                <a:cs typeface="Arial"/>
              </a:rPr>
              <a:t>62.74</a:t>
            </a:r>
            <a:r>
              <a:rPr kumimoji="0" lang="en-GB" sz="1300" b="0" i="0" u="none" strike="noStrike" kern="1200" cap="none" spc="0" normalizeH="0" baseline="0" noProof="0">
                <a:ln>
                  <a:noFill/>
                </a:ln>
                <a:effectLst/>
                <a:uLnTx/>
                <a:uFillTx/>
                <a:latin typeface="Arial"/>
                <a:ea typeface="Calibri"/>
                <a:cs typeface="Arial"/>
              </a:rPr>
              <a:t>% in 2024/25</a:t>
            </a:r>
          </a:p>
          <a:p>
            <a:pPr marL="742950" marR="0" lvl="3" indent="-285750" algn="l" defTabSz="217805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r>
              <a:rPr kumimoji="0" lang="en-GB" sz="1300" b="0" i="0" u="none" strike="noStrike" kern="1200" cap="none" spc="0" normalizeH="0" baseline="0" noProof="0">
                <a:ln>
                  <a:noFill/>
                </a:ln>
                <a:effectLst/>
                <a:uLnTx/>
                <a:uFillTx/>
                <a:latin typeface="Arial"/>
                <a:ea typeface="Calibri"/>
                <a:cs typeface="Arial"/>
              </a:rPr>
              <a:t>Frontline Healthcare Workers: uptake was </a:t>
            </a:r>
            <a:r>
              <a:rPr lang="en-GB" sz="1300">
                <a:latin typeface="Arial"/>
                <a:ea typeface="Calibri"/>
                <a:cs typeface="Arial"/>
              </a:rPr>
              <a:t>55.82</a:t>
            </a:r>
            <a:r>
              <a:rPr kumimoji="0" lang="en-GB" sz="1300" b="0" i="0" u="none" strike="noStrike" kern="1200" cap="none" spc="0" normalizeH="0" baseline="0" noProof="0">
                <a:ln>
                  <a:noFill/>
                </a:ln>
                <a:effectLst/>
                <a:uLnTx/>
                <a:uFillTx/>
                <a:latin typeface="Arial"/>
                <a:ea typeface="Calibri"/>
                <a:cs typeface="Arial"/>
              </a:rPr>
              <a:t>% during 2025/26 compared to 49.57% in the 2024/25 campaign </a:t>
            </a:r>
            <a:endParaRPr lang="en-GB" sz="1300">
              <a:latin typeface="Arial"/>
              <a:ea typeface="Calibri"/>
              <a:cs typeface="Arial"/>
            </a:endParaRPr>
          </a:p>
          <a:p>
            <a:pPr marL="457200" marR="0" lvl="3" indent="0" algn="l" defTabSz="2178050" rtl="0" eaLnBrk="1" fontAlgn="auto" latinLnBrk="0" hangingPunct="1">
              <a:lnSpc>
                <a:spcPct val="90000"/>
              </a:lnSpc>
              <a:spcBef>
                <a:spcPts val="500"/>
              </a:spcBef>
              <a:spcAft>
                <a:spcPts val="0"/>
              </a:spcAft>
              <a:buClr>
                <a:srgbClr val="000000"/>
              </a:buClr>
              <a:buSzTx/>
              <a:buNone/>
              <a:tabLst/>
              <a:defRPr/>
            </a:pPr>
            <a:endParaRPr kumimoji="0" lang="en-GB" sz="1300" b="0" i="0" u="none" strike="noStrike" kern="1200" cap="none" spc="0" normalizeH="0" baseline="0" noProof="0">
              <a:ln>
                <a:noFill/>
              </a:ln>
              <a:effectLst/>
              <a:uLnTx/>
              <a:uFillTx/>
              <a:latin typeface="Arial"/>
              <a:ea typeface="+mn-ea"/>
              <a:cs typeface="Arial"/>
            </a:endParaRPr>
          </a:p>
          <a:p>
            <a:pPr marL="0" marR="0" lvl="0" indent="0" algn="l" defTabSz="2178050" rtl="0" eaLnBrk="1" fontAlgn="auto" latinLnBrk="0" hangingPunct="1">
              <a:lnSpc>
                <a:spcPct val="90000"/>
              </a:lnSpc>
              <a:spcBef>
                <a:spcPct val="0"/>
              </a:spcBef>
              <a:spcAft>
                <a:spcPct val="35000"/>
              </a:spcAft>
              <a:buClrTx/>
              <a:buSzTx/>
              <a:buFont typeface="Arial" panose="020B0604020202020204" pitchFamily="34" charset="0"/>
              <a:buNone/>
              <a:tabLst/>
              <a:defRPr/>
            </a:pPr>
            <a:r>
              <a:rPr kumimoji="0" lang="en-GB" sz="1300" b="0" i="0" u="none" strike="noStrike" kern="1200" cap="none" spc="0" normalizeH="0" baseline="0" noProof="0">
                <a:ln>
                  <a:noFill/>
                </a:ln>
                <a:solidFill>
                  <a:schemeClr val="tx1"/>
                </a:solidFill>
                <a:effectLst/>
                <a:uLnTx/>
                <a:uFillTx/>
                <a:latin typeface="Arial"/>
                <a:ea typeface="Calibri"/>
                <a:cs typeface="Arial"/>
              </a:rPr>
              <a:t>* </a:t>
            </a:r>
            <a:r>
              <a:rPr kumimoji="0" lang="en-GB" sz="1300" b="0" i="1" u="none" strike="noStrike" kern="1200" cap="none" spc="0" normalizeH="0" baseline="0" noProof="0">
                <a:ln>
                  <a:noFill/>
                </a:ln>
                <a:solidFill>
                  <a:schemeClr val="tx1"/>
                </a:solidFill>
                <a:effectLst/>
                <a:uLnTx/>
                <a:uFillTx/>
                <a:latin typeface="Arial"/>
                <a:ea typeface="Calibri"/>
                <a:cs typeface="Arial"/>
              </a:rPr>
              <a:t>Uptake figures are based on data from FDP as per 10/03/26</a:t>
            </a:r>
            <a:endParaRPr kumimoji="0" lang="en-GB" sz="1300" b="0" i="1" u="none" strike="noStrike" kern="1200" cap="none" spc="0" normalizeH="0" baseline="0" noProof="0">
              <a:ln>
                <a:noFill/>
              </a:ln>
              <a:solidFill>
                <a:schemeClr val="tx1"/>
              </a:solidFill>
              <a:effectLst/>
              <a:highlight>
                <a:srgbClr val="FFFF00"/>
              </a:highlight>
              <a:uLnTx/>
              <a:uFillTx/>
              <a:latin typeface="Arial"/>
              <a:ea typeface="Calibri"/>
              <a:cs typeface="Arial"/>
            </a:endParaRPr>
          </a:p>
          <a:p>
            <a:pPr marL="742950" marR="0" lvl="3" indent="-285750" algn="l" defTabSz="622300" rtl="0" eaLnBrk="1" fontAlgn="auto" latinLnBrk="0" hangingPunct="1">
              <a:lnSpc>
                <a:spcPct val="90000"/>
              </a:lnSpc>
              <a:spcBef>
                <a:spcPts val="500"/>
              </a:spcBef>
              <a:spcAft>
                <a:spcPts val="0"/>
              </a:spcAft>
              <a:buClr>
                <a:prstClr val="black"/>
              </a:buClr>
              <a:buSzTx/>
              <a:buFont typeface="Arial" panose="020B0604020202020204" pitchFamily="34" charset="0"/>
              <a:buChar char="•"/>
              <a:tabLst/>
              <a:defRPr/>
            </a:pPr>
            <a:endParaRPr kumimoji="0" lang="en-GB" sz="1300" b="0" i="0" u="none" strike="noStrike" kern="1200" cap="none" spc="0" normalizeH="0" baseline="0" noProof="0">
              <a:ln>
                <a:noFill/>
              </a:ln>
              <a:solidFill>
                <a:prstClr val="black"/>
              </a:solidFill>
              <a:effectLst/>
              <a:highlight>
                <a:srgbClr val="FFFF00"/>
              </a:highlight>
              <a:uLnTx/>
              <a:uFillTx/>
              <a:latin typeface="Arial"/>
              <a:ea typeface="Calibri"/>
              <a:cs typeface="Arial"/>
            </a:endParaRPr>
          </a:p>
          <a:p>
            <a:pPr marL="742950" marR="0" lvl="3" indent="-285750" algn="l" defTabSz="622300" rtl="0" eaLnBrk="1" fontAlgn="auto" latinLnBrk="0" hangingPunct="1">
              <a:lnSpc>
                <a:spcPct val="90000"/>
              </a:lnSpc>
              <a:spcBef>
                <a:spcPts val="500"/>
              </a:spcBef>
              <a:spcAft>
                <a:spcPts val="0"/>
              </a:spcAft>
              <a:buClr>
                <a:prstClr val="black"/>
              </a:buClr>
              <a:buSzTx/>
              <a:buFont typeface="Arial" panose="020B0604020202020204" pitchFamily="34" charset="0"/>
              <a:buChar char="•"/>
              <a:tabLst/>
              <a:defRPr/>
            </a:pPr>
            <a:endParaRPr kumimoji="0" lang="en-GB" sz="1300" b="0" i="0" u="none" strike="noStrike" kern="1200" cap="none" spc="0" normalizeH="0" baseline="0" noProof="0">
              <a:ln>
                <a:noFill/>
              </a:ln>
              <a:solidFill>
                <a:prstClr val="black"/>
              </a:solidFill>
              <a:effectLst/>
              <a:highlight>
                <a:srgbClr val="FFFF00"/>
              </a:highlight>
              <a:uLnTx/>
              <a:uFillTx/>
              <a:latin typeface="Arial"/>
              <a:ea typeface="Calibri"/>
              <a:cs typeface="Arial"/>
            </a:endParaRPr>
          </a:p>
          <a:p>
            <a:pPr marL="742950" marR="0" lvl="3" indent="-285750" algn="l" defTabSz="622300" rtl="0" eaLnBrk="1" fontAlgn="auto" latinLnBrk="0" hangingPunct="1">
              <a:lnSpc>
                <a:spcPct val="90000"/>
              </a:lnSpc>
              <a:spcBef>
                <a:spcPts val="500"/>
              </a:spcBef>
              <a:spcAft>
                <a:spcPts val="0"/>
              </a:spcAft>
              <a:buClr>
                <a:prstClr val="black"/>
              </a:buClr>
              <a:buSzTx/>
              <a:buFont typeface="Arial" panose="020B0604020202020204" pitchFamily="34" charset="0"/>
              <a:buChar char="•"/>
              <a:tabLst/>
              <a:defRPr/>
            </a:pPr>
            <a:endParaRPr kumimoji="0" lang="en-GB" sz="1300" b="0" i="0" u="none" strike="noStrike" kern="1200" cap="none" spc="0" normalizeH="0" baseline="0" noProof="0">
              <a:ln>
                <a:noFill/>
              </a:ln>
              <a:solidFill>
                <a:prstClr val="black"/>
              </a:solidFill>
              <a:effectLst/>
              <a:highlight>
                <a:srgbClr val="FFFF00"/>
              </a:highlight>
              <a:uLnTx/>
              <a:uFillTx/>
              <a:latin typeface="Arial"/>
              <a:ea typeface="Calibri"/>
              <a:cs typeface="Arial"/>
            </a:endParaRPr>
          </a:p>
          <a:p>
            <a:pPr marL="285750" marR="0" lvl="0" indent="-285750" algn="l" defTabSz="914400" rtl="0" eaLnBrk="1" fontAlgn="auto" latinLnBrk="0" hangingPunct="1">
              <a:lnSpc>
                <a:spcPct val="100000"/>
              </a:lnSpc>
              <a:spcBef>
                <a:spcPts val="0"/>
              </a:spcBef>
              <a:spcAft>
                <a:spcPts val="600"/>
              </a:spcAft>
              <a:buClr>
                <a:srgbClr val="000000"/>
              </a:buClr>
              <a:buSzTx/>
              <a:buFont typeface="Courier New" panose="02070309020205020404" pitchFamily="49" charset="0"/>
              <a:buChar char="o"/>
              <a:tabLst/>
              <a:defRPr/>
            </a:pPr>
            <a:endParaRPr kumimoji="0" lang="en-GB" sz="13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None/>
              <a:tabLst/>
              <a:defRPr/>
            </a:pPr>
            <a:endParaRPr kumimoji="0" lang="en-GB" sz="1300" b="1" i="0" u="none" strike="noStrike" kern="1200" cap="none" spc="0" normalizeH="0" baseline="0" noProof="0">
              <a:ln>
                <a:noFill/>
              </a:ln>
              <a:solidFill>
                <a:prstClr val="black"/>
              </a:solidFill>
              <a:effectLst/>
              <a:uLnTx/>
              <a:uFillTx/>
              <a:latin typeface="Arial"/>
              <a:ea typeface="+mn-ea"/>
              <a:cs typeface="Arial"/>
            </a:endParaRPr>
          </a:p>
          <a:p>
            <a:pPr marL="285750" marR="0" lvl="0" indent="-285750" algn="l" defTabSz="914400" rtl="0" eaLnBrk="1" fontAlgn="auto" latinLnBrk="0" hangingPunct="1">
              <a:lnSpc>
                <a:spcPct val="100000"/>
              </a:lnSpc>
              <a:spcBef>
                <a:spcPts val="0"/>
              </a:spcBef>
              <a:spcAft>
                <a:spcPts val="600"/>
              </a:spcAft>
              <a:buClr>
                <a:prstClr val="black"/>
              </a:buClr>
              <a:buSzTx/>
              <a:buFont typeface="Courier New" panose="02070309020205020404" pitchFamily="49" charset="0"/>
              <a:buChar char="o"/>
              <a:tabLst/>
              <a:defRPr/>
            </a:pPr>
            <a:endParaRPr kumimoji="0" lang="en-GB" sz="13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None/>
              <a:tabLst/>
              <a:defRPr/>
            </a:pPr>
            <a:r>
              <a:rPr kumimoji="0" lang="en-GB" sz="1300" b="0" i="0" u="none" strike="noStrike" kern="1200" cap="none" spc="0" normalizeH="0" baseline="0" noProof="0">
                <a:ln>
                  <a:noFill/>
                </a:ln>
                <a:solidFill>
                  <a:prstClr val="black"/>
                </a:solidFill>
                <a:effectLst/>
                <a:uLnTx/>
                <a:uFillTx/>
                <a:latin typeface="Arial"/>
                <a:ea typeface="+mn-ea"/>
                <a:cs typeface="Arial"/>
              </a:rPr>
              <a:t> </a:t>
            </a:r>
          </a:p>
          <a:p>
            <a:pPr marL="0" marR="0" lvl="0" indent="0"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None/>
              <a:tabLst/>
              <a:defRPr/>
            </a:pPr>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
        <p:nvSpPr>
          <p:cNvPr id="25" name="Title 2">
            <a:extLst>
              <a:ext uri="{FF2B5EF4-FFF2-40B4-BE49-F238E27FC236}">
                <a16:creationId xmlns:a16="http://schemas.microsoft.com/office/drawing/2014/main" id="{0E4A51AA-41E2-73B8-1223-005B73A3BCBB}"/>
              </a:ext>
            </a:extLst>
          </p:cNvPr>
          <p:cNvSpPr txBox="1">
            <a:spLocks/>
          </p:cNvSpPr>
          <p:nvPr/>
        </p:nvSpPr>
        <p:spPr>
          <a:xfrm>
            <a:off x="87056" y="127542"/>
            <a:ext cx="11880245" cy="454854"/>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005EB8"/>
              </a:solidFill>
              <a:effectLst/>
              <a:uLnTx/>
              <a:uFillTx/>
              <a:latin typeface="Arial"/>
              <a:ea typeface="+mj-ea"/>
              <a:cs typeface="Arial"/>
            </a:endParaRPr>
          </a:p>
        </p:txBody>
      </p:sp>
      <p:sp>
        <p:nvSpPr>
          <p:cNvPr id="3" name="Content Placeholder 1">
            <a:extLst>
              <a:ext uri="{FF2B5EF4-FFF2-40B4-BE49-F238E27FC236}">
                <a16:creationId xmlns:a16="http://schemas.microsoft.com/office/drawing/2014/main" id="{7A9E5642-E18A-112B-BA4C-DA7CC6B743C9}"/>
              </a:ext>
            </a:extLst>
          </p:cNvPr>
          <p:cNvSpPr txBox="1">
            <a:spLocks/>
          </p:cNvSpPr>
          <p:nvPr/>
        </p:nvSpPr>
        <p:spPr>
          <a:xfrm>
            <a:off x="6287179" y="1406188"/>
            <a:ext cx="5806499" cy="5324269"/>
          </a:xfrm>
          <a:prstGeom prst="rect">
            <a:avLst/>
          </a:prstGeom>
          <a:noFill/>
        </p:spPr>
        <p:txBody>
          <a:bodyPr vert="horz" lIns="0" tIns="0" rIns="0" bIns="0" numCol="1" spcCol="432000" rtlCol="0" anchor="t">
            <a:noAutofit/>
          </a:bodyPr>
          <a:lstStyle>
            <a:lvl1pPr marL="0" indent="0" algn="l" defTabSz="914400" rtl="0" eaLnBrk="1" latinLnBrk="0" hangingPunct="1">
              <a:lnSpc>
                <a:spcPct val="100000"/>
              </a:lnSpc>
              <a:spcBef>
                <a:spcPts val="0"/>
              </a:spcBef>
              <a:spcAft>
                <a:spcPts val="600"/>
              </a:spcAft>
              <a:buClr>
                <a:schemeClr val="tx1"/>
              </a:buClr>
              <a:buFont typeface="Arial" panose="020B0604020202020204" pitchFamily="34" charset="0"/>
              <a:buNone/>
              <a:defRPr sz="2200" b="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2" indent="0" algn="l" defTabSz="2178050" rtl="0" eaLnBrk="1" fontAlgn="auto" latinLnBrk="0" hangingPunct="1">
              <a:lnSpc>
                <a:spcPct val="90000"/>
              </a:lnSpc>
              <a:spcBef>
                <a:spcPts val="500"/>
              </a:spcBef>
              <a:spcAft>
                <a:spcPts val="0"/>
              </a:spcAft>
              <a:buClr>
                <a:srgbClr val="000000"/>
              </a:buClr>
              <a:buSzTx/>
              <a:buFont typeface="Arial" panose="020B0604020202020204" pitchFamily="34" charset="0"/>
              <a:buNone/>
              <a:tabLst/>
              <a:defRPr/>
            </a:pPr>
            <a:r>
              <a:rPr kumimoji="0" lang="en-GB" sz="1300" b="0" i="0" u="none" strike="noStrike" kern="1200" cap="none" spc="0" normalizeH="0" baseline="0" noProof="0">
                <a:ln>
                  <a:noFill/>
                </a:ln>
                <a:effectLst/>
                <a:uLnTx/>
                <a:uFillTx/>
                <a:latin typeface="Arial"/>
                <a:ea typeface="Calibri"/>
                <a:cs typeface="Arial"/>
              </a:rPr>
              <a:t>Increasing</a:t>
            </a:r>
            <a:r>
              <a:rPr kumimoji="0" lang="en-GB" sz="1300" b="0" i="0" u="none" strike="noStrike" kern="1200" cap="none" spc="0" normalizeH="0" baseline="0" noProof="0">
                <a:ln>
                  <a:noFill/>
                </a:ln>
                <a:effectLst/>
                <a:uLnTx/>
                <a:uFillTx/>
                <a:latin typeface="Arial"/>
                <a:ea typeface="+mn-ea"/>
                <a:cs typeface="Arial"/>
              </a:rPr>
              <a:t> uptake in the children’s cohorts will have the biggest impact on reducing the circulation of the flu virus, followed by </a:t>
            </a:r>
            <a:r>
              <a:rPr kumimoji="0" lang="en-GB" sz="1300" b="0" i="0" u="none" strike="noStrike" kern="1200" cap="none" spc="0" normalizeH="0" baseline="0" noProof="0">
                <a:ln>
                  <a:noFill/>
                </a:ln>
                <a:effectLst/>
                <a:uLnTx/>
                <a:uFillTx/>
                <a:latin typeface="Arial"/>
                <a:ea typeface="Calibri"/>
                <a:cs typeface="Arial"/>
              </a:rPr>
              <a:t>those aged under 65 years in a clinical at-risk group.</a:t>
            </a:r>
            <a:endParaRPr kumimoji="0" lang="en-GB" sz="1300" b="0" i="0" u="none" strike="noStrike" kern="1200" cap="none" spc="0" normalizeH="0" baseline="0" noProof="0">
              <a:ln>
                <a:noFill/>
              </a:ln>
              <a:effectLst/>
              <a:uLnTx/>
              <a:uFillTx/>
              <a:latin typeface="Arial"/>
              <a:ea typeface="+mn-ea"/>
              <a:cs typeface="Arial"/>
            </a:endParaRPr>
          </a:p>
          <a:p>
            <a:pPr marL="0" marR="0" lvl="2" indent="0" algn="l" defTabSz="2178050" rtl="0" eaLnBrk="1" fontAlgn="auto" latinLnBrk="0" hangingPunct="1">
              <a:lnSpc>
                <a:spcPct val="90000"/>
              </a:lnSpc>
              <a:spcBef>
                <a:spcPts val="500"/>
              </a:spcBef>
              <a:spcAft>
                <a:spcPts val="0"/>
              </a:spcAft>
              <a:buClr>
                <a:srgbClr val="000000"/>
              </a:buClr>
              <a:buSzTx/>
              <a:buFont typeface="Arial" panose="020B0604020202020204" pitchFamily="34" charset="0"/>
              <a:buNone/>
              <a:tabLst/>
              <a:defRPr/>
            </a:pPr>
            <a:r>
              <a:rPr kumimoji="0" lang="en-GB" sz="1300" b="0" i="0" u="none" strike="noStrike" kern="1200" cap="none" spc="0" normalizeH="0" baseline="0" noProof="0">
                <a:ln>
                  <a:noFill/>
                </a:ln>
                <a:effectLst/>
                <a:uLnTx/>
                <a:uFillTx/>
                <a:latin typeface="Arial"/>
                <a:ea typeface="Calibri"/>
                <a:cs typeface="Arial"/>
              </a:rPr>
              <a:t>Furthermore</a:t>
            </a:r>
            <a:r>
              <a:rPr kumimoji="0" lang="en-GB" sz="1300" b="0" i="0" u="none" strike="noStrike" kern="1200" cap="none" spc="0" normalizeH="0" baseline="0" noProof="0">
                <a:ln>
                  <a:noFill/>
                </a:ln>
                <a:effectLst/>
                <a:uLnTx/>
                <a:uFillTx/>
                <a:latin typeface="Arial"/>
                <a:ea typeface="+mn-ea"/>
                <a:cs typeface="Arial"/>
              </a:rPr>
              <a:t>, increasing the vaccination rates in Frontline Healthcare Workers may help improve staff absence and protect those they care for from influenza. </a:t>
            </a:r>
          </a:p>
          <a:p>
            <a:pPr marL="0" marR="0" lvl="0" indent="0" algn="l" defTabSz="2178050" rtl="0" eaLnBrk="1" fontAlgn="auto" latinLnBrk="0" hangingPunct="1">
              <a:lnSpc>
                <a:spcPct val="90000"/>
              </a:lnSpc>
              <a:spcBef>
                <a:spcPct val="0"/>
              </a:spcBef>
              <a:spcAft>
                <a:spcPct val="35000"/>
              </a:spcAft>
              <a:buClrTx/>
              <a:buSzTx/>
              <a:buFontTx/>
              <a:buNone/>
              <a:tabLst/>
              <a:defRPr/>
            </a:pPr>
            <a:endParaRPr kumimoji="0" lang="en-GB" sz="1300" b="0" i="0" u="none" strike="noStrike" kern="1200" cap="none" spc="0" normalizeH="0" baseline="0" noProof="0">
              <a:ln>
                <a:noFill/>
              </a:ln>
              <a:solidFill>
                <a:schemeClr val="tx1"/>
              </a:solidFill>
              <a:effectLst/>
              <a:uLnTx/>
              <a:uFillTx/>
              <a:latin typeface="Arial"/>
              <a:ea typeface="+mn-ea"/>
              <a:cs typeface="Arial"/>
            </a:endParaRPr>
          </a:p>
          <a:p>
            <a:pPr marL="0" marR="0" lvl="0" indent="0" algn="l" defTabSz="217805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chemeClr val="tx1"/>
                </a:solidFill>
                <a:effectLst/>
                <a:uLnTx/>
                <a:uFillTx/>
                <a:latin typeface="Arial"/>
                <a:ea typeface="+mn-ea"/>
                <a:cs typeface="Arial"/>
              </a:rPr>
              <a:t>Lessons learned from the 2025/26 flu vaccination programme, including local uptake data, outreach team activity, provider feedback, and national and international evidence, are being used to inform planning to increase flu vaccination uptake in 2026/27 and beyond.</a:t>
            </a:r>
          </a:p>
          <a:p>
            <a:pPr marL="0" marR="0" lvl="0" indent="0" algn="l" defTabSz="217805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chemeClr val="tx1"/>
                </a:solidFill>
                <a:effectLst/>
                <a:uLnTx/>
                <a:uFillTx/>
                <a:latin typeface="Arial"/>
                <a:ea typeface="+mn-ea"/>
                <a:cs typeface="Arial"/>
              </a:rPr>
              <a:t>The focus will include at least maintaining flu vaccination uptake in the 65 plus years and increasing uptake and vaccination access in: </a:t>
            </a:r>
            <a:endParaRPr kumimoji="0" lang="en-GB" sz="1300" b="0" i="0" u="none" strike="noStrike" kern="1200" cap="none" spc="0" normalizeH="0" baseline="0" noProof="0">
              <a:ln>
                <a:noFill/>
              </a:ln>
              <a:solidFill>
                <a:schemeClr val="tx1"/>
              </a:solidFill>
              <a:effectLst/>
              <a:uLnTx/>
              <a:uFillTx/>
              <a:latin typeface="Arial"/>
              <a:ea typeface="Calibri"/>
              <a:cs typeface="Calibri"/>
            </a:endParaRPr>
          </a:p>
          <a:p>
            <a:pPr marL="742950" lvl="3" indent="-285750" defTabSz="622300">
              <a:buClr>
                <a:prstClr val="black"/>
              </a:buClr>
              <a:defRPr/>
            </a:pPr>
            <a:r>
              <a:rPr lang="en-GB" sz="1300">
                <a:latin typeface="Arial"/>
                <a:ea typeface="Calibri"/>
                <a:cs typeface="Arial"/>
              </a:rPr>
              <a:t>Frontline Health and Social Care Workers</a:t>
            </a:r>
          </a:p>
          <a:p>
            <a:pPr marL="742950" marR="0" lvl="3" indent="-285750" algn="l" defTabSz="622300" rtl="0" eaLnBrk="1" fontAlgn="auto" latinLnBrk="0" hangingPunct="1">
              <a:lnSpc>
                <a:spcPct val="90000"/>
              </a:lnSpc>
              <a:spcBef>
                <a:spcPts val="500"/>
              </a:spcBef>
              <a:spcAft>
                <a:spcPts val="0"/>
              </a:spcAft>
              <a:buClr>
                <a:prstClr val="black"/>
              </a:buClr>
              <a:buSzTx/>
              <a:buFont typeface="Arial" panose="020B0604020202020204" pitchFamily="34" charset="0"/>
              <a:buChar char="•"/>
              <a:tabLst/>
              <a:defRPr/>
            </a:pPr>
            <a:r>
              <a:rPr kumimoji="0" lang="en-GB" sz="1300" b="0" i="0" u="none" strike="noStrike" kern="1200" cap="none" spc="0" normalizeH="0" baseline="0" noProof="0">
                <a:ln>
                  <a:noFill/>
                </a:ln>
                <a:effectLst/>
                <a:uLnTx/>
                <a:uFillTx/>
                <a:latin typeface="Arial"/>
                <a:ea typeface="Calibri"/>
                <a:cs typeface="Arial"/>
              </a:rPr>
              <a:t>Children – all eligible ages</a:t>
            </a:r>
          </a:p>
          <a:p>
            <a:pPr marL="742950" marR="0" lvl="3" indent="-285750" algn="l" defTabSz="622300" rtl="0" eaLnBrk="1" fontAlgn="auto" latinLnBrk="0" hangingPunct="1">
              <a:lnSpc>
                <a:spcPct val="90000"/>
              </a:lnSpc>
              <a:spcBef>
                <a:spcPts val="500"/>
              </a:spcBef>
              <a:spcAft>
                <a:spcPts val="0"/>
              </a:spcAft>
              <a:buClr>
                <a:prstClr val="black"/>
              </a:buClr>
              <a:buSzTx/>
              <a:buFont typeface="Arial" panose="020B0604020202020204" pitchFamily="34" charset="0"/>
              <a:buChar char="•"/>
              <a:tabLst/>
              <a:defRPr/>
            </a:pPr>
            <a:r>
              <a:rPr kumimoji="0" lang="en-GB" sz="1300" b="0" i="0" u="none" strike="noStrike" kern="1200" cap="none" spc="0" normalizeH="0" baseline="0" noProof="0">
                <a:ln>
                  <a:noFill/>
                </a:ln>
                <a:effectLst/>
                <a:uLnTx/>
                <a:uFillTx/>
                <a:latin typeface="Arial"/>
                <a:ea typeface="Calibri"/>
                <a:cs typeface="Arial"/>
              </a:rPr>
              <a:t>Those aged under 65 years in a clinical at-risk group</a:t>
            </a:r>
          </a:p>
          <a:p>
            <a:pPr marL="0" marR="0" lvl="0" indent="0" algn="l" defTabSz="2178050" rtl="0" eaLnBrk="1" fontAlgn="auto" latinLnBrk="0" hangingPunct="1">
              <a:lnSpc>
                <a:spcPct val="90000"/>
              </a:lnSpc>
              <a:spcBef>
                <a:spcPct val="0"/>
              </a:spcBef>
              <a:spcAft>
                <a:spcPct val="35000"/>
              </a:spcAft>
              <a:buClrTx/>
              <a:buSzTx/>
              <a:buFont typeface="Arial" panose="020B0604020202020204" pitchFamily="34" charset="0"/>
              <a:buNone/>
              <a:tabLst/>
              <a:defRPr/>
            </a:pPr>
            <a:endParaRPr kumimoji="0" lang="en-GB" sz="1300" b="0" i="0" u="none" strike="noStrike" kern="1200" cap="none" spc="0" normalizeH="0" baseline="0" noProof="0">
              <a:ln>
                <a:noFill/>
              </a:ln>
              <a:solidFill>
                <a:schemeClr val="tx1"/>
              </a:solidFill>
              <a:effectLst/>
              <a:uLnTx/>
              <a:uFillTx/>
              <a:latin typeface="Arial"/>
              <a:ea typeface="Calibri"/>
              <a:cs typeface="Arial"/>
            </a:endParaRPr>
          </a:p>
          <a:p>
            <a:pPr marL="0" marR="0" lvl="0" indent="0" algn="l" defTabSz="2178050" rtl="0" eaLnBrk="1" fontAlgn="auto" latinLnBrk="0" hangingPunct="1">
              <a:lnSpc>
                <a:spcPct val="90000"/>
              </a:lnSpc>
              <a:spcBef>
                <a:spcPct val="0"/>
              </a:spcBef>
              <a:spcAft>
                <a:spcPct val="35000"/>
              </a:spcAft>
              <a:buClrTx/>
              <a:buSzTx/>
              <a:buFont typeface="Arial" panose="020B0604020202020204" pitchFamily="34" charset="0"/>
              <a:buNone/>
              <a:tabLst/>
              <a:defRPr/>
            </a:pPr>
            <a:r>
              <a:rPr lang="en-GB" sz="1300">
                <a:solidFill>
                  <a:schemeClr val="tx1"/>
                </a:solidFill>
                <a:latin typeface="Arial"/>
                <a:ea typeface="Calibri"/>
                <a:cs typeface="Arial"/>
              </a:rPr>
              <a:t>BNSSG integrated vaccination programme has been prepared through Q1 of 2026/27 with our ICB, acute, local authority and community partners. An additional Flu group has been set up to review and consider the practicalities of the plan.</a:t>
            </a:r>
          </a:p>
          <a:p>
            <a:pPr marL="0" marR="0" lvl="0" indent="0" algn="l" defTabSz="2178050" rtl="0" eaLnBrk="1" fontAlgn="auto" latinLnBrk="0" hangingPunct="1">
              <a:lnSpc>
                <a:spcPct val="90000"/>
              </a:lnSpc>
              <a:spcBef>
                <a:spcPct val="0"/>
              </a:spcBef>
              <a:spcAft>
                <a:spcPct val="35000"/>
              </a:spcAft>
              <a:buClrTx/>
              <a:buSzTx/>
              <a:buFont typeface="Arial" panose="020B0604020202020204" pitchFamily="34" charset="0"/>
              <a:buNone/>
              <a:tabLst/>
              <a:defRPr/>
            </a:pPr>
            <a:r>
              <a:rPr kumimoji="0" lang="en-GB" sz="1300" b="0" i="0" u="none" strike="noStrike" kern="1200" cap="none" spc="0" normalizeH="0" baseline="0" noProof="0">
                <a:ln>
                  <a:noFill/>
                </a:ln>
                <a:solidFill>
                  <a:schemeClr val="tx1"/>
                </a:solidFill>
                <a:effectLst/>
                <a:uLnTx/>
                <a:uFillTx/>
                <a:latin typeface="Arial"/>
                <a:ea typeface="Calibri"/>
                <a:cs typeface="Arial"/>
              </a:rPr>
              <a:t>Q2: Plans submitted, assurances received and roll out of programme. New One Care all aged outreach provider contract to start from 1</a:t>
            </a:r>
            <a:r>
              <a:rPr kumimoji="0" lang="en-GB" sz="1300" b="0" i="0" u="none" strike="noStrike" kern="1200" cap="none" spc="0" normalizeH="0" baseline="30000" noProof="0">
                <a:ln>
                  <a:noFill/>
                </a:ln>
                <a:solidFill>
                  <a:schemeClr val="tx1"/>
                </a:solidFill>
                <a:effectLst/>
                <a:uLnTx/>
                <a:uFillTx/>
                <a:latin typeface="Arial"/>
                <a:ea typeface="Calibri"/>
                <a:cs typeface="Arial"/>
              </a:rPr>
              <a:t>st</a:t>
            </a:r>
            <a:r>
              <a:rPr kumimoji="0" lang="en-GB" sz="1300" b="0" i="0" u="none" strike="noStrike" kern="1200" cap="none" spc="0" normalizeH="0" baseline="0" noProof="0">
                <a:ln>
                  <a:noFill/>
                </a:ln>
                <a:solidFill>
                  <a:schemeClr val="tx1"/>
                </a:solidFill>
                <a:effectLst/>
                <a:uLnTx/>
                <a:uFillTx/>
                <a:latin typeface="Arial"/>
                <a:ea typeface="Calibri"/>
                <a:cs typeface="Arial"/>
              </a:rPr>
              <a:t> September 2026. </a:t>
            </a:r>
          </a:p>
          <a:p>
            <a:pPr marL="0" marR="0" lvl="0" indent="0" algn="l" defTabSz="2178050" rtl="0" eaLnBrk="1" fontAlgn="auto" latinLnBrk="0" hangingPunct="1">
              <a:lnSpc>
                <a:spcPct val="90000"/>
              </a:lnSpc>
              <a:spcBef>
                <a:spcPct val="0"/>
              </a:spcBef>
              <a:spcAft>
                <a:spcPct val="35000"/>
              </a:spcAft>
              <a:buClrTx/>
              <a:buSzTx/>
              <a:buFont typeface="Arial" panose="020B0604020202020204" pitchFamily="34" charset="0"/>
              <a:buNone/>
              <a:tabLst/>
              <a:defRPr/>
            </a:pPr>
            <a:r>
              <a:rPr lang="en-GB" sz="1300">
                <a:solidFill>
                  <a:schemeClr val="tx1"/>
                </a:solidFill>
                <a:latin typeface="Arial"/>
                <a:ea typeface="Calibri"/>
                <a:cs typeface="Arial"/>
              </a:rPr>
              <a:t>Q3/Q4: Ongoing rollout and monitoring.</a:t>
            </a:r>
            <a:endParaRPr kumimoji="0" lang="en-GB" sz="1300" b="0" i="0" u="none" strike="noStrike" kern="1200" cap="none" spc="0" normalizeH="0" baseline="0" noProof="0">
              <a:ln>
                <a:noFill/>
              </a:ln>
              <a:solidFill>
                <a:schemeClr val="tx1"/>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None/>
              <a:tabLst/>
              <a:defRPr/>
            </a:pPr>
            <a:r>
              <a:rPr kumimoji="0" lang="en-GB" sz="1300" b="0" i="0" u="none" strike="noStrike" kern="1200" cap="none" spc="0" normalizeH="0" baseline="0" noProof="0">
                <a:ln>
                  <a:noFill/>
                </a:ln>
                <a:solidFill>
                  <a:prstClr val="black"/>
                </a:solidFill>
                <a:effectLst/>
                <a:uLnTx/>
                <a:uFillTx/>
                <a:latin typeface="Arial"/>
                <a:ea typeface="+mn-ea"/>
                <a:cs typeface="Arial"/>
              </a:rPr>
              <a:t> </a:t>
            </a:r>
          </a:p>
          <a:p>
            <a:pPr marL="0" marR="0" lvl="0" indent="0"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None/>
              <a:tabLst/>
              <a:defRPr/>
            </a:pPr>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
        <p:nvSpPr>
          <p:cNvPr id="4" name="Title 3">
            <a:extLst>
              <a:ext uri="{FF2B5EF4-FFF2-40B4-BE49-F238E27FC236}">
                <a16:creationId xmlns:a16="http://schemas.microsoft.com/office/drawing/2014/main" id="{5919F509-4834-B813-1E67-01CCA6452440}"/>
              </a:ext>
            </a:extLst>
          </p:cNvPr>
          <p:cNvSpPr>
            <a:spLocks noGrp="1"/>
          </p:cNvSpPr>
          <p:nvPr>
            <p:ph type="title"/>
          </p:nvPr>
        </p:nvSpPr>
        <p:spPr/>
        <p:txBody>
          <a:bodyPr>
            <a:normAutofit/>
          </a:bodyPr>
          <a:lstStyle/>
          <a:p>
            <a:r>
              <a:rPr lang="en-GB"/>
              <a:t>Vaccination Program 2026/2027</a:t>
            </a:r>
          </a:p>
        </p:txBody>
      </p:sp>
    </p:spTree>
    <p:extLst>
      <p:ext uri="{BB962C8B-B14F-4D97-AF65-F5344CB8AC3E}">
        <p14:creationId xmlns:p14="http://schemas.microsoft.com/office/powerpoint/2010/main" val="1223074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D5890-7BFD-D712-742D-0BCE704FABB7}"/>
            </a:ext>
          </a:extLst>
        </p:cNvPr>
        <p:cNvGrpSpPr/>
        <p:nvPr/>
      </p:nvGrpSpPr>
      <p:grpSpPr>
        <a:xfrm>
          <a:off x="0" y="0"/>
          <a:ext cx="0" cy="0"/>
          <a:chOff x="0" y="0"/>
          <a:chExt cx="0" cy="0"/>
        </a:xfrm>
      </p:grpSpPr>
      <p:sp>
        <p:nvSpPr>
          <p:cNvPr id="25" name="Title 2">
            <a:extLst>
              <a:ext uri="{FF2B5EF4-FFF2-40B4-BE49-F238E27FC236}">
                <a16:creationId xmlns:a16="http://schemas.microsoft.com/office/drawing/2014/main" id="{DCF0DC3F-6345-974D-95F8-F0B1D8CB0790}"/>
              </a:ext>
            </a:extLst>
          </p:cNvPr>
          <p:cNvSpPr txBox="1">
            <a:spLocks/>
          </p:cNvSpPr>
          <p:nvPr/>
        </p:nvSpPr>
        <p:spPr>
          <a:xfrm>
            <a:off x="87056" y="127542"/>
            <a:ext cx="11880245" cy="454854"/>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005EB8"/>
              </a:solidFill>
              <a:effectLst/>
              <a:uLnTx/>
              <a:uFillTx/>
              <a:latin typeface="Arial"/>
              <a:ea typeface="+mj-ea"/>
              <a:cs typeface="Arial"/>
            </a:endParaRPr>
          </a:p>
        </p:txBody>
      </p:sp>
      <p:sp>
        <p:nvSpPr>
          <p:cNvPr id="4" name="Title 3">
            <a:extLst>
              <a:ext uri="{FF2B5EF4-FFF2-40B4-BE49-F238E27FC236}">
                <a16:creationId xmlns:a16="http://schemas.microsoft.com/office/drawing/2014/main" id="{3B5C1A77-0AD4-CEB9-67A5-6B394DFCDB0A}"/>
              </a:ext>
            </a:extLst>
          </p:cNvPr>
          <p:cNvSpPr>
            <a:spLocks noGrp="1"/>
          </p:cNvSpPr>
          <p:nvPr>
            <p:ph type="title"/>
          </p:nvPr>
        </p:nvSpPr>
        <p:spPr/>
        <p:txBody>
          <a:bodyPr>
            <a:normAutofit/>
          </a:bodyPr>
          <a:lstStyle/>
          <a:p>
            <a:r>
              <a:rPr lang="en-GB"/>
              <a:t>BNSSG Vaccinations</a:t>
            </a:r>
          </a:p>
        </p:txBody>
      </p:sp>
      <p:graphicFrame>
        <p:nvGraphicFramePr>
          <p:cNvPr id="6" name="Diagram 5">
            <a:extLst>
              <a:ext uri="{FF2B5EF4-FFF2-40B4-BE49-F238E27FC236}">
                <a16:creationId xmlns:a16="http://schemas.microsoft.com/office/drawing/2014/main" id="{2C09AF27-91E8-783F-604B-23C8938B353D}"/>
              </a:ext>
            </a:extLst>
          </p:cNvPr>
          <p:cNvGraphicFramePr/>
          <p:nvPr/>
        </p:nvGraphicFramePr>
        <p:xfrm>
          <a:off x="98946" y="1782282"/>
          <a:ext cx="2952000" cy="51200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a:extLst>
              <a:ext uri="{FF2B5EF4-FFF2-40B4-BE49-F238E27FC236}">
                <a16:creationId xmlns:a16="http://schemas.microsoft.com/office/drawing/2014/main" id="{0CD342F1-13C9-33D0-6C63-E1E2E2D57EE7}"/>
              </a:ext>
            </a:extLst>
          </p:cNvPr>
          <p:cNvGrpSpPr/>
          <p:nvPr/>
        </p:nvGrpSpPr>
        <p:grpSpPr>
          <a:xfrm>
            <a:off x="6162058" y="2656162"/>
            <a:ext cx="2952000" cy="3296025"/>
            <a:chOff x="6162058" y="2656162"/>
            <a:chExt cx="2952000" cy="3296025"/>
          </a:xfrm>
        </p:grpSpPr>
        <p:sp>
          <p:nvSpPr>
            <p:cNvPr id="7" name="Free-form: Shape 6">
              <a:extLst>
                <a:ext uri="{FF2B5EF4-FFF2-40B4-BE49-F238E27FC236}">
                  <a16:creationId xmlns:a16="http://schemas.microsoft.com/office/drawing/2014/main" id="{83A50BAA-6C7D-C68F-BE27-BF71CF85A045}"/>
                </a:ext>
              </a:extLst>
            </p:cNvPr>
            <p:cNvSpPr/>
            <p:nvPr/>
          </p:nvSpPr>
          <p:spPr>
            <a:xfrm>
              <a:off x="6162058" y="2803762"/>
              <a:ext cx="2952000" cy="724500"/>
            </a:xfrm>
            <a:custGeom>
              <a:avLst/>
              <a:gdLst>
                <a:gd name="csX0" fmla="*/ 0 w 2952000"/>
                <a:gd name="csY0" fmla="*/ 0 h 724500"/>
                <a:gd name="csX1" fmla="*/ 2952000 w 2952000"/>
                <a:gd name="csY1" fmla="*/ 0 h 724500"/>
                <a:gd name="csX2" fmla="*/ 2952000 w 2952000"/>
                <a:gd name="csY2" fmla="*/ 724500 h 724500"/>
                <a:gd name="csX3" fmla="*/ 0 w 2952000"/>
                <a:gd name="csY3" fmla="*/ 724500 h 724500"/>
                <a:gd name="csX4" fmla="*/ 0 w 2952000"/>
                <a:gd name="csY4" fmla="*/ 0 h 724500"/>
              </a:gdLst>
              <a:ahLst/>
              <a:cxnLst>
                <a:cxn ang="0">
                  <a:pos x="csX0" y="csY0"/>
                </a:cxn>
                <a:cxn ang="0">
                  <a:pos x="csX1" y="csY1"/>
                </a:cxn>
                <a:cxn ang="0">
                  <a:pos x="csX2" y="csY2"/>
                </a:cxn>
                <a:cxn ang="0">
                  <a:pos x="csX3" y="csY3"/>
                </a:cxn>
                <a:cxn ang="0">
                  <a:pos x="csX4" y="csY4"/>
                </a:cxn>
              </a:cxnLst>
              <a:rect l="l" t="t" r="r" b="b"/>
              <a:pathLst>
                <a:path w="2952000" h="724500">
                  <a:moveTo>
                    <a:pt x="0" y="0"/>
                  </a:moveTo>
                  <a:lnTo>
                    <a:pt x="2952000" y="0"/>
                  </a:lnTo>
                  <a:lnTo>
                    <a:pt x="2952000" y="724500"/>
                  </a:lnTo>
                  <a:lnTo>
                    <a:pt x="0" y="724500"/>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4000" tIns="252000" rIns="72000" bIns="71120" numCol="1" spcCol="1270" anchor="t" anchorCtr="0">
              <a:noAutofit/>
            </a:bodyPr>
            <a:lstStyle/>
            <a:p>
              <a:pPr marL="57150" lvl="1" indent="-57150" algn="l" defTabSz="444500">
                <a:lnSpc>
                  <a:spcPct val="90000"/>
                </a:lnSpc>
                <a:spcBef>
                  <a:spcPct val="0"/>
                </a:spcBef>
                <a:spcAft>
                  <a:spcPct val="15000"/>
                </a:spcAft>
                <a:buChar char="•"/>
              </a:pPr>
              <a:r>
                <a:rPr lang="en-GB" sz="1000" kern="1200">
                  <a:latin typeface="Arial" panose="020B0604020202020204" pitchFamily="34" charset="0"/>
                  <a:cs typeface="Arial" panose="020B0604020202020204" pitchFamily="34" charset="0"/>
                </a:rPr>
                <a:t>Utilising platforms like TikTok and Facebook Live to engage young mothers and address concerns in real time.</a:t>
              </a:r>
            </a:p>
          </p:txBody>
        </p:sp>
        <p:sp>
          <p:nvSpPr>
            <p:cNvPr id="13" name="Free-form: Shape 12">
              <a:extLst>
                <a:ext uri="{FF2B5EF4-FFF2-40B4-BE49-F238E27FC236}">
                  <a16:creationId xmlns:a16="http://schemas.microsoft.com/office/drawing/2014/main" id="{4E49C42F-2378-68A5-F11F-F14117DE6D96}"/>
                </a:ext>
              </a:extLst>
            </p:cNvPr>
            <p:cNvSpPr/>
            <p:nvPr/>
          </p:nvSpPr>
          <p:spPr>
            <a:xfrm>
              <a:off x="6309658" y="2656162"/>
              <a:ext cx="2066400" cy="295200"/>
            </a:xfrm>
            <a:custGeom>
              <a:avLst/>
              <a:gdLst>
                <a:gd name="csX0" fmla="*/ 0 w 2066400"/>
                <a:gd name="csY0" fmla="*/ 49201 h 295200"/>
                <a:gd name="csX1" fmla="*/ 49201 w 2066400"/>
                <a:gd name="csY1" fmla="*/ 0 h 295200"/>
                <a:gd name="csX2" fmla="*/ 2017199 w 2066400"/>
                <a:gd name="csY2" fmla="*/ 0 h 295200"/>
                <a:gd name="csX3" fmla="*/ 2066400 w 2066400"/>
                <a:gd name="csY3" fmla="*/ 49201 h 295200"/>
                <a:gd name="csX4" fmla="*/ 2066400 w 2066400"/>
                <a:gd name="csY4" fmla="*/ 245999 h 295200"/>
                <a:gd name="csX5" fmla="*/ 2017199 w 2066400"/>
                <a:gd name="csY5" fmla="*/ 295200 h 295200"/>
                <a:gd name="csX6" fmla="*/ 49201 w 2066400"/>
                <a:gd name="csY6" fmla="*/ 295200 h 295200"/>
                <a:gd name="csX7" fmla="*/ 0 w 2066400"/>
                <a:gd name="csY7" fmla="*/ 245999 h 295200"/>
                <a:gd name="csX8" fmla="*/ 0 w 2066400"/>
                <a:gd name="csY8" fmla="*/ 49201 h 295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66400" h="295200">
                  <a:moveTo>
                    <a:pt x="0" y="49201"/>
                  </a:moveTo>
                  <a:cubicBezTo>
                    <a:pt x="0" y="22028"/>
                    <a:pt x="22028" y="0"/>
                    <a:pt x="49201" y="0"/>
                  </a:cubicBezTo>
                  <a:lnTo>
                    <a:pt x="2017199" y="0"/>
                  </a:lnTo>
                  <a:cubicBezTo>
                    <a:pt x="2044372" y="0"/>
                    <a:pt x="2066400" y="22028"/>
                    <a:pt x="2066400" y="49201"/>
                  </a:cubicBezTo>
                  <a:lnTo>
                    <a:pt x="2066400" y="245999"/>
                  </a:lnTo>
                  <a:cubicBezTo>
                    <a:pt x="2066400" y="273172"/>
                    <a:pt x="2044372" y="295200"/>
                    <a:pt x="2017199" y="295200"/>
                  </a:cubicBezTo>
                  <a:lnTo>
                    <a:pt x="49201" y="295200"/>
                  </a:lnTo>
                  <a:cubicBezTo>
                    <a:pt x="22028" y="295200"/>
                    <a:pt x="0" y="273172"/>
                    <a:pt x="0" y="245999"/>
                  </a:cubicBezTo>
                  <a:lnTo>
                    <a:pt x="0" y="4920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4000" tIns="14410" rIns="92515" bIns="14410" numCol="1" spcCol="1270" anchor="ctr" anchorCtr="0">
              <a:noAutofit/>
            </a:bodyPr>
            <a:lstStyle/>
            <a:p>
              <a:pPr marL="0" lvl="0" indent="0" algn="l" defTabSz="444500">
                <a:lnSpc>
                  <a:spcPct val="90000"/>
                </a:lnSpc>
                <a:spcBef>
                  <a:spcPct val="0"/>
                </a:spcBef>
                <a:spcAft>
                  <a:spcPct val="35000"/>
                </a:spcAft>
                <a:buNone/>
              </a:pPr>
              <a:r>
                <a:rPr lang="en-GB" sz="1000" b="1" kern="1200">
                  <a:latin typeface="Arial" panose="020B0604020202020204" pitchFamily="34" charset="0"/>
                  <a:cs typeface="Arial" panose="020B0604020202020204" pitchFamily="34" charset="0"/>
                </a:rPr>
                <a:t>Targeted Social Media Engagement:</a:t>
              </a:r>
              <a:endParaRPr lang="en-GB" sz="1000" kern="1200">
                <a:latin typeface="Arial" panose="020B0604020202020204" pitchFamily="34" charset="0"/>
                <a:cs typeface="Arial" panose="020B0604020202020204" pitchFamily="34" charset="0"/>
              </a:endParaRPr>
            </a:p>
          </p:txBody>
        </p:sp>
        <p:sp>
          <p:nvSpPr>
            <p:cNvPr id="14" name="Free-form: Shape 13">
              <a:extLst>
                <a:ext uri="{FF2B5EF4-FFF2-40B4-BE49-F238E27FC236}">
                  <a16:creationId xmlns:a16="http://schemas.microsoft.com/office/drawing/2014/main" id="{BBB90695-F515-E7A4-5FD0-C1F38AD479F4}"/>
                </a:ext>
              </a:extLst>
            </p:cNvPr>
            <p:cNvSpPr/>
            <p:nvPr/>
          </p:nvSpPr>
          <p:spPr>
            <a:xfrm>
              <a:off x="6162058" y="3729862"/>
              <a:ext cx="2952000" cy="724500"/>
            </a:xfrm>
            <a:custGeom>
              <a:avLst/>
              <a:gdLst>
                <a:gd name="csX0" fmla="*/ 0 w 2952000"/>
                <a:gd name="csY0" fmla="*/ 0 h 724500"/>
                <a:gd name="csX1" fmla="*/ 2952000 w 2952000"/>
                <a:gd name="csY1" fmla="*/ 0 h 724500"/>
                <a:gd name="csX2" fmla="*/ 2952000 w 2952000"/>
                <a:gd name="csY2" fmla="*/ 724500 h 724500"/>
                <a:gd name="csX3" fmla="*/ 0 w 2952000"/>
                <a:gd name="csY3" fmla="*/ 724500 h 724500"/>
                <a:gd name="csX4" fmla="*/ 0 w 2952000"/>
                <a:gd name="csY4" fmla="*/ 0 h 724500"/>
              </a:gdLst>
              <a:ahLst/>
              <a:cxnLst>
                <a:cxn ang="0">
                  <a:pos x="csX0" y="csY0"/>
                </a:cxn>
                <a:cxn ang="0">
                  <a:pos x="csX1" y="csY1"/>
                </a:cxn>
                <a:cxn ang="0">
                  <a:pos x="csX2" y="csY2"/>
                </a:cxn>
                <a:cxn ang="0">
                  <a:pos x="csX3" y="csY3"/>
                </a:cxn>
                <a:cxn ang="0">
                  <a:pos x="csX4" y="csY4"/>
                </a:cxn>
              </a:cxnLst>
              <a:rect l="l" t="t" r="r" b="b"/>
              <a:pathLst>
                <a:path w="2952000" h="724500">
                  <a:moveTo>
                    <a:pt x="0" y="0"/>
                  </a:moveTo>
                  <a:lnTo>
                    <a:pt x="2952000" y="0"/>
                  </a:lnTo>
                  <a:lnTo>
                    <a:pt x="2952000" y="724500"/>
                  </a:lnTo>
                  <a:lnTo>
                    <a:pt x="0" y="724500"/>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4000" tIns="252000" rIns="72000" bIns="71120" numCol="1" spcCol="1270" anchor="t" anchorCtr="0">
              <a:noAutofit/>
            </a:bodyPr>
            <a:lstStyle/>
            <a:p>
              <a:pPr marL="57150" lvl="1" indent="-57150" algn="l" defTabSz="444500">
                <a:lnSpc>
                  <a:spcPct val="90000"/>
                </a:lnSpc>
                <a:spcBef>
                  <a:spcPct val="0"/>
                </a:spcBef>
                <a:spcAft>
                  <a:spcPct val="15000"/>
                </a:spcAft>
                <a:buChar char="•"/>
              </a:pPr>
              <a:r>
                <a:rPr lang="en-GB" sz="1000" kern="1200">
                  <a:latin typeface="Arial" panose="020B0604020202020204" pitchFamily="34" charset="0"/>
                  <a:cs typeface="Arial" panose="020B0604020202020204" pitchFamily="34" charset="0"/>
                </a:rPr>
                <a:t>grabajab.net provides detailed vaccination information, multilingual resources, and Easy Read materials for accessibility.</a:t>
              </a:r>
            </a:p>
          </p:txBody>
        </p:sp>
        <p:sp>
          <p:nvSpPr>
            <p:cNvPr id="15" name="Free-form: Shape 14">
              <a:extLst>
                <a:ext uri="{FF2B5EF4-FFF2-40B4-BE49-F238E27FC236}">
                  <a16:creationId xmlns:a16="http://schemas.microsoft.com/office/drawing/2014/main" id="{CC4CF4AE-A4F6-BDDB-471E-F196AE97C845}"/>
                </a:ext>
              </a:extLst>
            </p:cNvPr>
            <p:cNvSpPr/>
            <p:nvPr/>
          </p:nvSpPr>
          <p:spPr>
            <a:xfrm>
              <a:off x="6309658" y="3582262"/>
              <a:ext cx="2066400" cy="295200"/>
            </a:xfrm>
            <a:custGeom>
              <a:avLst/>
              <a:gdLst>
                <a:gd name="csX0" fmla="*/ 0 w 2066400"/>
                <a:gd name="csY0" fmla="*/ 49201 h 295200"/>
                <a:gd name="csX1" fmla="*/ 49201 w 2066400"/>
                <a:gd name="csY1" fmla="*/ 0 h 295200"/>
                <a:gd name="csX2" fmla="*/ 2017199 w 2066400"/>
                <a:gd name="csY2" fmla="*/ 0 h 295200"/>
                <a:gd name="csX3" fmla="*/ 2066400 w 2066400"/>
                <a:gd name="csY3" fmla="*/ 49201 h 295200"/>
                <a:gd name="csX4" fmla="*/ 2066400 w 2066400"/>
                <a:gd name="csY4" fmla="*/ 245999 h 295200"/>
                <a:gd name="csX5" fmla="*/ 2017199 w 2066400"/>
                <a:gd name="csY5" fmla="*/ 295200 h 295200"/>
                <a:gd name="csX6" fmla="*/ 49201 w 2066400"/>
                <a:gd name="csY6" fmla="*/ 295200 h 295200"/>
                <a:gd name="csX7" fmla="*/ 0 w 2066400"/>
                <a:gd name="csY7" fmla="*/ 245999 h 295200"/>
                <a:gd name="csX8" fmla="*/ 0 w 2066400"/>
                <a:gd name="csY8" fmla="*/ 49201 h 295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66400" h="295200">
                  <a:moveTo>
                    <a:pt x="0" y="49201"/>
                  </a:moveTo>
                  <a:cubicBezTo>
                    <a:pt x="0" y="22028"/>
                    <a:pt x="22028" y="0"/>
                    <a:pt x="49201" y="0"/>
                  </a:cubicBezTo>
                  <a:lnTo>
                    <a:pt x="2017199" y="0"/>
                  </a:lnTo>
                  <a:cubicBezTo>
                    <a:pt x="2044372" y="0"/>
                    <a:pt x="2066400" y="22028"/>
                    <a:pt x="2066400" y="49201"/>
                  </a:cubicBezTo>
                  <a:lnTo>
                    <a:pt x="2066400" y="245999"/>
                  </a:lnTo>
                  <a:cubicBezTo>
                    <a:pt x="2066400" y="273172"/>
                    <a:pt x="2044372" y="295200"/>
                    <a:pt x="2017199" y="295200"/>
                  </a:cubicBezTo>
                  <a:lnTo>
                    <a:pt x="49201" y="295200"/>
                  </a:lnTo>
                  <a:cubicBezTo>
                    <a:pt x="22028" y="295200"/>
                    <a:pt x="0" y="273172"/>
                    <a:pt x="0" y="245999"/>
                  </a:cubicBezTo>
                  <a:lnTo>
                    <a:pt x="0" y="4920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4000" tIns="14410" rIns="92515" bIns="14410" numCol="1" spcCol="1270" anchor="ctr" anchorCtr="0">
              <a:noAutofit/>
            </a:bodyPr>
            <a:lstStyle/>
            <a:p>
              <a:pPr marL="0" lvl="0" indent="0" algn="l" defTabSz="444500">
                <a:lnSpc>
                  <a:spcPct val="90000"/>
                </a:lnSpc>
                <a:spcBef>
                  <a:spcPct val="0"/>
                </a:spcBef>
                <a:spcAft>
                  <a:spcPct val="35000"/>
                </a:spcAft>
                <a:buNone/>
              </a:pPr>
              <a:r>
                <a:rPr lang="en-GB" sz="1000" b="1" kern="1200">
                  <a:latin typeface="Arial" panose="020B0604020202020204" pitchFamily="34" charset="0"/>
                  <a:cs typeface="Arial" panose="020B0604020202020204" pitchFamily="34" charset="0"/>
                </a:rPr>
                <a:t>Comprehensive Website Hub:</a:t>
              </a:r>
              <a:endParaRPr lang="en-GB" sz="1000" kern="1200">
                <a:latin typeface="Arial" panose="020B0604020202020204" pitchFamily="34" charset="0"/>
                <a:cs typeface="Arial" panose="020B0604020202020204" pitchFamily="34" charset="0"/>
              </a:endParaRPr>
            </a:p>
          </p:txBody>
        </p:sp>
        <p:sp>
          <p:nvSpPr>
            <p:cNvPr id="16" name="Free-form: Shape 15">
              <a:extLst>
                <a:ext uri="{FF2B5EF4-FFF2-40B4-BE49-F238E27FC236}">
                  <a16:creationId xmlns:a16="http://schemas.microsoft.com/office/drawing/2014/main" id="{E29CC66F-27FF-25DC-5613-8C225637094C}"/>
                </a:ext>
              </a:extLst>
            </p:cNvPr>
            <p:cNvSpPr/>
            <p:nvPr/>
          </p:nvSpPr>
          <p:spPr>
            <a:xfrm>
              <a:off x="6162058" y="4655962"/>
              <a:ext cx="2952000" cy="677250"/>
            </a:xfrm>
            <a:custGeom>
              <a:avLst/>
              <a:gdLst>
                <a:gd name="csX0" fmla="*/ 0 w 2952000"/>
                <a:gd name="csY0" fmla="*/ 0 h 677250"/>
                <a:gd name="csX1" fmla="*/ 2952000 w 2952000"/>
                <a:gd name="csY1" fmla="*/ 0 h 677250"/>
                <a:gd name="csX2" fmla="*/ 2952000 w 2952000"/>
                <a:gd name="csY2" fmla="*/ 677250 h 677250"/>
                <a:gd name="csX3" fmla="*/ 0 w 2952000"/>
                <a:gd name="csY3" fmla="*/ 677250 h 677250"/>
                <a:gd name="csX4" fmla="*/ 0 w 2952000"/>
                <a:gd name="csY4" fmla="*/ 0 h 677250"/>
              </a:gdLst>
              <a:ahLst/>
              <a:cxnLst>
                <a:cxn ang="0">
                  <a:pos x="csX0" y="csY0"/>
                </a:cxn>
                <a:cxn ang="0">
                  <a:pos x="csX1" y="csY1"/>
                </a:cxn>
                <a:cxn ang="0">
                  <a:pos x="csX2" y="csY2"/>
                </a:cxn>
                <a:cxn ang="0">
                  <a:pos x="csX3" y="csY3"/>
                </a:cxn>
                <a:cxn ang="0">
                  <a:pos x="csX4" y="csY4"/>
                </a:cxn>
              </a:cxnLst>
              <a:rect l="l" t="t" r="r" b="b"/>
              <a:pathLst>
                <a:path w="2952000" h="677250">
                  <a:moveTo>
                    <a:pt x="0" y="0"/>
                  </a:moveTo>
                  <a:lnTo>
                    <a:pt x="2952000" y="0"/>
                  </a:lnTo>
                  <a:lnTo>
                    <a:pt x="2952000" y="677250"/>
                  </a:lnTo>
                  <a:lnTo>
                    <a:pt x="0" y="677250"/>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4000" tIns="208280" rIns="229108" bIns="71120" numCol="1" spcCol="1270" anchor="t" anchorCtr="0">
              <a:noAutofit/>
            </a:bodyPr>
            <a:lstStyle/>
            <a:p>
              <a:pPr marL="171450" indent="-171450" defTabSz="444500">
                <a:lnSpc>
                  <a:spcPct val="90000"/>
                </a:lnSpc>
                <a:spcBef>
                  <a:spcPct val="0"/>
                </a:spcBef>
                <a:spcAft>
                  <a:spcPct val="15000"/>
                </a:spcAft>
                <a:buFont typeface="Arial" panose="020B0604020202020204" pitchFamily="34" charset="0"/>
                <a:buChar char="•"/>
              </a:pPr>
              <a:r>
                <a:rPr lang="en-GB" sz="1000">
                  <a:latin typeface="Arial" panose="020B0604020202020204" pitchFamily="34" charset="0"/>
                  <a:cs typeface="Arial" panose="020B0604020202020204" pitchFamily="34" charset="0"/>
                </a:rPr>
                <a:t>Sharing</a:t>
              </a:r>
              <a:r>
                <a:rPr lang="en-GB" sz="1000" kern="1200">
                  <a:solidFill>
                    <a:srgbClr val="1C1F63">
                      <a:hueOff val="0"/>
                      <a:satOff val="0"/>
                      <a:lumOff val="0"/>
                      <a:alphaOff val="0"/>
                    </a:srgbClr>
                  </a:solidFill>
                  <a:latin typeface="Arial" panose="020B0604020202020204" pitchFamily="34" charset="0"/>
                  <a:ea typeface="+mn-ea"/>
                  <a:cs typeface="Arial" panose="020B0604020202020204" pitchFamily="34" charset="0"/>
                </a:rPr>
                <a:t> personal stories through videos and audio to highlight real experiences and care in local hospitals and care homes</a:t>
              </a:r>
            </a:p>
          </p:txBody>
        </p:sp>
        <p:sp>
          <p:nvSpPr>
            <p:cNvPr id="17" name="Free-form: Shape 16">
              <a:extLst>
                <a:ext uri="{FF2B5EF4-FFF2-40B4-BE49-F238E27FC236}">
                  <a16:creationId xmlns:a16="http://schemas.microsoft.com/office/drawing/2014/main" id="{0426650C-BD9C-E3F6-8864-9B2B66D9A117}"/>
                </a:ext>
              </a:extLst>
            </p:cNvPr>
            <p:cNvSpPr/>
            <p:nvPr/>
          </p:nvSpPr>
          <p:spPr>
            <a:xfrm>
              <a:off x="6309658" y="4508362"/>
              <a:ext cx="2066400" cy="295200"/>
            </a:xfrm>
            <a:custGeom>
              <a:avLst/>
              <a:gdLst>
                <a:gd name="csX0" fmla="*/ 0 w 2066400"/>
                <a:gd name="csY0" fmla="*/ 49201 h 295200"/>
                <a:gd name="csX1" fmla="*/ 49201 w 2066400"/>
                <a:gd name="csY1" fmla="*/ 0 h 295200"/>
                <a:gd name="csX2" fmla="*/ 2017199 w 2066400"/>
                <a:gd name="csY2" fmla="*/ 0 h 295200"/>
                <a:gd name="csX3" fmla="*/ 2066400 w 2066400"/>
                <a:gd name="csY3" fmla="*/ 49201 h 295200"/>
                <a:gd name="csX4" fmla="*/ 2066400 w 2066400"/>
                <a:gd name="csY4" fmla="*/ 245999 h 295200"/>
                <a:gd name="csX5" fmla="*/ 2017199 w 2066400"/>
                <a:gd name="csY5" fmla="*/ 295200 h 295200"/>
                <a:gd name="csX6" fmla="*/ 49201 w 2066400"/>
                <a:gd name="csY6" fmla="*/ 295200 h 295200"/>
                <a:gd name="csX7" fmla="*/ 0 w 2066400"/>
                <a:gd name="csY7" fmla="*/ 245999 h 295200"/>
                <a:gd name="csX8" fmla="*/ 0 w 2066400"/>
                <a:gd name="csY8" fmla="*/ 49201 h 295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66400" h="295200">
                  <a:moveTo>
                    <a:pt x="0" y="49201"/>
                  </a:moveTo>
                  <a:cubicBezTo>
                    <a:pt x="0" y="22028"/>
                    <a:pt x="22028" y="0"/>
                    <a:pt x="49201" y="0"/>
                  </a:cubicBezTo>
                  <a:lnTo>
                    <a:pt x="2017199" y="0"/>
                  </a:lnTo>
                  <a:cubicBezTo>
                    <a:pt x="2044372" y="0"/>
                    <a:pt x="2066400" y="22028"/>
                    <a:pt x="2066400" y="49201"/>
                  </a:cubicBezTo>
                  <a:lnTo>
                    <a:pt x="2066400" y="245999"/>
                  </a:lnTo>
                  <a:cubicBezTo>
                    <a:pt x="2066400" y="273172"/>
                    <a:pt x="2044372" y="295200"/>
                    <a:pt x="2017199" y="295200"/>
                  </a:cubicBezTo>
                  <a:lnTo>
                    <a:pt x="49201" y="295200"/>
                  </a:lnTo>
                  <a:cubicBezTo>
                    <a:pt x="22028" y="295200"/>
                    <a:pt x="0" y="273172"/>
                    <a:pt x="0" y="245999"/>
                  </a:cubicBezTo>
                  <a:lnTo>
                    <a:pt x="0" y="4920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4000" tIns="14410" rIns="92515" bIns="14410" numCol="1" spcCol="1270" anchor="ctr" anchorCtr="0">
              <a:noAutofit/>
            </a:bodyPr>
            <a:lstStyle/>
            <a:p>
              <a:pPr marL="0" lvl="0" indent="0" algn="l" defTabSz="444500">
                <a:lnSpc>
                  <a:spcPct val="90000"/>
                </a:lnSpc>
                <a:spcBef>
                  <a:spcPct val="0"/>
                </a:spcBef>
                <a:spcAft>
                  <a:spcPct val="35000"/>
                </a:spcAft>
                <a:buNone/>
              </a:pPr>
              <a:r>
                <a:rPr lang="en-GB" sz="1000" b="1" kern="1200">
                  <a:latin typeface="Arial" panose="020B0604020202020204" pitchFamily="34" charset="0"/>
                  <a:cs typeface="Arial" panose="020B0604020202020204" pitchFamily="34" charset="0"/>
                </a:rPr>
                <a:t>Video &amp; Audio Case Studies:</a:t>
              </a:r>
              <a:endParaRPr lang="en-GB" sz="1000" kern="1200">
                <a:latin typeface="Arial" panose="020B0604020202020204" pitchFamily="34" charset="0"/>
                <a:cs typeface="Arial" panose="020B0604020202020204" pitchFamily="34" charset="0"/>
              </a:endParaRPr>
            </a:p>
          </p:txBody>
        </p:sp>
        <p:sp>
          <p:nvSpPr>
            <p:cNvPr id="18" name="Free-form: Shape 17">
              <a:extLst>
                <a:ext uri="{FF2B5EF4-FFF2-40B4-BE49-F238E27FC236}">
                  <a16:creationId xmlns:a16="http://schemas.microsoft.com/office/drawing/2014/main" id="{1CEA4E66-A85D-34E6-AB4F-A909CB4EA2BD}"/>
                </a:ext>
              </a:extLst>
            </p:cNvPr>
            <p:cNvSpPr/>
            <p:nvPr/>
          </p:nvSpPr>
          <p:spPr>
            <a:xfrm>
              <a:off x="6162058" y="5534812"/>
              <a:ext cx="2952000" cy="417375"/>
            </a:xfrm>
            <a:custGeom>
              <a:avLst/>
              <a:gdLst>
                <a:gd name="csX0" fmla="*/ 0 w 2952000"/>
                <a:gd name="csY0" fmla="*/ 0 h 417375"/>
                <a:gd name="csX1" fmla="*/ 2952000 w 2952000"/>
                <a:gd name="csY1" fmla="*/ 0 h 417375"/>
                <a:gd name="csX2" fmla="*/ 2952000 w 2952000"/>
                <a:gd name="csY2" fmla="*/ 417375 h 417375"/>
                <a:gd name="csX3" fmla="*/ 0 w 2952000"/>
                <a:gd name="csY3" fmla="*/ 417375 h 417375"/>
                <a:gd name="csX4" fmla="*/ 0 w 2952000"/>
                <a:gd name="csY4" fmla="*/ 0 h 417375"/>
              </a:gdLst>
              <a:ahLst/>
              <a:cxnLst>
                <a:cxn ang="0">
                  <a:pos x="csX0" y="csY0"/>
                </a:cxn>
                <a:cxn ang="0">
                  <a:pos x="csX1" y="csY1"/>
                </a:cxn>
                <a:cxn ang="0">
                  <a:pos x="csX2" y="csY2"/>
                </a:cxn>
                <a:cxn ang="0">
                  <a:pos x="csX3" y="csY3"/>
                </a:cxn>
                <a:cxn ang="0">
                  <a:pos x="csX4" y="csY4"/>
                </a:cxn>
              </a:cxnLst>
              <a:rect l="l" t="t" r="r" b="b"/>
              <a:pathLst>
                <a:path w="2952000" h="417375">
                  <a:moveTo>
                    <a:pt x="0" y="0"/>
                  </a:moveTo>
                  <a:lnTo>
                    <a:pt x="2952000" y="0"/>
                  </a:lnTo>
                  <a:lnTo>
                    <a:pt x="2952000" y="417375"/>
                  </a:lnTo>
                  <a:lnTo>
                    <a:pt x="0" y="417375"/>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4000" tIns="208280" rIns="229108" bIns="71120" numCol="1" spcCol="1270" anchor="t" anchorCtr="0">
              <a:noAutofit/>
            </a:bodyPr>
            <a:lstStyle/>
            <a:p>
              <a:pPr marL="57150" lvl="1" indent="-57150" algn="l" defTabSz="444500">
                <a:lnSpc>
                  <a:spcPct val="90000"/>
                </a:lnSpc>
                <a:spcBef>
                  <a:spcPct val="0"/>
                </a:spcBef>
                <a:spcAft>
                  <a:spcPct val="15000"/>
                </a:spcAft>
                <a:buChar char="•"/>
              </a:pPr>
              <a:r>
                <a:rPr lang="en-GB" sz="1000" kern="1200">
                  <a:solidFill>
                    <a:srgbClr val="1C1F63">
                      <a:hueOff val="0"/>
                      <a:satOff val="0"/>
                      <a:lumOff val="0"/>
                      <a:alphaOff val="0"/>
                    </a:srgbClr>
                  </a:solidFill>
                  <a:latin typeface="Arial" panose="020B0604020202020204" pitchFamily="34" charset="0"/>
                  <a:ea typeface="+mn-ea"/>
                  <a:cs typeface="Arial" panose="020B0604020202020204" pitchFamily="34" charset="0"/>
                </a:rPr>
                <a:t>Highlighting</a:t>
              </a:r>
              <a:r>
                <a:rPr lang="en-GB" sz="1000" kern="1200">
                  <a:solidFill>
                    <a:schemeClr val="tx1"/>
                  </a:solidFill>
                  <a:latin typeface="Arial" panose="020B0604020202020204" pitchFamily="34" charset="0"/>
                  <a:cs typeface="Arial" panose="020B0604020202020204" pitchFamily="34" charset="0"/>
                </a:rPr>
                <a:t> key ambitions and resources</a:t>
              </a:r>
            </a:p>
          </p:txBody>
        </p:sp>
        <p:sp>
          <p:nvSpPr>
            <p:cNvPr id="19" name="Free-form: Shape 18">
              <a:extLst>
                <a:ext uri="{FF2B5EF4-FFF2-40B4-BE49-F238E27FC236}">
                  <a16:creationId xmlns:a16="http://schemas.microsoft.com/office/drawing/2014/main" id="{FEEB7D82-7EED-F85A-DB98-29C31805DC24}"/>
                </a:ext>
              </a:extLst>
            </p:cNvPr>
            <p:cNvSpPr/>
            <p:nvPr/>
          </p:nvSpPr>
          <p:spPr>
            <a:xfrm>
              <a:off x="6309658" y="5387212"/>
              <a:ext cx="2066400" cy="295200"/>
            </a:xfrm>
            <a:custGeom>
              <a:avLst/>
              <a:gdLst>
                <a:gd name="csX0" fmla="*/ 0 w 2066400"/>
                <a:gd name="csY0" fmla="*/ 49201 h 295200"/>
                <a:gd name="csX1" fmla="*/ 49201 w 2066400"/>
                <a:gd name="csY1" fmla="*/ 0 h 295200"/>
                <a:gd name="csX2" fmla="*/ 2017199 w 2066400"/>
                <a:gd name="csY2" fmla="*/ 0 h 295200"/>
                <a:gd name="csX3" fmla="*/ 2066400 w 2066400"/>
                <a:gd name="csY3" fmla="*/ 49201 h 295200"/>
                <a:gd name="csX4" fmla="*/ 2066400 w 2066400"/>
                <a:gd name="csY4" fmla="*/ 245999 h 295200"/>
                <a:gd name="csX5" fmla="*/ 2017199 w 2066400"/>
                <a:gd name="csY5" fmla="*/ 295200 h 295200"/>
                <a:gd name="csX6" fmla="*/ 49201 w 2066400"/>
                <a:gd name="csY6" fmla="*/ 295200 h 295200"/>
                <a:gd name="csX7" fmla="*/ 0 w 2066400"/>
                <a:gd name="csY7" fmla="*/ 245999 h 295200"/>
                <a:gd name="csX8" fmla="*/ 0 w 2066400"/>
                <a:gd name="csY8" fmla="*/ 49201 h 295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66400" h="295200">
                  <a:moveTo>
                    <a:pt x="0" y="49201"/>
                  </a:moveTo>
                  <a:cubicBezTo>
                    <a:pt x="0" y="22028"/>
                    <a:pt x="22028" y="0"/>
                    <a:pt x="49201" y="0"/>
                  </a:cubicBezTo>
                  <a:lnTo>
                    <a:pt x="2017199" y="0"/>
                  </a:lnTo>
                  <a:cubicBezTo>
                    <a:pt x="2044372" y="0"/>
                    <a:pt x="2066400" y="22028"/>
                    <a:pt x="2066400" y="49201"/>
                  </a:cubicBezTo>
                  <a:lnTo>
                    <a:pt x="2066400" y="245999"/>
                  </a:lnTo>
                  <a:cubicBezTo>
                    <a:pt x="2066400" y="273172"/>
                    <a:pt x="2044372" y="295200"/>
                    <a:pt x="2017199" y="295200"/>
                  </a:cubicBezTo>
                  <a:lnTo>
                    <a:pt x="49201" y="295200"/>
                  </a:lnTo>
                  <a:cubicBezTo>
                    <a:pt x="22028" y="295200"/>
                    <a:pt x="0" y="273172"/>
                    <a:pt x="0" y="245999"/>
                  </a:cubicBezTo>
                  <a:lnTo>
                    <a:pt x="0" y="4920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4000" tIns="14410" rIns="92515" bIns="14410" numCol="1" spcCol="1270" anchor="ctr" anchorCtr="0">
              <a:noAutofit/>
            </a:bodyPr>
            <a:lstStyle/>
            <a:p>
              <a:pPr marL="0" lvl="0" indent="0" algn="l" defTabSz="444500">
                <a:lnSpc>
                  <a:spcPct val="90000"/>
                </a:lnSpc>
                <a:spcBef>
                  <a:spcPct val="0"/>
                </a:spcBef>
                <a:spcAft>
                  <a:spcPct val="35000"/>
                </a:spcAft>
                <a:buNone/>
              </a:pPr>
              <a:r>
                <a:rPr lang="en-GB" sz="1000" b="1" kern="1200">
                  <a:latin typeface="Arial" panose="020B0604020202020204" pitchFamily="34" charset="0"/>
                  <a:cs typeface="Arial" panose="020B0604020202020204" pitchFamily="34" charset="0"/>
                </a:rPr>
                <a:t>Supportive communications to providers</a:t>
              </a:r>
            </a:p>
          </p:txBody>
        </p:sp>
      </p:grpSp>
      <p:graphicFrame>
        <p:nvGraphicFramePr>
          <p:cNvPr id="9" name="Diagram 8">
            <a:extLst>
              <a:ext uri="{FF2B5EF4-FFF2-40B4-BE49-F238E27FC236}">
                <a16:creationId xmlns:a16="http://schemas.microsoft.com/office/drawing/2014/main" id="{D104CFF4-67A1-F765-E7C3-679BB224C459}"/>
              </a:ext>
            </a:extLst>
          </p:cNvPr>
          <p:cNvGraphicFramePr/>
          <p:nvPr>
            <p:extLst>
              <p:ext uri="{D42A27DB-BD31-4B8C-83A1-F6EECF244321}">
                <p14:modId xmlns:p14="http://schemas.microsoft.com/office/powerpoint/2010/main" val="2504958386"/>
              </p:ext>
            </p:extLst>
          </p:nvPr>
        </p:nvGraphicFramePr>
        <p:xfrm>
          <a:off x="3130502" y="1782282"/>
          <a:ext cx="2952000" cy="512001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0" name="Diagram 9">
            <a:extLst>
              <a:ext uri="{FF2B5EF4-FFF2-40B4-BE49-F238E27FC236}">
                <a16:creationId xmlns:a16="http://schemas.microsoft.com/office/drawing/2014/main" id="{E5DEFD5E-F176-DEAC-34DD-79C18E30965C}"/>
              </a:ext>
            </a:extLst>
          </p:cNvPr>
          <p:cNvGraphicFramePr/>
          <p:nvPr/>
        </p:nvGraphicFramePr>
        <p:xfrm>
          <a:off x="9193614" y="1782282"/>
          <a:ext cx="2952000" cy="512001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1" name="Table 10">
            <a:extLst>
              <a:ext uri="{FF2B5EF4-FFF2-40B4-BE49-F238E27FC236}">
                <a16:creationId xmlns:a16="http://schemas.microsoft.com/office/drawing/2014/main" id="{1213D043-51FA-6B56-B322-D0150EFCA2F2}"/>
              </a:ext>
            </a:extLst>
          </p:cNvPr>
          <p:cNvGraphicFramePr>
            <a:graphicFrameLocks noGrp="1"/>
          </p:cNvGraphicFramePr>
          <p:nvPr/>
        </p:nvGraphicFramePr>
        <p:xfrm>
          <a:off x="78034" y="1507050"/>
          <a:ext cx="12067580" cy="370840"/>
        </p:xfrm>
        <a:graphic>
          <a:graphicData uri="http://schemas.openxmlformats.org/drawingml/2006/table">
            <a:tbl>
              <a:tblPr firstRow="1" bandRow="1">
                <a:tableStyleId>{5C22544A-7EE6-4342-B048-85BDC9FD1C3A}</a:tableStyleId>
              </a:tblPr>
              <a:tblGrid>
                <a:gridCol w="3016895">
                  <a:extLst>
                    <a:ext uri="{9D8B030D-6E8A-4147-A177-3AD203B41FA5}">
                      <a16:colId xmlns:a16="http://schemas.microsoft.com/office/drawing/2014/main" val="667501873"/>
                    </a:ext>
                  </a:extLst>
                </a:gridCol>
                <a:gridCol w="3016895">
                  <a:extLst>
                    <a:ext uri="{9D8B030D-6E8A-4147-A177-3AD203B41FA5}">
                      <a16:colId xmlns:a16="http://schemas.microsoft.com/office/drawing/2014/main" val="3954997844"/>
                    </a:ext>
                  </a:extLst>
                </a:gridCol>
                <a:gridCol w="3004744">
                  <a:extLst>
                    <a:ext uri="{9D8B030D-6E8A-4147-A177-3AD203B41FA5}">
                      <a16:colId xmlns:a16="http://schemas.microsoft.com/office/drawing/2014/main" val="3658242087"/>
                    </a:ext>
                  </a:extLst>
                </a:gridCol>
                <a:gridCol w="3029046">
                  <a:extLst>
                    <a:ext uri="{9D8B030D-6E8A-4147-A177-3AD203B41FA5}">
                      <a16:colId xmlns:a16="http://schemas.microsoft.com/office/drawing/2014/main" val="4269935551"/>
                    </a:ext>
                  </a:extLst>
                </a:gridCol>
              </a:tblGrid>
              <a:tr h="370840">
                <a:tc>
                  <a:txBody>
                    <a:bodyPr/>
                    <a:lstStyle/>
                    <a:p>
                      <a:pPr algn="ctr"/>
                      <a:r>
                        <a:rPr lang="en-GB"/>
                        <a:t>Leadership</a:t>
                      </a:r>
                    </a:p>
                  </a:txBody>
                  <a:tcPr/>
                </a:tc>
                <a:tc>
                  <a:txBody>
                    <a:bodyPr/>
                    <a:lstStyle/>
                    <a:p>
                      <a:pPr algn="ctr"/>
                      <a:r>
                        <a:rPr lang="en-GB"/>
                        <a:t>Provider Delivery</a:t>
                      </a:r>
                    </a:p>
                  </a:txBody>
                  <a:tcPr/>
                </a:tc>
                <a:tc>
                  <a:txBody>
                    <a:bodyPr/>
                    <a:lstStyle/>
                    <a:p>
                      <a:pPr algn="ctr"/>
                      <a:r>
                        <a:rPr lang="en-GB"/>
                        <a:t>Communications</a:t>
                      </a:r>
                    </a:p>
                  </a:txBody>
                  <a:tcPr/>
                </a:tc>
                <a:tc>
                  <a:txBody>
                    <a:bodyPr/>
                    <a:lstStyle/>
                    <a:p>
                      <a:pPr algn="ctr"/>
                      <a:r>
                        <a:rPr lang="en-GB"/>
                        <a:t>Communities</a:t>
                      </a:r>
                    </a:p>
                  </a:txBody>
                  <a:tcPr/>
                </a:tc>
                <a:extLst>
                  <a:ext uri="{0D108BD9-81ED-4DB2-BD59-A6C34878D82A}">
                    <a16:rowId xmlns:a16="http://schemas.microsoft.com/office/drawing/2014/main" val="2279250617"/>
                  </a:ext>
                </a:extLst>
              </a:tr>
            </a:tbl>
          </a:graphicData>
        </a:graphic>
      </p:graphicFrame>
      <p:sp>
        <p:nvSpPr>
          <p:cNvPr id="12" name="Content Placeholder 1">
            <a:extLst>
              <a:ext uri="{FF2B5EF4-FFF2-40B4-BE49-F238E27FC236}">
                <a16:creationId xmlns:a16="http://schemas.microsoft.com/office/drawing/2014/main" id="{BA54F0EB-B1D1-5AF5-161E-78ED7985CCB5}"/>
              </a:ext>
            </a:extLst>
          </p:cNvPr>
          <p:cNvSpPr txBox="1">
            <a:spLocks/>
          </p:cNvSpPr>
          <p:nvPr/>
        </p:nvSpPr>
        <p:spPr>
          <a:xfrm>
            <a:off x="6457950" y="259279"/>
            <a:ext cx="5596407" cy="1103792"/>
          </a:xfrm>
          <a:prstGeom prst="rect">
            <a:avLst/>
          </a:prstGeom>
          <a:noFill/>
        </p:spPr>
        <p:txBody>
          <a:bodyPr vert="horz" lIns="0" tIns="0" rIns="0" bIns="0" numCol="1" spcCol="432000" rtlCol="0" anchor="t">
            <a:noAutofit/>
          </a:bodyPr>
          <a:lstStyle>
            <a:lvl1pPr marL="0" indent="0" algn="l" defTabSz="914400" rtl="0" eaLnBrk="1" latinLnBrk="0" hangingPunct="1">
              <a:lnSpc>
                <a:spcPct val="100000"/>
              </a:lnSpc>
              <a:spcBef>
                <a:spcPts val="0"/>
              </a:spcBef>
              <a:spcAft>
                <a:spcPts val="600"/>
              </a:spcAft>
              <a:buClr>
                <a:schemeClr val="tx1"/>
              </a:buClr>
              <a:buFont typeface="Arial" panose="020B0604020202020204" pitchFamily="34" charset="0"/>
              <a:buNone/>
              <a:defRPr sz="2200" b="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defTabSz="2178050">
              <a:buClr>
                <a:srgbClr val="000000"/>
              </a:buClr>
              <a:buNone/>
              <a:defRPr/>
            </a:pPr>
            <a:r>
              <a:rPr kumimoji="0" lang="en-GB" sz="1300" b="0" i="0" u="none" strike="noStrike" kern="1200" cap="none" spc="0" normalizeH="0" baseline="0" noProof="0">
                <a:ln>
                  <a:noFill/>
                </a:ln>
                <a:solidFill>
                  <a:prstClr val="black"/>
                </a:solidFill>
                <a:effectLst/>
                <a:uLnTx/>
                <a:uFillTx/>
                <a:latin typeface="Arial"/>
                <a:ea typeface="Calibri"/>
                <a:cs typeface="Arial"/>
              </a:rPr>
              <a:t>The BNSSG integrated vaccination programme has been established early with clear priorities summarised below. The BNSSG system wide Immunisation Strategic Oversight Board (ISOB), oversees the vaccination programme work with the Vaccination Clinical Delivery Group (VCDG</a:t>
            </a:r>
            <a:r>
              <a:rPr kumimoji="0" lang="en-GB" sz="1300" b="0" i="0" u="none" strike="noStrike" kern="1200" cap="none" spc="0" normalizeH="0" baseline="0" noProof="0">
                <a:ln>
                  <a:noFill/>
                </a:ln>
                <a:solidFill>
                  <a:prstClr val="black"/>
                </a:solidFill>
                <a:effectLst/>
                <a:uLnTx/>
                <a:uFillTx/>
                <a:latin typeface="Arial" panose="020B0604020202020204" pitchFamily="34" charset="0"/>
                <a:ea typeface="Calibri"/>
                <a:cs typeface="Arial" panose="020B0604020202020204" pitchFamily="34" charset="0"/>
              </a:rPr>
              <a:t>) forming the operational arm. Vaccines report into the different</a:t>
            </a:r>
            <a:r>
              <a:rPr lang="en-GB" sz="1300">
                <a:solidFill>
                  <a:prstClr val="black"/>
                </a:solidFill>
                <a:latin typeface="Arial" panose="020B0604020202020204" pitchFamily="34" charset="0"/>
                <a:ea typeface="Calibri"/>
                <a:cs typeface="Arial" panose="020B0604020202020204" pitchFamily="34" charset="0"/>
              </a:rPr>
              <a:t>t governance boards </a:t>
            </a:r>
            <a:r>
              <a:rPr lang="en-GB" sz="1300">
                <a:latin typeface="Arial" panose="020B0604020202020204" pitchFamily="34" charset="0"/>
                <a:cs typeface="Arial" panose="020B0604020202020204" pitchFamily="34" charset="0"/>
              </a:rPr>
              <a:t>within the providers and ICB.</a:t>
            </a:r>
            <a:endParaRPr kumimoji="0" lang="en-GB" sz="13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None/>
              <a:tabLst/>
              <a:defRPr/>
            </a:pPr>
            <a:r>
              <a:rPr kumimoji="0" lang="en-GB" sz="1300" b="0" i="0" u="none" strike="noStrike" kern="1200" cap="none" spc="0" normalizeH="0" baseline="0" noProof="0">
                <a:ln>
                  <a:noFill/>
                </a:ln>
                <a:solidFill>
                  <a:prstClr val="black"/>
                </a:solidFill>
                <a:effectLst/>
                <a:uLnTx/>
                <a:uFillTx/>
                <a:latin typeface="Arial"/>
                <a:ea typeface="+mn-ea"/>
                <a:cs typeface="Arial"/>
              </a:rPr>
              <a:t> </a:t>
            </a:r>
          </a:p>
          <a:p>
            <a:pPr marL="0" marR="0" lvl="0" indent="0"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None/>
              <a:tabLst/>
              <a:defRPr/>
            </a:pPr>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1830768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5" y="217240"/>
            <a:ext cx="11956025" cy="877824"/>
          </a:xfrm>
        </p:spPr>
        <p:txBody>
          <a:bodyPr vert="horz" wrap="square" lIns="0" tIns="0" rIns="0" bIns="0" rtlCol="0" anchor="ctr">
            <a:normAutofit fontScale="90000"/>
          </a:bodyPr>
          <a:lstStyle/>
          <a:p>
            <a:pPr>
              <a:lnSpc>
                <a:spcPct val="90000"/>
              </a:lnSpc>
              <a:spcBef>
                <a:spcPts val="0"/>
              </a:spcBef>
            </a:pPr>
            <a:r>
              <a:rPr lang="en-GB" sz="4000">
                <a:solidFill>
                  <a:srgbClr val="003087"/>
                </a:solidFill>
                <a:latin typeface="Arial"/>
              </a:rPr>
              <a:t>Vulnerable Cohort: New UEC model.</a:t>
            </a:r>
            <a:r>
              <a:rPr sz="4000">
                <a:solidFill>
                  <a:srgbClr val="003087"/>
                </a:solidFill>
                <a:latin typeface="Arial"/>
              </a:rPr>
              <a:t> </a:t>
            </a:r>
            <a:br>
              <a:rPr lang="en-GB" sz="4000">
                <a:solidFill>
                  <a:srgbClr val="003087"/>
                </a:solidFill>
                <a:latin typeface="Arial"/>
              </a:rPr>
            </a:br>
            <a:r>
              <a:rPr sz="3100">
                <a:solidFill>
                  <a:srgbClr val="003087"/>
                </a:solidFill>
                <a:latin typeface="Arial"/>
              </a:rPr>
              <a:t>targeted prevention through </a:t>
            </a:r>
            <a:r>
              <a:rPr lang="en-GB" sz="3100">
                <a:solidFill>
                  <a:srgbClr val="003087"/>
                </a:solidFill>
                <a:latin typeface="Arial"/>
              </a:rPr>
              <a:t>1 </a:t>
            </a:r>
            <a:r>
              <a:rPr sz="3100">
                <a:solidFill>
                  <a:srgbClr val="003087"/>
                </a:solidFill>
                <a:latin typeface="Arial"/>
              </a:rPr>
              <a:t>integrated </a:t>
            </a:r>
            <a:r>
              <a:rPr lang="en-GB" sz="3100">
                <a:solidFill>
                  <a:srgbClr val="003087"/>
                </a:solidFill>
                <a:latin typeface="Arial"/>
              </a:rPr>
              <a:t>neighbourhood </a:t>
            </a:r>
            <a:r>
              <a:rPr sz="3100">
                <a:solidFill>
                  <a:srgbClr val="003087"/>
                </a:solidFill>
                <a:latin typeface="Arial"/>
              </a:rPr>
              <a:t>intervention</a:t>
            </a:r>
            <a:r>
              <a:rPr lang="en-GB" sz="3100">
                <a:solidFill>
                  <a:srgbClr val="003087"/>
                </a:solidFill>
                <a:latin typeface="Arial"/>
              </a:rPr>
              <a:t> for rollout through Winter 2026 and beyond</a:t>
            </a:r>
            <a:endParaRPr sz="3100">
              <a:solidFill>
                <a:srgbClr val="003087"/>
              </a:solidFill>
              <a:latin typeface="Arial"/>
            </a:endParaRPr>
          </a:p>
        </p:txBody>
      </p:sp>
      <p:sp>
        <p:nvSpPr>
          <p:cNvPr id="3" name="TextBox 2"/>
          <p:cNvSpPr txBox="1"/>
          <p:nvPr/>
        </p:nvSpPr>
        <p:spPr>
          <a:xfrm>
            <a:off x="10911839" y="6449569"/>
            <a:ext cx="792480" cy="205121"/>
          </a:xfrm>
          <a:prstGeom prst="rect">
            <a:avLst/>
          </a:prstGeom>
          <a:noFill/>
        </p:spPr>
        <p:txBody>
          <a:bodyPr wrap="square" lIns="0" tIns="0" rIns="0" bIns="0" anchor="t">
            <a:spAutoFit/>
          </a:bodyPr>
          <a:lstStyle/>
          <a:p>
            <a:pPr algn="r"/>
            <a:r>
              <a:rPr sz="1333">
                <a:solidFill>
                  <a:srgbClr val="536878"/>
                </a:solidFill>
                <a:latin typeface="Arial"/>
              </a:rPr>
              <a:t>20</a:t>
            </a:r>
          </a:p>
        </p:txBody>
      </p:sp>
      <p:sp>
        <p:nvSpPr>
          <p:cNvPr id="4" name="Rectangle 3"/>
          <p:cNvSpPr/>
          <p:nvPr/>
        </p:nvSpPr>
        <p:spPr>
          <a:xfrm>
            <a:off x="-6096" y="1264920"/>
            <a:ext cx="12192000" cy="54864"/>
          </a:xfrm>
          <a:prstGeom prst="rect">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5" name="TextBox 4"/>
          <p:cNvSpPr txBox="1"/>
          <p:nvPr/>
        </p:nvSpPr>
        <p:spPr>
          <a:xfrm>
            <a:off x="512064" y="1292352"/>
            <a:ext cx="11155680" cy="636200"/>
          </a:xfrm>
          <a:prstGeom prst="rect">
            <a:avLst/>
          </a:prstGeom>
          <a:noFill/>
        </p:spPr>
        <p:txBody>
          <a:bodyPr wrap="square" lIns="0" tIns="0" rIns="0" bIns="0" anchor="t">
            <a:spAutoFit/>
          </a:bodyPr>
          <a:lstStyle/>
          <a:p>
            <a:r>
              <a:rPr sz="2067">
                <a:solidFill>
                  <a:srgbClr val="536878"/>
                </a:solidFill>
                <a:latin typeface="Arial"/>
              </a:rPr>
              <a:t>Repeated crisis contact triggers one proactive, whole-person response designed to stabilise people close to home.</a:t>
            </a:r>
          </a:p>
        </p:txBody>
      </p:sp>
      <p:sp>
        <p:nvSpPr>
          <p:cNvPr id="6" name="TextBox 5"/>
          <p:cNvSpPr txBox="1"/>
          <p:nvPr/>
        </p:nvSpPr>
        <p:spPr>
          <a:xfrm>
            <a:off x="512064" y="2023872"/>
            <a:ext cx="585216" cy="451342"/>
          </a:xfrm>
          <a:prstGeom prst="rect">
            <a:avLst/>
          </a:prstGeom>
          <a:noFill/>
        </p:spPr>
        <p:txBody>
          <a:bodyPr wrap="square" lIns="0" tIns="0" rIns="0" bIns="0" anchor="t">
            <a:spAutoFit/>
          </a:bodyPr>
          <a:lstStyle/>
          <a:p>
            <a:r>
              <a:rPr sz="2933" b="1">
                <a:solidFill>
                  <a:srgbClr val="00A9CE"/>
                </a:solidFill>
                <a:latin typeface="Arial"/>
              </a:rPr>
              <a:t>01</a:t>
            </a:r>
          </a:p>
        </p:txBody>
      </p:sp>
      <p:sp>
        <p:nvSpPr>
          <p:cNvPr id="7" name="TextBox 6"/>
          <p:cNvSpPr txBox="1"/>
          <p:nvPr/>
        </p:nvSpPr>
        <p:spPr>
          <a:xfrm>
            <a:off x="1182624" y="2036064"/>
            <a:ext cx="2621280" cy="541687"/>
          </a:xfrm>
          <a:prstGeom prst="rect">
            <a:avLst/>
          </a:prstGeom>
          <a:noFill/>
        </p:spPr>
        <p:txBody>
          <a:bodyPr wrap="square" lIns="0" tIns="0" rIns="0" bIns="0" anchor="t">
            <a:spAutoFit/>
          </a:bodyPr>
          <a:lstStyle/>
          <a:p>
            <a:r>
              <a:rPr sz="1760" b="1">
                <a:solidFill>
                  <a:srgbClr val="00A9CE"/>
                </a:solidFill>
                <a:latin typeface="Arial"/>
              </a:rPr>
              <a:t>PROACTIVE ENGAGEMENT TRIADS</a:t>
            </a:r>
          </a:p>
        </p:txBody>
      </p:sp>
      <p:sp>
        <p:nvSpPr>
          <p:cNvPr id="8" name="Rectangle 7"/>
          <p:cNvSpPr/>
          <p:nvPr/>
        </p:nvSpPr>
        <p:spPr>
          <a:xfrm>
            <a:off x="512064" y="2621280"/>
            <a:ext cx="3291840" cy="30480"/>
          </a:xfrm>
          <a:prstGeom prst="rect">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9" name="TextBox 8"/>
          <p:cNvSpPr txBox="1"/>
          <p:nvPr/>
        </p:nvSpPr>
        <p:spPr>
          <a:xfrm>
            <a:off x="512064" y="2804161"/>
            <a:ext cx="3291840" cy="463845"/>
          </a:xfrm>
          <a:prstGeom prst="rect">
            <a:avLst/>
          </a:prstGeom>
          <a:noFill/>
        </p:spPr>
        <p:txBody>
          <a:bodyPr wrap="square" lIns="0" tIns="0" rIns="0" bIns="0" anchor="t">
            <a:spAutoFit/>
          </a:bodyPr>
          <a:lstStyle/>
          <a:p>
            <a:r>
              <a:rPr sz="1507" b="1">
                <a:solidFill>
                  <a:srgbClr val="003087"/>
                </a:solidFill>
                <a:latin typeface="Arial"/>
              </a:rPr>
              <a:t>Mental health + physical health + LA/VCSE</a:t>
            </a:r>
          </a:p>
        </p:txBody>
      </p:sp>
      <p:sp>
        <p:nvSpPr>
          <p:cNvPr id="10" name="TextBox 9"/>
          <p:cNvSpPr txBox="1"/>
          <p:nvPr/>
        </p:nvSpPr>
        <p:spPr>
          <a:xfrm>
            <a:off x="512064" y="3316224"/>
            <a:ext cx="3291840" cy="677301"/>
          </a:xfrm>
          <a:prstGeom prst="rect">
            <a:avLst/>
          </a:prstGeom>
          <a:noFill/>
        </p:spPr>
        <p:txBody>
          <a:bodyPr wrap="square" lIns="0" tIns="0" rIns="0" bIns="0" anchor="t">
            <a:spAutoFit/>
          </a:bodyPr>
          <a:lstStyle/>
          <a:p>
            <a:r>
              <a:rPr sz="1467">
                <a:solidFill>
                  <a:srgbClr val="243746"/>
                </a:solidFill>
                <a:latin typeface="Arial"/>
              </a:rPr>
              <a:t>Cross-provider identification and outreach—bringing support forward rather than waiting for another crisis.</a:t>
            </a:r>
          </a:p>
        </p:txBody>
      </p:sp>
      <p:sp>
        <p:nvSpPr>
          <p:cNvPr id="11" name="TextBox 10"/>
          <p:cNvSpPr txBox="1"/>
          <p:nvPr/>
        </p:nvSpPr>
        <p:spPr>
          <a:xfrm>
            <a:off x="4425696" y="2023872"/>
            <a:ext cx="585216" cy="451342"/>
          </a:xfrm>
          <a:prstGeom prst="rect">
            <a:avLst/>
          </a:prstGeom>
          <a:noFill/>
        </p:spPr>
        <p:txBody>
          <a:bodyPr wrap="square" lIns="0" tIns="0" rIns="0" bIns="0" anchor="t">
            <a:spAutoFit/>
          </a:bodyPr>
          <a:lstStyle/>
          <a:p>
            <a:r>
              <a:rPr sz="2933" b="1">
                <a:solidFill>
                  <a:srgbClr val="00967D"/>
                </a:solidFill>
                <a:latin typeface="Arial"/>
              </a:rPr>
              <a:t>02</a:t>
            </a:r>
          </a:p>
        </p:txBody>
      </p:sp>
      <p:sp>
        <p:nvSpPr>
          <p:cNvPr id="12" name="TextBox 11"/>
          <p:cNvSpPr txBox="1"/>
          <p:nvPr/>
        </p:nvSpPr>
        <p:spPr>
          <a:xfrm>
            <a:off x="5096255" y="2036065"/>
            <a:ext cx="2621280" cy="541687"/>
          </a:xfrm>
          <a:prstGeom prst="rect">
            <a:avLst/>
          </a:prstGeom>
          <a:noFill/>
        </p:spPr>
        <p:txBody>
          <a:bodyPr wrap="square" lIns="0" tIns="0" rIns="0" bIns="0" anchor="t">
            <a:spAutoFit/>
          </a:bodyPr>
          <a:lstStyle/>
          <a:p>
            <a:r>
              <a:rPr sz="1760" b="1">
                <a:solidFill>
                  <a:srgbClr val="00967D"/>
                </a:solidFill>
                <a:latin typeface="Arial"/>
              </a:rPr>
              <a:t>CCC SHARED FORMULATION</a:t>
            </a:r>
          </a:p>
        </p:txBody>
      </p:sp>
      <p:sp>
        <p:nvSpPr>
          <p:cNvPr id="13" name="Rectangle 12"/>
          <p:cNvSpPr/>
          <p:nvPr/>
        </p:nvSpPr>
        <p:spPr>
          <a:xfrm>
            <a:off x="4425696" y="2621280"/>
            <a:ext cx="3291840" cy="30480"/>
          </a:xfrm>
          <a:prstGeom prst="rect">
            <a:avLst/>
          </a:prstGeom>
          <a:solidFill>
            <a:srgbClr val="0096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4" name="TextBox 13"/>
          <p:cNvSpPr txBox="1"/>
          <p:nvPr/>
        </p:nvSpPr>
        <p:spPr>
          <a:xfrm>
            <a:off x="4425696" y="2804161"/>
            <a:ext cx="3291840" cy="231923"/>
          </a:xfrm>
          <a:prstGeom prst="rect">
            <a:avLst/>
          </a:prstGeom>
          <a:noFill/>
        </p:spPr>
        <p:txBody>
          <a:bodyPr wrap="square" lIns="0" tIns="0" rIns="0" bIns="0" anchor="t">
            <a:spAutoFit/>
          </a:bodyPr>
          <a:lstStyle/>
          <a:p>
            <a:r>
              <a:rPr sz="1507" b="1">
                <a:solidFill>
                  <a:srgbClr val="003087"/>
                </a:solidFill>
                <a:latin typeface="Arial"/>
              </a:rPr>
              <a:t>Comprehend • Cope • Connect</a:t>
            </a:r>
          </a:p>
        </p:txBody>
      </p:sp>
      <p:sp>
        <p:nvSpPr>
          <p:cNvPr id="15" name="TextBox 14"/>
          <p:cNvSpPr txBox="1"/>
          <p:nvPr/>
        </p:nvSpPr>
        <p:spPr>
          <a:xfrm>
            <a:off x="4425696" y="3316224"/>
            <a:ext cx="3291840" cy="677301"/>
          </a:xfrm>
          <a:prstGeom prst="rect">
            <a:avLst/>
          </a:prstGeom>
          <a:noFill/>
        </p:spPr>
        <p:txBody>
          <a:bodyPr wrap="square" lIns="0" tIns="0" rIns="0" bIns="0" anchor="t">
            <a:spAutoFit/>
          </a:bodyPr>
          <a:lstStyle/>
          <a:p>
            <a:r>
              <a:rPr sz="1467">
                <a:solidFill>
                  <a:srgbClr val="243746"/>
                </a:solidFill>
                <a:latin typeface="Arial"/>
              </a:rPr>
              <a:t>One understanding of the crisis cycle informs one shared crisis plan and portable Passport.</a:t>
            </a:r>
          </a:p>
        </p:txBody>
      </p:sp>
      <p:sp>
        <p:nvSpPr>
          <p:cNvPr id="16" name="TextBox 15"/>
          <p:cNvSpPr txBox="1"/>
          <p:nvPr/>
        </p:nvSpPr>
        <p:spPr>
          <a:xfrm>
            <a:off x="8339328" y="2023872"/>
            <a:ext cx="585216" cy="451342"/>
          </a:xfrm>
          <a:prstGeom prst="rect">
            <a:avLst/>
          </a:prstGeom>
          <a:noFill/>
        </p:spPr>
        <p:txBody>
          <a:bodyPr wrap="square" lIns="0" tIns="0" rIns="0" bIns="0" anchor="t">
            <a:spAutoFit/>
          </a:bodyPr>
          <a:lstStyle/>
          <a:p>
            <a:r>
              <a:rPr sz="2933" b="1">
                <a:solidFill>
                  <a:srgbClr val="E87722"/>
                </a:solidFill>
                <a:latin typeface="Arial"/>
              </a:rPr>
              <a:t>03</a:t>
            </a:r>
          </a:p>
        </p:txBody>
      </p:sp>
      <p:sp>
        <p:nvSpPr>
          <p:cNvPr id="17" name="TextBox 16"/>
          <p:cNvSpPr txBox="1"/>
          <p:nvPr/>
        </p:nvSpPr>
        <p:spPr>
          <a:xfrm>
            <a:off x="9009888" y="2036064"/>
            <a:ext cx="2621280" cy="541687"/>
          </a:xfrm>
          <a:prstGeom prst="rect">
            <a:avLst/>
          </a:prstGeom>
          <a:noFill/>
        </p:spPr>
        <p:txBody>
          <a:bodyPr wrap="square" lIns="0" tIns="0" rIns="0" bIns="0" anchor="t">
            <a:spAutoFit/>
          </a:bodyPr>
          <a:lstStyle/>
          <a:p>
            <a:r>
              <a:rPr sz="1760" b="1">
                <a:solidFill>
                  <a:srgbClr val="E87722"/>
                </a:solidFill>
                <a:latin typeface="Arial"/>
              </a:rPr>
              <a:t>NEW INTEGRATED
I-IMR</a:t>
            </a:r>
          </a:p>
        </p:txBody>
      </p:sp>
      <p:sp>
        <p:nvSpPr>
          <p:cNvPr id="18" name="Rectangle 17"/>
          <p:cNvSpPr/>
          <p:nvPr/>
        </p:nvSpPr>
        <p:spPr>
          <a:xfrm>
            <a:off x="8339328" y="2621280"/>
            <a:ext cx="3291840" cy="30480"/>
          </a:xfrm>
          <a:prstGeom prst="rect">
            <a:avLst/>
          </a:prstGeom>
          <a:solidFill>
            <a:srgbClr val="E877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9" name="TextBox 18"/>
          <p:cNvSpPr txBox="1"/>
          <p:nvPr/>
        </p:nvSpPr>
        <p:spPr>
          <a:xfrm>
            <a:off x="8339328" y="2804161"/>
            <a:ext cx="3291840" cy="463845"/>
          </a:xfrm>
          <a:prstGeom prst="rect">
            <a:avLst/>
          </a:prstGeom>
          <a:noFill/>
        </p:spPr>
        <p:txBody>
          <a:bodyPr wrap="square" lIns="0" tIns="0" rIns="0" bIns="0" anchor="t">
            <a:spAutoFit/>
          </a:bodyPr>
          <a:lstStyle/>
          <a:p>
            <a:r>
              <a:rPr sz="1507" b="1" err="1">
                <a:solidFill>
                  <a:srgbClr val="003087"/>
                </a:solidFill>
                <a:latin typeface="Arial"/>
              </a:rPr>
              <a:t>Neighbourhood</a:t>
            </a:r>
            <a:r>
              <a:rPr sz="1507" b="1">
                <a:solidFill>
                  <a:srgbClr val="003087"/>
                </a:solidFill>
                <a:latin typeface="Arial"/>
              </a:rPr>
              <a:t> intervention </a:t>
            </a:r>
            <a:r>
              <a:rPr sz="1507" b="1" err="1">
                <a:solidFill>
                  <a:srgbClr val="003087"/>
                </a:solidFill>
                <a:latin typeface="Arial"/>
              </a:rPr>
              <a:t>programme</a:t>
            </a:r>
            <a:endParaRPr sz="1507" b="1">
              <a:solidFill>
                <a:srgbClr val="003087"/>
              </a:solidFill>
              <a:latin typeface="Arial"/>
            </a:endParaRPr>
          </a:p>
        </p:txBody>
      </p:sp>
      <p:sp>
        <p:nvSpPr>
          <p:cNvPr id="20" name="TextBox 19"/>
          <p:cNvSpPr txBox="1"/>
          <p:nvPr/>
        </p:nvSpPr>
        <p:spPr>
          <a:xfrm>
            <a:off x="8339328" y="3316225"/>
            <a:ext cx="3291840" cy="903068"/>
          </a:xfrm>
          <a:prstGeom prst="rect">
            <a:avLst/>
          </a:prstGeom>
          <a:noFill/>
        </p:spPr>
        <p:txBody>
          <a:bodyPr wrap="square" lIns="0" tIns="0" rIns="0" bIns="0" anchor="t">
            <a:spAutoFit/>
          </a:bodyPr>
          <a:lstStyle/>
          <a:p>
            <a:r>
              <a:rPr sz="1467">
                <a:solidFill>
                  <a:srgbClr val="243746"/>
                </a:solidFill>
                <a:latin typeface="Arial"/>
              </a:rPr>
              <a:t>Recovery, LTC self-management, medicines, </a:t>
            </a:r>
            <a:r>
              <a:rPr sz="1467" err="1">
                <a:solidFill>
                  <a:srgbClr val="243746"/>
                </a:solidFill>
                <a:latin typeface="Arial"/>
              </a:rPr>
              <a:t>behaviour</a:t>
            </a:r>
            <a:r>
              <a:rPr sz="1467">
                <a:solidFill>
                  <a:srgbClr val="243746"/>
                </a:solidFill>
                <a:latin typeface="Arial"/>
              </a:rPr>
              <a:t> change and social </a:t>
            </a:r>
            <a:r>
              <a:rPr sz="1467" err="1">
                <a:solidFill>
                  <a:srgbClr val="243746"/>
                </a:solidFill>
                <a:latin typeface="Arial"/>
              </a:rPr>
              <a:t>stabilisation</a:t>
            </a:r>
            <a:r>
              <a:rPr sz="1467">
                <a:solidFill>
                  <a:srgbClr val="243746"/>
                </a:solidFill>
                <a:latin typeface="Arial"/>
              </a:rPr>
              <a:t> around personal goals.</a:t>
            </a:r>
          </a:p>
        </p:txBody>
      </p:sp>
      <p:sp>
        <p:nvSpPr>
          <p:cNvPr id="21" name="Chevron 20"/>
          <p:cNvSpPr/>
          <p:nvPr/>
        </p:nvSpPr>
        <p:spPr>
          <a:xfrm>
            <a:off x="3950208" y="2767584"/>
            <a:ext cx="280416" cy="512064"/>
          </a:xfrm>
          <a:prstGeom prst="chevron">
            <a:avLst/>
          </a:prstGeom>
          <a:solidFill>
            <a:srgbClr val="00A9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2" name="Chevron 21"/>
          <p:cNvSpPr/>
          <p:nvPr/>
        </p:nvSpPr>
        <p:spPr>
          <a:xfrm>
            <a:off x="7863840" y="2767584"/>
            <a:ext cx="280416" cy="512064"/>
          </a:xfrm>
          <a:prstGeom prst="chevron">
            <a:avLst/>
          </a:prstGeom>
          <a:solidFill>
            <a:srgbClr val="0096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3" name="Rectangle 22"/>
          <p:cNvSpPr/>
          <p:nvPr/>
        </p:nvSpPr>
        <p:spPr>
          <a:xfrm>
            <a:off x="512065" y="4547616"/>
            <a:ext cx="11119103" cy="30480"/>
          </a:xfrm>
          <a:prstGeom prst="rect">
            <a:avLst/>
          </a:prstGeom>
          <a:solidFill>
            <a:srgbClr val="B9CD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4" name="TextBox 23"/>
          <p:cNvSpPr txBox="1"/>
          <p:nvPr/>
        </p:nvSpPr>
        <p:spPr>
          <a:xfrm>
            <a:off x="512064" y="4706113"/>
            <a:ext cx="3230880" cy="270843"/>
          </a:xfrm>
          <a:prstGeom prst="rect">
            <a:avLst/>
          </a:prstGeom>
          <a:noFill/>
        </p:spPr>
        <p:txBody>
          <a:bodyPr wrap="square" lIns="0" tIns="0" rIns="0" bIns="0" anchor="t">
            <a:spAutoFit/>
          </a:bodyPr>
          <a:lstStyle/>
          <a:p>
            <a:r>
              <a:rPr sz="1760" b="1">
                <a:solidFill>
                  <a:srgbClr val="003087"/>
                </a:solidFill>
                <a:latin typeface="Arial"/>
              </a:rPr>
              <a:t>MY TEAM AROUND ME</a:t>
            </a:r>
          </a:p>
        </p:txBody>
      </p:sp>
      <p:sp>
        <p:nvSpPr>
          <p:cNvPr id="25" name="TextBox 24"/>
          <p:cNvSpPr txBox="1"/>
          <p:nvPr/>
        </p:nvSpPr>
        <p:spPr>
          <a:xfrm>
            <a:off x="3779520" y="4706112"/>
            <a:ext cx="7851648" cy="201145"/>
          </a:xfrm>
          <a:prstGeom prst="rect">
            <a:avLst/>
          </a:prstGeom>
          <a:noFill/>
        </p:spPr>
        <p:txBody>
          <a:bodyPr wrap="square" lIns="0" tIns="0" rIns="0" bIns="0" anchor="t">
            <a:spAutoFit/>
          </a:bodyPr>
          <a:lstStyle/>
          <a:p>
            <a:pPr algn="r"/>
            <a:r>
              <a:rPr sz="1307" b="1">
                <a:solidFill>
                  <a:srgbClr val="00967D"/>
                </a:solidFill>
                <a:latin typeface="Arial"/>
              </a:rPr>
              <a:t>MENTAL HEALTH  •  PHYSICAL HEALTH  •  PRIMARY CARE  •  LOCAL AUTHORITY  •  VCSE</a:t>
            </a:r>
          </a:p>
        </p:txBody>
      </p:sp>
      <p:sp>
        <p:nvSpPr>
          <p:cNvPr id="26" name="TextBox 25"/>
          <p:cNvSpPr txBox="1"/>
          <p:nvPr/>
        </p:nvSpPr>
        <p:spPr>
          <a:xfrm>
            <a:off x="512065" y="5096255"/>
            <a:ext cx="11119103" cy="492443"/>
          </a:xfrm>
          <a:prstGeom prst="rect">
            <a:avLst/>
          </a:prstGeom>
          <a:noFill/>
        </p:spPr>
        <p:txBody>
          <a:bodyPr wrap="square" lIns="0" tIns="0" rIns="0" bIns="0" anchor="t">
            <a:spAutoFit/>
          </a:bodyPr>
          <a:lstStyle/>
          <a:p>
            <a:pPr algn="ctr"/>
            <a:r>
              <a:rPr sz="1600">
                <a:solidFill>
                  <a:srgbClr val="243746"/>
                </a:solidFill>
                <a:latin typeface="Arial"/>
              </a:rPr>
              <a:t>Partners contribute their expertise through one formulation, one plan and one integrated </a:t>
            </a:r>
            <a:r>
              <a:rPr sz="1600" err="1">
                <a:solidFill>
                  <a:srgbClr val="243746"/>
                </a:solidFill>
                <a:latin typeface="Arial"/>
              </a:rPr>
              <a:t>programme</a:t>
            </a:r>
            <a:r>
              <a:rPr sz="1600">
                <a:solidFill>
                  <a:srgbClr val="243746"/>
                </a:solidFill>
                <a:latin typeface="Arial"/>
              </a:rPr>
              <a:t>—not separate parallel responses.</a:t>
            </a:r>
          </a:p>
        </p:txBody>
      </p:sp>
      <p:sp>
        <p:nvSpPr>
          <p:cNvPr id="27" name="Rectangle 26"/>
          <p:cNvSpPr/>
          <p:nvPr/>
        </p:nvSpPr>
        <p:spPr>
          <a:xfrm>
            <a:off x="512065" y="5644896"/>
            <a:ext cx="11119103" cy="42672"/>
          </a:xfrm>
          <a:prstGeom prst="rect">
            <a:avLst/>
          </a:prstGeom>
          <a:solidFill>
            <a:srgbClr val="E877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8" name="TextBox 27"/>
          <p:cNvSpPr txBox="1"/>
          <p:nvPr/>
        </p:nvSpPr>
        <p:spPr>
          <a:xfrm>
            <a:off x="512064" y="5815585"/>
            <a:ext cx="1889760" cy="231923"/>
          </a:xfrm>
          <a:prstGeom prst="rect">
            <a:avLst/>
          </a:prstGeom>
          <a:noFill/>
        </p:spPr>
        <p:txBody>
          <a:bodyPr wrap="square" lIns="0" tIns="0" rIns="0" bIns="0" anchor="t">
            <a:spAutoFit/>
          </a:bodyPr>
          <a:lstStyle/>
          <a:p>
            <a:r>
              <a:rPr sz="1507" b="1">
                <a:solidFill>
                  <a:srgbClr val="E87722"/>
                </a:solidFill>
                <a:latin typeface="Arial"/>
              </a:rPr>
              <a:t>WINTER PURPOSE</a:t>
            </a:r>
          </a:p>
        </p:txBody>
      </p:sp>
      <p:sp>
        <p:nvSpPr>
          <p:cNvPr id="29" name="TextBox 28"/>
          <p:cNvSpPr txBox="1"/>
          <p:nvPr/>
        </p:nvSpPr>
        <p:spPr>
          <a:xfrm>
            <a:off x="2340864" y="5766816"/>
            <a:ext cx="9290304" cy="297454"/>
          </a:xfrm>
          <a:prstGeom prst="rect">
            <a:avLst/>
          </a:prstGeom>
          <a:noFill/>
        </p:spPr>
        <p:txBody>
          <a:bodyPr wrap="square" lIns="0" tIns="0" rIns="0" bIns="0" anchor="t">
            <a:spAutoFit/>
          </a:bodyPr>
          <a:lstStyle/>
          <a:p>
            <a:r>
              <a:rPr sz="1933" b="1">
                <a:solidFill>
                  <a:srgbClr val="003087"/>
                </a:solidFill>
                <a:latin typeface="Arial"/>
              </a:rPr>
              <a:t>Targeted prevention for a vulnerable, high-intensity-use cohort</a:t>
            </a:r>
          </a:p>
        </p:txBody>
      </p:sp>
      <p:sp>
        <p:nvSpPr>
          <p:cNvPr id="30" name="TextBox 29"/>
          <p:cNvSpPr txBox="1"/>
          <p:nvPr/>
        </p:nvSpPr>
        <p:spPr>
          <a:xfrm>
            <a:off x="512065" y="6193536"/>
            <a:ext cx="11119103" cy="443198"/>
          </a:xfrm>
          <a:prstGeom prst="rect">
            <a:avLst/>
          </a:prstGeom>
          <a:noFill/>
        </p:spPr>
        <p:txBody>
          <a:bodyPr wrap="square" lIns="0" tIns="0" rIns="0" bIns="0" anchor="t">
            <a:spAutoFit/>
          </a:bodyPr>
          <a:lstStyle/>
          <a:p>
            <a:pPr algn="ctr"/>
            <a:r>
              <a:rPr sz="1440">
                <a:solidFill>
                  <a:srgbClr val="536878"/>
                </a:solidFill>
                <a:latin typeface="Arial"/>
              </a:rPr>
              <a:t>Aim: earlier </a:t>
            </a:r>
            <a:r>
              <a:rPr sz="1440" err="1">
                <a:solidFill>
                  <a:srgbClr val="536878"/>
                </a:solidFill>
                <a:latin typeface="Arial"/>
              </a:rPr>
              <a:t>stabilisation</a:t>
            </a:r>
            <a:r>
              <a:rPr sz="1440">
                <a:solidFill>
                  <a:srgbClr val="536878"/>
                </a:solidFill>
                <a:latin typeface="Arial"/>
              </a:rPr>
              <a:t> • fewer avoidable escalations • greater use of planned care and alternatives • test impact on UEC, admissions and bed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F918F-80AB-5DCE-E024-A1B0C4EFA17B}"/>
              </a:ext>
            </a:extLst>
          </p:cNvPr>
          <p:cNvSpPr>
            <a:spLocks noGrp="1"/>
          </p:cNvSpPr>
          <p:nvPr>
            <p:ph type="title"/>
          </p:nvPr>
        </p:nvSpPr>
        <p:spPr/>
        <p:txBody>
          <a:bodyPr>
            <a:normAutofit/>
          </a:bodyPr>
          <a:lstStyle/>
          <a:p>
            <a:r>
              <a:rPr lang="en-GB"/>
              <a:t>BFT Plan: Flow Occupancy Discharge</a:t>
            </a:r>
          </a:p>
        </p:txBody>
      </p:sp>
      <p:sp>
        <p:nvSpPr>
          <p:cNvPr id="3" name="Slide Number Placeholder 2">
            <a:extLst>
              <a:ext uri="{FF2B5EF4-FFF2-40B4-BE49-F238E27FC236}">
                <a16:creationId xmlns:a16="http://schemas.microsoft.com/office/drawing/2014/main" id="{969D0ED7-0CF4-2C19-C306-4DD65EB72217}"/>
              </a:ext>
            </a:extLst>
          </p:cNvPr>
          <p:cNvSpPr>
            <a:spLocks noGrp="1"/>
          </p:cNvSpPr>
          <p:nvPr>
            <p:ph type="sldNum" sz="quarter" idx="10"/>
          </p:nvPr>
        </p:nvSpPr>
        <p:spPr/>
        <p:txBody>
          <a:bodyPr/>
          <a:lstStyle/>
          <a:p>
            <a:fld id="{10390E37-E81B-D94E-8F4C-F7866DC26FF5}" type="slidenum">
              <a:rPr lang="en-US" smtClean="0"/>
              <a:pPr/>
              <a:t>14</a:t>
            </a:fld>
            <a:endParaRPr lang="en-US"/>
          </a:p>
        </p:txBody>
      </p:sp>
      <p:graphicFrame>
        <p:nvGraphicFramePr>
          <p:cNvPr id="5" name="Table 4">
            <a:extLst>
              <a:ext uri="{FF2B5EF4-FFF2-40B4-BE49-F238E27FC236}">
                <a16:creationId xmlns:a16="http://schemas.microsoft.com/office/drawing/2014/main" id="{CCB093D8-A48F-80E6-F7AE-B45A2CC7F70D}"/>
              </a:ext>
            </a:extLst>
          </p:cNvPr>
          <p:cNvGraphicFramePr>
            <a:graphicFrameLocks noGrp="1"/>
          </p:cNvGraphicFramePr>
          <p:nvPr>
            <p:extLst>
              <p:ext uri="{D42A27DB-BD31-4B8C-83A1-F6EECF244321}">
                <p14:modId xmlns:p14="http://schemas.microsoft.com/office/powerpoint/2010/main" val="332402348"/>
              </p:ext>
            </p:extLst>
          </p:nvPr>
        </p:nvGraphicFramePr>
        <p:xfrm>
          <a:off x="497457" y="1336245"/>
          <a:ext cx="11065279" cy="4974067"/>
        </p:xfrm>
        <a:graphic>
          <a:graphicData uri="http://schemas.openxmlformats.org/drawingml/2006/table">
            <a:tbl>
              <a:tblPr firstRow="1" firstCol="1" bandRow="1">
                <a:tableStyleId>{5C22544A-7EE6-4342-B048-85BDC9FD1C3A}</a:tableStyleId>
              </a:tblPr>
              <a:tblGrid>
                <a:gridCol w="1268361">
                  <a:extLst>
                    <a:ext uri="{9D8B030D-6E8A-4147-A177-3AD203B41FA5}">
                      <a16:colId xmlns:a16="http://schemas.microsoft.com/office/drawing/2014/main" val="3666205070"/>
                    </a:ext>
                  </a:extLst>
                </a:gridCol>
                <a:gridCol w="4366752">
                  <a:extLst>
                    <a:ext uri="{9D8B030D-6E8A-4147-A177-3AD203B41FA5}">
                      <a16:colId xmlns:a16="http://schemas.microsoft.com/office/drawing/2014/main" val="3367448184"/>
                    </a:ext>
                  </a:extLst>
                </a:gridCol>
                <a:gridCol w="5430166">
                  <a:extLst>
                    <a:ext uri="{9D8B030D-6E8A-4147-A177-3AD203B41FA5}">
                      <a16:colId xmlns:a16="http://schemas.microsoft.com/office/drawing/2014/main" val="3585690548"/>
                    </a:ext>
                  </a:extLst>
                </a:gridCol>
              </a:tblGrid>
              <a:tr h="108561">
                <a:tc>
                  <a:txBody>
                    <a:bodyPr/>
                    <a:lstStyle/>
                    <a:p>
                      <a:pPr>
                        <a:lnSpc>
                          <a:spcPct val="115000"/>
                        </a:lnSpc>
                        <a:spcAft>
                          <a:spcPts val="1000"/>
                        </a:spcAft>
                        <a:buNone/>
                      </a:pPr>
                      <a:r>
                        <a:rPr lang="en-US" sz="1200">
                          <a:effectLst/>
                        </a:rPr>
                        <a:t>Area</a:t>
                      </a:r>
                      <a:r>
                        <a:rPr lang="en-GB" sz="1200">
                          <a:effectLst/>
                        </a:rPr>
                        <a:t> </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a:lnSpc>
                          <a:spcPct val="115000"/>
                        </a:lnSpc>
                        <a:spcAft>
                          <a:spcPts val="1000"/>
                        </a:spcAft>
                        <a:buNone/>
                      </a:pPr>
                      <a:r>
                        <a:rPr lang="en-US" sz="1200">
                          <a:effectLst/>
                        </a:rPr>
                        <a:t>Planning assumption</a:t>
                      </a:r>
                      <a:r>
                        <a:rPr lang="en-GB" sz="1200">
                          <a:effectLst/>
                        </a:rPr>
                        <a:t> </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a:lnSpc>
                          <a:spcPct val="115000"/>
                        </a:lnSpc>
                        <a:spcAft>
                          <a:spcPts val="1000"/>
                        </a:spcAft>
                        <a:buNone/>
                      </a:pPr>
                      <a:r>
                        <a:rPr lang="en-US" sz="1200">
                          <a:effectLst/>
                        </a:rPr>
                        <a:t>Completed Actions</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1620129725"/>
                  </a:ext>
                </a:extLst>
              </a:tr>
              <a:tr h="820311">
                <a:tc>
                  <a:txBody>
                    <a:bodyPr/>
                    <a:lstStyle/>
                    <a:p>
                      <a:pPr>
                        <a:lnSpc>
                          <a:spcPct val="115000"/>
                        </a:lnSpc>
                        <a:spcAft>
                          <a:spcPts val="1000"/>
                        </a:spcAft>
                        <a:buNone/>
                      </a:pPr>
                      <a:r>
                        <a:rPr lang="en-US" sz="1200">
                          <a:effectLst/>
                        </a:rPr>
                        <a:t>Demand</a:t>
                      </a:r>
                      <a:r>
                        <a:rPr lang="en-GB" sz="1200">
                          <a:effectLst/>
                        </a:rPr>
                        <a:t> </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nSpc>
                          <a:spcPct val="115000"/>
                        </a:lnSpc>
                        <a:spcAft>
                          <a:spcPts val="1000"/>
                        </a:spcAft>
                        <a:buNone/>
                      </a:pPr>
                      <a:r>
                        <a:rPr lang="en-US" sz="1200">
                          <a:effectLst/>
                        </a:rPr>
                        <a:t>Emergency demand will remain at or above 2025/26 levels, with seasonal surges from respiratory illness, flu, norovirus, falls and exacerbations of long-term conditions.</a:t>
                      </a:r>
                      <a:r>
                        <a:rPr lang="en-GB" sz="1200">
                          <a:effectLst/>
                        </a:rPr>
                        <a:t> </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nSpc>
                          <a:spcPct val="115000"/>
                        </a:lnSpc>
                        <a:spcAft>
                          <a:spcPts val="1000"/>
                        </a:spcAft>
                        <a:buNone/>
                      </a:pPr>
                      <a:r>
                        <a:rPr lang="en-US" sz="1200">
                          <a:effectLst/>
                        </a:rPr>
                        <a:t>Refreshed demand and capacity modelling using latest activity, conversion and admission profiles by site.</a:t>
                      </a:r>
                      <a:r>
                        <a:rPr lang="en-GB" sz="1200">
                          <a:effectLst/>
                        </a:rPr>
                        <a:t> Sirona working on business case for winter funding to expand Urgent Community Response capacity as an alternative to admission.</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450631688"/>
                  </a:ext>
                </a:extLst>
              </a:tr>
              <a:tr h="464436">
                <a:tc>
                  <a:txBody>
                    <a:bodyPr/>
                    <a:lstStyle/>
                    <a:p>
                      <a:pPr>
                        <a:lnSpc>
                          <a:spcPct val="115000"/>
                        </a:lnSpc>
                        <a:spcAft>
                          <a:spcPts val="1000"/>
                        </a:spcAft>
                        <a:buNone/>
                      </a:pPr>
                      <a:r>
                        <a:rPr lang="en-US" sz="1200">
                          <a:effectLst/>
                        </a:rPr>
                        <a:t>Capacity</a:t>
                      </a:r>
                      <a:r>
                        <a:rPr lang="en-GB" sz="1200">
                          <a:effectLst/>
                        </a:rPr>
                        <a:t> </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nSpc>
                          <a:spcPct val="115000"/>
                        </a:lnSpc>
                        <a:spcAft>
                          <a:spcPts val="1000"/>
                        </a:spcAft>
                        <a:buNone/>
                      </a:pPr>
                      <a:r>
                        <a:rPr lang="en-US" sz="1200">
                          <a:effectLst/>
                        </a:rPr>
                        <a:t>Non-Elective bed capacity will remain constrained without sustained reductions in length of stay and delayed discharges.</a:t>
                      </a:r>
                      <a:r>
                        <a:rPr lang="en-GB" sz="1200">
                          <a:effectLst/>
                        </a:rPr>
                        <a:t> </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nSpc>
                          <a:spcPct val="115000"/>
                        </a:lnSpc>
                        <a:spcAft>
                          <a:spcPts val="1000"/>
                        </a:spcAft>
                        <a:buNone/>
                      </a:pPr>
                      <a:r>
                        <a:rPr lang="en-US" sz="1200">
                          <a:effectLst/>
                        </a:rPr>
                        <a:t>Updated bed models for Southmead, City Centre and Weston at agreed occupancy assumptions.</a:t>
                      </a:r>
                      <a:r>
                        <a:rPr lang="en-GB" sz="1200">
                          <a:effectLst/>
                        </a:rPr>
                        <a:t> Refreshed Flow, Surge and Escalation policies for all sites</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3896319392"/>
                  </a:ext>
                </a:extLst>
              </a:tr>
              <a:tr h="1057562">
                <a:tc>
                  <a:txBody>
                    <a:bodyPr/>
                    <a:lstStyle/>
                    <a:p>
                      <a:pPr>
                        <a:lnSpc>
                          <a:spcPct val="115000"/>
                        </a:lnSpc>
                        <a:spcAft>
                          <a:spcPts val="1000"/>
                        </a:spcAft>
                        <a:buNone/>
                      </a:pPr>
                      <a:r>
                        <a:rPr lang="en-US" sz="1200">
                          <a:effectLst/>
                        </a:rPr>
                        <a:t>Discharge</a:t>
                      </a:r>
                      <a:r>
                        <a:rPr lang="en-GB" sz="1200">
                          <a:effectLst/>
                        </a:rPr>
                        <a:t> </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nSpc>
                          <a:spcPct val="115000"/>
                        </a:lnSpc>
                        <a:spcAft>
                          <a:spcPts val="1000"/>
                        </a:spcAft>
                        <a:buNone/>
                      </a:pPr>
                      <a:r>
                        <a:rPr lang="en-US" sz="1200">
                          <a:effectLst/>
                        </a:rPr>
                        <a:t>No Criteria to Reside and delayed transfers remain material drivers of bed pressure.</a:t>
                      </a:r>
                      <a:r>
                        <a:rPr lang="en-GB" sz="1200">
                          <a:effectLst/>
                        </a:rPr>
                        <a:t> </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nSpc>
                          <a:spcPct val="115000"/>
                        </a:lnSpc>
                        <a:spcAft>
                          <a:spcPts val="1000"/>
                        </a:spcAft>
                        <a:buNone/>
                      </a:pPr>
                      <a:r>
                        <a:rPr lang="en-GB" sz="1200">
                          <a:effectLst/>
                        </a:rPr>
                        <a:t>BFT commissioning 36 intermediate care beds at The Burren for 12 months. Start date likely to be early November. Intermediate Care Programme working on other actions include a home-based pilot in North Somerset and a business case for emergency admission avoidance beds for end-of-life patients at St Peter’s Hospice.</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1109797757"/>
                  </a:ext>
                </a:extLst>
              </a:tr>
              <a:tr h="1485070">
                <a:tc>
                  <a:txBody>
                    <a:bodyPr/>
                    <a:lstStyle/>
                    <a:p>
                      <a:pPr>
                        <a:lnSpc>
                          <a:spcPct val="115000"/>
                        </a:lnSpc>
                        <a:spcAft>
                          <a:spcPts val="1000"/>
                        </a:spcAft>
                        <a:buNone/>
                      </a:pPr>
                      <a:r>
                        <a:rPr lang="en-US" sz="1200">
                          <a:effectLst/>
                        </a:rPr>
                        <a:t>Workforce</a:t>
                      </a:r>
                      <a:r>
                        <a:rPr lang="en-GB" sz="1200">
                          <a:effectLst/>
                        </a:rPr>
                        <a:t> </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nSpc>
                          <a:spcPct val="115000"/>
                        </a:lnSpc>
                        <a:spcAft>
                          <a:spcPts val="1000"/>
                        </a:spcAft>
                        <a:buNone/>
                      </a:pPr>
                      <a:r>
                        <a:rPr lang="en-US" sz="1200">
                          <a:effectLst/>
                        </a:rPr>
                        <a:t>Vacancies, sickness, residual industrial action risk and winter illness will affect resilience.</a:t>
                      </a:r>
                      <a:r>
                        <a:rPr lang="en-GB" sz="1200">
                          <a:effectLst/>
                        </a:rPr>
                        <a:t> </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nSpc>
                          <a:spcPct val="115000"/>
                        </a:lnSpc>
                        <a:spcAft>
                          <a:spcPts val="1000"/>
                        </a:spcAft>
                        <a:buNone/>
                      </a:pPr>
                      <a:r>
                        <a:rPr lang="en-US" sz="1200">
                          <a:effectLst/>
                        </a:rPr>
                        <a:t>Monitored rota resilience, including additional staffing funded for winter on all sites, bank/agency controls, vaccination plan and wellbeing offer.</a:t>
                      </a:r>
                      <a:r>
                        <a:rPr lang="en-GB" sz="1200">
                          <a:effectLst/>
                        </a:rPr>
                        <a:t> </a:t>
                      </a:r>
                    </a:p>
                    <a:p>
                      <a:pPr>
                        <a:lnSpc>
                          <a:spcPct val="115000"/>
                        </a:lnSpc>
                        <a:spcAft>
                          <a:spcPts val="1000"/>
                        </a:spcAft>
                        <a:buNone/>
                      </a:pPr>
                      <a:r>
                        <a:rPr lang="en-GB" sz="1200">
                          <a:effectLst/>
                        </a:rPr>
                        <a:t>January to mid-February 2027, workforce availability will be supported through temporary deferral of non-essential training where appropriate. Existing committed UWE course activity will be maintained where reasonably practicable, while study leave will remain subject to operational requirements.</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487414514"/>
                  </a:ext>
                </a:extLst>
              </a:tr>
              <a:tr h="345811">
                <a:tc>
                  <a:txBody>
                    <a:bodyPr/>
                    <a:lstStyle/>
                    <a:p>
                      <a:pPr>
                        <a:lnSpc>
                          <a:spcPct val="115000"/>
                        </a:lnSpc>
                        <a:spcAft>
                          <a:spcPts val="1000"/>
                        </a:spcAft>
                        <a:buNone/>
                      </a:pPr>
                      <a:r>
                        <a:rPr lang="en-US" sz="1200">
                          <a:effectLst/>
                        </a:rPr>
                        <a:t>Infection prevention</a:t>
                      </a:r>
                      <a:r>
                        <a:rPr lang="en-GB" sz="1200">
                          <a:effectLst/>
                        </a:rPr>
                        <a:t> </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nSpc>
                          <a:spcPct val="115000"/>
                        </a:lnSpc>
                        <a:spcAft>
                          <a:spcPts val="1000"/>
                        </a:spcAft>
                        <a:buNone/>
                      </a:pPr>
                      <a:r>
                        <a:rPr lang="en-US" sz="1200">
                          <a:effectLst/>
                        </a:rPr>
                        <a:t>Flu, Covid, norovirus and other respiratory infections will drive isolation demand and bed closures.</a:t>
                      </a:r>
                      <a:r>
                        <a:rPr lang="en-GB" sz="1200">
                          <a:effectLst/>
                        </a:rPr>
                        <a:t> </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nSpc>
                          <a:spcPct val="115000"/>
                        </a:lnSpc>
                        <a:spcAft>
                          <a:spcPts val="1000"/>
                        </a:spcAft>
                        <a:buNone/>
                      </a:pPr>
                      <a:r>
                        <a:rPr lang="en-US" sz="1200">
                          <a:effectLst/>
                        </a:rPr>
                        <a:t>Confirmed testing, cohorting, PPE, fit testing and seven-day IPC cover arrangements.</a:t>
                      </a:r>
                      <a:r>
                        <a:rPr lang="en-GB" sz="1200">
                          <a:effectLst/>
                        </a:rPr>
                        <a:t> </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2074705680"/>
                  </a:ext>
                </a:extLst>
              </a:tr>
              <a:tr h="345811">
                <a:tc>
                  <a:txBody>
                    <a:bodyPr/>
                    <a:lstStyle/>
                    <a:p>
                      <a:pPr>
                        <a:lnSpc>
                          <a:spcPct val="115000"/>
                        </a:lnSpc>
                        <a:spcAft>
                          <a:spcPts val="1000"/>
                        </a:spcAft>
                        <a:buNone/>
                      </a:pPr>
                      <a:r>
                        <a:rPr lang="en-US" sz="1200">
                          <a:effectLst/>
                        </a:rPr>
                        <a:t>Finance</a:t>
                      </a:r>
                      <a:r>
                        <a:rPr lang="en-GB" sz="1200">
                          <a:effectLst/>
                        </a:rPr>
                        <a:t> </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nSpc>
                          <a:spcPct val="115000"/>
                        </a:lnSpc>
                        <a:spcAft>
                          <a:spcPts val="1000"/>
                        </a:spcAft>
                        <a:buNone/>
                      </a:pPr>
                      <a:r>
                        <a:rPr lang="en-US" sz="1200">
                          <a:effectLst/>
                        </a:rPr>
                        <a:t>Winter schemes must be prioritised against safety, statutory delivery, benefit and affordability.</a:t>
                      </a:r>
                      <a:r>
                        <a:rPr lang="en-GB" sz="1200">
                          <a:effectLst/>
                        </a:rPr>
                        <a:t> </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nSpc>
                          <a:spcPct val="115000"/>
                        </a:lnSpc>
                        <a:spcAft>
                          <a:spcPts val="1000"/>
                        </a:spcAft>
                        <a:buNone/>
                      </a:pPr>
                      <a:r>
                        <a:rPr lang="en-US" sz="1200">
                          <a:effectLst/>
                        </a:rPr>
                        <a:t>Allocated winter reserve, recurrent/non-recurrent funding and benefits tracking.</a:t>
                      </a:r>
                      <a:r>
                        <a:rPr lang="en-GB" sz="1200">
                          <a:effectLst/>
                        </a:rPr>
                        <a:t> </a:t>
                      </a:r>
                      <a:endParaRPr lang="en-GB" sz="120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1368070512"/>
                  </a:ext>
                </a:extLst>
              </a:tr>
            </a:tbl>
          </a:graphicData>
        </a:graphic>
      </p:graphicFrame>
    </p:spTree>
    <p:extLst>
      <p:ext uri="{BB962C8B-B14F-4D97-AF65-F5344CB8AC3E}">
        <p14:creationId xmlns:p14="http://schemas.microsoft.com/office/powerpoint/2010/main" val="1459931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6B32F-DA90-DE09-2C9C-C1281D8B6A66}"/>
              </a:ext>
            </a:extLst>
          </p:cNvPr>
          <p:cNvSpPr>
            <a:spLocks noGrp="1"/>
          </p:cNvSpPr>
          <p:nvPr>
            <p:ph type="title"/>
          </p:nvPr>
        </p:nvSpPr>
        <p:spPr/>
        <p:txBody>
          <a:bodyPr/>
          <a:lstStyle/>
          <a:p>
            <a:r>
              <a:rPr lang="en-GB"/>
              <a:t>Acute Mitigations</a:t>
            </a:r>
          </a:p>
        </p:txBody>
      </p:sp>
      <p:sp>
        <p:nvSpPr>
          <p:cNvPr id="3" name="Slide Number Placeholder 2">
            <a:extLst>
              <a:ext uri="{FF2B5EF4-FFF2-40B4-BE49-F238E27FC236}">
                <a16:creationId xmlns:a16="http://schemas.microsoft.com/office/drawing/2014/main" id="{019E04DD-D4A8-5B7D-59A8-5A2657799130}"/>
              </a:ext>
            </a:extLst>
          </p:cNvPr>
          <p:cNvSpPr>
            <a:spLocks noGrp="1"/>
          </p:cNvSpPr>
          <p:nvPr>
            <p:ph type="sldNum" sz="quarter" idx="10"/>
          </p:nvPr>
        </p:nvSpPr>
        <p:spPr/>
        <p:txBody>
          <a:bodyPr/>
          <a:lstStyle/>
          <a:p>
            <a:fld id="{10390E37-E81B-D94E-8F4C-F7866DC26FF5}" type="slidenum">
              <a:rPr lang="en-US" smtClean="0"/>
              <a:pPr/>
              <a:t>15</a:t>
            </a:fld>
            <a:endParaRPr lang="en-US"/>
          </a:p>
        </p:txBody>
      </p:sp>
      <p:pic>
        <p:nvPicPr>
          <p:cNvPr id="7" name="Picture 6">
            <a:extLst>
              <a:ext uri="{FF2B5EF4-FFF2-40B4-BE49-F238E27FC236}">
                <a16:creationId xmlns:a16="http://schemas.microsoft.com/office/drawing/2014/main" id="{2266ECA7-E644-2529-4B07-201625574CA2}"/>
              </a:ext>
            </a:extLst>
          </p:cNvPr>
          <p:cNvPicPr>
            <a:picLocks noChangeAspect="1"/>
          </p:cNvPicPr>
          <p:nvPr/>
        </p:nvPicPr>
        <p:blipFill>
          <a:blip r:embed="rId2"/>
          <a:stretch>
            <a:fillRect/>
          </a:stretch>
        </p:blipFill>
        <p:spPr>
          <a:xfrm>
            <a:off x="497457" y="1464867"/>
            <a:ext cx="9836246" cy="4922811"/>
          </a:xfrm>
          <a:prstGeom prst="rect">
            <a:avLst/>
          </a:prstGeom>
        </p:spPr>
      </p:pic>
    </p:spTree>
    <p:extLst>
      <p:ext uri="{BB962C8B-B14F-4D97-AF65-F5344CB8AC3E}">
        <p14:creationId xmlns:p14="http://schemas.microsoft.com/office/powerpoint/2010/main" val="1665779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33A0B-69EE-B074-7E8C-11E5C1A91EEE}"/>
            </a:ext>
          </a:extLst>
        </p:cNvPr>
        <p:cNvGrpSpPr/>
        <p:nvPr/>
      </p:nvGrpSpPr>
      <p:grpSpPr>
        <a:xfrm>
          <a:off x="0" y="0"/>
          <a:ext cx="0" cy="0"/>
          <a:chOff x="0" y="0"/>
          <a:chExt cx="0" cy="0"/>
        </a:xfrm>
      </p:grpSpPr>
      <p:sp>
        <p:nvSpPr>
          <p:cNvPr id="7" name="Content Placeholder 1">
            <a:extLst>
              <a:ext uri="{FF2B5EF4-FFF2-40B4-BE49-F238E27FC236}">
                <a16:creationId xmlns:a16="http://schemas.microsoft.com/office/drawing/2014/main" id="{3D93007B-5C77-5401-8E1F-3B49A50223BC}"/>
              </a:ext>
            </a:extLst>
          </p:cNvPr>
          <p:cNvSpPr txBox="1">
            <a:spLocks/>
          </p:cNvSpPr>
          <p:nvPr/>
        </p:nvSpPr>
        <p:spPr>
          <a:xfrm>
            <a:off x="144134" y="1229985"/>
            <a:ext cx="7215033" cy="1561880"/>
          </a:xfrm>
          <a:prstGeom prst="rect">
            <a:avLst/>
          </a:prstGeom>
          <a:noFill/>
        </p:spPr>
        <p:txBody>
          <a:bodyPr vert="horz" lIns="0" tIns="0" rIns="0" bIns="0" numCol="1" spcCol="432000" rtlCol="0" anchor="t">
            <a:noAutofit/>
          </a:bodyPr>
          <a:lstStyle>
            <a:lvl1pPr marL="0" indent="0" algn="l" defTabSz="914400" rtl="0" eaLnBrk="1" latinLnBrk="0" hangingPunct="1">
              <a:lnSpc>
                <a:spcPct val="100000"/>
              </a:lnSpc>
              <a:spcBef>
                <a:spcPts val="0"/>
              </a:spcBef>
              <a:spcAft>
                <a:spcPts val="600"/>
              </a:spcAft>
              <a:buClr>
                <a:schemeClr val="tx1"/>
              </a:buClr>
              <a:buFont typeface="Arial" panose="020B0604020202020204" pitchFamily="34" charset="0"/>
              <a:buNone/>
              <a:defRPr sz="2200" b="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defTabSz="622300">
              <a:buClr>
                <a:prstClr val="black"/>
              </a:buClr>
              <a:buNone/>
              <a:defRPr/>
            </a:pPr>
            <a:r>
              <a:rPr kumimoji="0" lang="en-GB" sz="1600" b="0" i="0" u="none" strike="noStrike" kern="1200" cap="none" spc="0" normalizeH="0" baseline="0" noProof="0">
                <a:ln>
                  <a:noFill/>
                </a:ln>
                <a:solidFill>
                  <a:prstClr val="black"/>
                </a:solidFill>
                <a:effectLst/>
                <a:uLnTx/>
                <a:uFillTx/>
                <a:latin typeface="Arial"/>
                <a:ea typeface="Calibri"/>
                <a:cs typeface="Arial"/>
              </a:rPr>
              <a:t>System mitigations are chiefly sought through the work of the Intermediate Care &amp; Prevention Programme which is leading on alternatives to admission as well as discharge facilitation schemes. </a:t>
            </a:r>
          </a:p>
          <a:p>
            <a:pPr marL="0" lvl="2" indent="0" defTabSz="622300">
              <a:buClr>
                <a:prstClr val="black"/>
              </a:buClr>
              <a:buNone/>
              <a:defRPr/>
            </a:pPr>
            <a:endParaRPr kumimoji="0" lang="en-GB" sz="1600" b="0" i="0" u="none" strike="noStrike" kern="1200" cap="none" spc="0" normalizeH="0" baseline="0" noProof="0">
              <a:ln>
                <a:noFill/>
              </a:ln>
              <a:solidFill>
                <a:prstClr val="black"/>
              </a:solidFill>
              <a:effectLst/>
              <a:uLnTx/>
              <a:uFillTx/>
              <a:latin typeface="Arial"/>
              <a:ea typeface="Calibri"/>
              <a:cs typeface="Arial"/>
            </a:endParaRPr>
          </a:p>
          <a:p>
            <a:pPr marL="0" lvl="2" indent="0" defTabSz="622300">
              <a:buClr>
                <a:prstClr val="black"/>
              </a:buClr>
              <a:buNone/>
              <a:defRPr/>
            </a:pPr>
            <a:r>
              <a:rPr lang="en-GB" sz="1600">
                <a:solidFill>
                  <a:prstClr val="black"/>
                </a:solidFill>
                <a:latin typeface="Arial"/>
                <a:ea typeface="Calibri"/>
                <a:cs typeface="Arial"/>
              </a:rPr>
              <a:t>The program is </a:t>
            </a:r>
            <a:r>
              <a:rPr kumimoji="0" lang="en-GB" sz="1600" b="0" i="0" u="none" strike="noStrike" kern="1200" cap="none" spc="0" normalizeH="0" baseline="0" noProof="0">
                <a:ln>
                  <a:noFill/>
                </a:ln>
                <a:solidFill>
                  <a:prstClr val="black"/>
                </a:solidFill>
                <a:effectLst/>
                <a:uLnTx/>
                <a:uFillTx/>
                <a:latin typeface="Arial"/>
                <a:ea typeface="Calibri"/>
                <a:cs typeface="Arial"/>
              </a:rPr>
              <a:t>tracking progress against closing the gap between acute NCTR levels and the system target of 12% by year end. Summer 2026 has seen a deterioration in the acute NCTR position resulting in the starting point for BFT NCTR being c440 (September-2026), and not 391.</a:t>
            </a:r>
            <a:endParaRPr kumimoji="0" lang="en-GB" sz="1200" b="0" i="0" u="none" strike="noStrike" kern="1200" cap="none" spc="0" normalizeH="0" baseline="0" noProof="0">
              <a:ln>
                <a:noFill/>
              </a:ln>
              <a:solidFill>
                <a:prstClr val="black"/>
              </a:solidFill>
              <a:effectLst/>
              <a:highlight>
                <a:srgbClr val="FFFF00"/>
              </a:highlight>
              <a:uLnTx/>
              <a:uFillTx/>
              <a:latin typeface="Arial"/>
              <a:ea typeface="Calibri"/>
              <a:cs typeface="Arial"/>
            </a:endParaRPr>
          </a:p>
          <a:p>
            <a:pPr marL="742950" marR="0" lvl="3" indent="-285750" algn="l" defTabSz="622300" rtl="0" eaLnBrk="1" fontAlgn="auto" latinLnBrk="0" hangingPunct="1">
              <a:lnSpc>
                <a:spcPct val="90000"/>
              </a:lnSpc>
              <a:spcBef>
                <a:spcPts val="500"/>
              </a:spcBef>
              <a:spcAft>
                <a:spcPts val="0"/>
              </a:spcAft>
              <a:buClr>
                <a:prstClr val="black"/>
              </a:buClr>
              <a:buSzTx/>
              <a:buFont typeface="Arial" panose="020B0604020202020204" pitchFamily="34" charset="0"/>
              <a:buChar char="•"/>
              <a:tabLst/>
              <a:defRPr/>
            </a:pPr>
            <a:endParaRPr kumimoji="0" lang="en-GB" sz="1200" b="0" i="0" u="none" strike="noStrike" kern="1200" cap="none" spc="0" normalizeH="0" baseline="0" noProof="0">
              <a:ln>
                <a:noFill/>
              </a:ln>
              <a:solidFill>
                <a:prstClr val="black"/>
              </a:solidFill>
              <a:effectLst/>
              <a:highlight>
                <a:srgbClr val="FFFF00"/>
              </a:highlight>
              <a:uLnTx/>
              <a:uFillTx/>
              <a:latin typeface="Arial"/>
              <a:ea typeface="Calibri"/>
              <a:cs typeface="Arial"/>
            </a:endParaRPr>
          </a:p>
          <a:p>
            <a:pPr marL="742950" marR="0" lvl="3" indent="-285750" algn="l" defTabSz="622300" rtl="0" eaLnBrk="1" fontAlgn="auto" latinLnBrk="0" hangingPunct="1">
              <a:lnSpc>
                <a:spcPct val="90000"/>
              </a:lnSpc>
              <a:spcBef>
                <a:spcPts val="500"/>
              </a:spcBef>
              <a:spcAft>
                <a:spcPts val="0"/>
              </a:spcAft>
              <a:buClr>
                <a:prstClr val="black"/>
              </a:buClr>
              <a:buSzTx/>
              <a:buFont typeface="Arial" panose="020B0604020202020204" pitchFamily="34" charset="0"/>
              <a:buChar char="•"/>
              <a:tabLst/>
              <a:defRPr/>
            </a:pPr>
            <a:endParaRPr kumimoji="0" lang="en-GB" sz="1200" b="0" i="0" u="none" strike="noStrike" kern="1200" cap="none" spc="0" normalizeH="0" baseline="0" noProof="0">
              <a:ln>
                <a:noFill/>
              </a:ln>
              <a:solidFill>
                <a:prstClr val="black"/>
              </a:solidFill>
              <a:effectLst/>
              <a:highlight>
                <a:srgbClr val="FFFF00"/>
              </a:highlight>
              <a:uLnTx/>
              <a:uFillTx/>
              <a:latin typeface="Arial"/>
              <a:ea typeface="Calibri"/>
              <a:cs typeface="Arial"/>
            </a:endParaRPr>
          </a:p>
          <a:p>
            <a:pPr marL="285750" marR="0" lvl="0" indent="-285750" algn="l" defTabSz="914400" rtl="0" eaLnBrk="1" fontAlgn="auto" latinLnBrk="0" hangingPunct="1">
              <a:lnSpc>
                <a:spcPct val="100000"/>
              </a:lnSpc>
              <a:spcBef>
                <a:spcPts val="0"/>
              </a:spcBef>
              <a:spcAft>
                <a:spcPts val="600"/>
              </a:spcAft>
              <a:buClr>
                <a:srgbClr val="000000"/>
              </a:buClr>
              <a:buSzTx/>
              <a:buFont typeface="Courier New" panose="02070309020205020404" pitchFamily="49" charset="0"/>
              <a:buChar char="o"/>
              <a:tabLst/>
              <a:defRPr/>
            </a:pPr>
            <a:endParaRPr kumimoji="0" lang="en-GB" sz="12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None/>
              <a:tabLst/>
              <a:defRPr/>
            </a:pPr>
            <a:endParaRPr kumimoji="0" lang="en-GB" sz="1200" b="1" i="0" u="none" strike="noStrike" kern="1200" cap="none" spc="0" normalizeH="0" baseline="0" noProof="0">
              <a:ln>
                <a:noFill/>
              </a:ln>
              <a:solidFill>
                <a:prstClr val="black"/>
              </a:solidFill>
              <a:effectLst/>
              <a:uLnTx/>
              <a:uFillTx/>
              <a:latin typeface="Arial"/>
              <a:ea typeface="+mn-ea"/>
              <a:cs typeface="Arial"/>
            </a:endParaRPr>
          </a:p>
          <a:p>
            <a:pPr marL="285750" marR="0" lvl="0" indent="-285750" algn="l" defTabSz="914400" rtl="0" eaLnBrk="1" fontAlgn="auto" latinLnBrk="0" hangingPunct="1">
              <a:lnSpc>
                <a:spcPct val="100000"/>
              </a:lnSpc>
              <a:spcBef>
                <a:spcPts val="0"/>
              </a:spcBef>
              <a:spcAft>
                <a:spcPts val="600"/>
              </a:spcAft>
              <a:buClr>
                <a:prstClr val="black"/>
              </a:buClr>
              <a:buSzTx/>
              <a:buFont typeface="Courier New" panose="02070309020205020404" pitchFamily="49" charset="0"/>
              <a:buChar char="o"/>
              <a:tabLst/>
              <a:defRPr/>
            </a:pPr>
            <a:endParaRPr kumimoji="0" lang="en-GB" sz="12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None/>
              <a:tabLst/>
              <a:defRPr/>
            </a:pPr>
            <a:r>
              <a:rPr kumimoji="0" lang="en-GB" sz="1200" b="0" i="0" u="none" strike="noStrike" kern="1200" cap="none" spc="0" normalizeH="0" baseline="0" noProof="0">
                <a:ln>
                  <a:noFill/>
                </a:ln>
                <a:solidFill>
                  <a:prstClr val="black"/>
                </a:solidFill>
                <a:effectLst/>
                <a:uLnTx/>
                <a:uFillTx/>
                <a:latin typeface="Arial"/>
                <a:ea typeface="+mn-ea"/>
                <a:cs typeface="Arial"/>
              </a:rPr>
              <a:t> </a:t>
            </a:r>
          </a:p>
          <a:p>
            <a:pPr marL="0" marR="0" lvl="0" indent="0"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
        <p:nvSpPr>
          <p:cNvPr id="25" name="Title 2">
            <a:extLst>
              <a:ext uri="{FF2B5EF4-FFF2-40B4-BE49-F238E27FC236}">
                <a16:creationId xmlns:a16="http://schemas.microsoft.com/office/drawing/2014/main" id="{3EE7C273-3DCB-DDB1-9E40-FEDED8D1E4C4}"/>
              </a:ext>
            </a:extLst>
          </p:cNvPr>
          <p:cNvSpPr txBox="1">
            <a:spLocks/>
          </p:cNvSpPr>
          <p:nvPr/>
        </p:nvSpPr>
        <p:spPr>
          <a:xfrm>
            <a:off x="87056" y="127542"/>
            <a:ext cx="11880245" cy="454854"/>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none" spc="0" normalizeH="0" baseline="0" noProof="0">
              <a:ln>
                <a:noFill/>
              </a:ln>
              <a:solidFill>
                <a:srgbClr val="005EB8"/>
              </a:solidFill>
              <a:effectLst/>
              <a:uLnTx/>
              <a:uFillTx/>
              <a:latin typeface="Arial"/>
              <a:ea typeface="+mj-ea"/>
              <a:cs typeface="Arial"/>
            </a:endParaRPr>
          </a:p>
        </p:txBody>
      </p:sp>
      <p:sp>
        <p:nvSpPr>
          <p:cNvPr id="4" name="Title 3">
            <a:extLst>
              <a:ext uri="{FF2B5EF4-FFF2-40B4-BE49-F238E27FC236}">
                <a16:creationId xmlns:a16="http://schemas.microsoft.com/office/drawing/2014/main" id="{9FB7C213-B291-FC15-90FE-4A24435F10F1}"/>
              </a:ext>
            </a:extLst>
          </p:cNvPr>
          <p:cNvSpPr>
            <a:spLocks noGrp="1"/>
          </p:cNvSpPr>
          <p:nvPr>
            <p:ph type="title"/>
          </p:nvPr>
        </p:nvSpPr>
        <p:spPr/>
        <p:txBody>
          <a:bodyPr>
            <a:normAutofit/>
          </a:bodyPr>
          <a:lstStyle/>
          <a:p>
            <a:r>
              <a:rPr lang="en-GB"/>
              <a:t>Intermediate Care Programme</a:t>
            </a:r>
          </a:p>
        </p:txBody>
      </p:sp>
      <p:pic>
        <p:nvPicPr>
          <p:cNvPr id="5" name="Picture 4">
            <a:extLst>
              <a:ext uri="{FF2B5EF4-FFF2-40B4-BE49-F238E27FC236}">
                <a16:creationId xmlns:a16="http://schemas.microsoft.com/office/drawing/2014/main" id="{9A6B039A-74A8-49CE-7045-FDC6E2FB00BB}"/>
              </a:ext>
            </a:extLst>
          </p:cNvPr>
          <p:cNvPicPr>
            <a:picLocks noChangeAspect="1"/>
          </p:cNvPicPr>
          <p:nvPr/>
        </p:nvPicPr>
        <p:blipFill>
          <a:blip r:embed="rId3"/>
          <a:stretch>
            <a:fillRect/>
          </a:stretch>
        </p:blipFill>
        <p:spPr>
          <a:xfrm>
            <a:off x="144135" y="3306242"/>
            <a:ext cx="7215033" cy="3424216"/>
          </a:xfrm>
          <a:prstGeom prst="rect">
            <a:avLst/>
          </a:prstGeom>
        </p:spPr>
      </p:pic>
      <p:sp>
        <p:nvSpPr>
          <p:cNvPr id="8" name="Speech Bubble: Rectangle 7">
            <a:extLst>
              <a:ext uri="{FF2B5EF4-FFF2-40B4-BE49-F238E27FC236}">
                <a16:creationId xmlns:a16="http://schemas.microsoft.com/office/drawing/2014/main" id="{C071CC6B-FA62-C01D-B94E-1F4198AFA847}"/>
              </a:ext>
            </a:extLst>
          </p:cNvPr>
          <p:cNvSpPr/>
          <p:nvPr/>
        </p:nvSpPr>
        <p:spPr>
          <a:xfrm>
            <a:off x="667127" y="4831599"/>
            <a:ext cx="1346200" cy="620212"/>
          </a:xfrm>
          <a:prstGeom prst="wedgeRectCallout">
            <a:avLst>
              <a:gd name="adj1" fmla="val -20833"/>
              <a:gd name="adj2" fmla="val -97219"/>
            </a:avLst>
          </a:prstGeom>
          <a:solidFill>
            <a:schemeClr val="bg1"/>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Aptos" panose="02110004020202020204"/>
                <a:ea typeface="+mn-ea"/>
                <a:cs typeface="+mn-cs"/>
              </a:rPr>
              <a:t>Assumes overall acute </a:t>
            </a:r>
            <a:r>
              <a:rPr kumimoji="0" lang="en-GB" sz="1100" b="1" i="0" u="none" strike="noStrike" kern="1200" cap="none" spc="0" normalizeH="0" baseline="0" noProof="0">
                <a:ln>
                  <a:noFill/>
                </a:ln>
                <a:solidFill>
                  <a:prstClr val="black"/>
                </a:solidFill>
                <a:effectLst/>
                <a:uLnTx/>
                <a:uFillTx/>
                <a:latin typeface="Aptos" panose="02110004020202020204"/>
                <a:ea typeface="+mn-ea"/>
                <a:cs typeface="+mn-cs"/>
              </a:rPr>
              <a:t>demand growth of 3% </a:t>
            </a:r>
          </a:p>
        </p:txBody>
      </p:sp>
      <p:graphicFrame>
        <p:nvGraphicFramePr>
          <p:cNvPr id="10" name="Table 9">
            <a:extLst>
              <a:ext uri="{FF2B5EF4-FFF2-40B4-BE49-F238E27FC236}">
                <a16:creationId xmlns:a16="http://schemas.microsoft.com/office/drawing/2014/main" id="{A6ECABD9-956C-E968-809F-AEE42B93D627}"/>
              </a:ext>
            </a:extLst>
          </p:cNvPr>
          <p:cNvGraphicFramePr>
            <a:graphicFrameLocks noGrp="1"/>
          </p:cNvGraphicFramePr>
          <p:nvPr>
            <p:extLst>
              <p:ext uri="{D42A27DB-BD31-4B8C-83A1-F6EECF244321}">
                <p14:modId xmlns:p14="http://schemas.microsoft.com/office/powerpoint/2010/main" val="743263238"/>
              </p:ext>
            </p:extLst>
          </p:nvPr>
        </p:nvGraphicFramePr>
        <p:xfrm>
          <a:off x="7359168" y="1238865"/>
          <a:ext cx="4832832" cy="5192294"/>
        </p:xfrm>
        <a:graphic>
          <a:graphicData uri="http://schemas.openxmlformats.org/drawingml/2006/table">
            <a:tbl>
              <a:tblPr firstRow="1" bandRow="1">
                <a:tableStyleId>{5C22544A-7EE6-4342-B048-85BDC9FD1C3A}</a:tableStyleId>
              </a:tblPr>
              <a:tblGrid>
                <a:gridCol w="1858296">
                  <a:extLst>
                    <a:ext uri="{9D8B030D-6E8A-4147-A177-3AD203B41FA5}">
                      <a16:colId xmlns:a16="http://schemas.microsoft.com/office/drawing/2014/main" val="485278281"/>
                    </a:ext>
                  </a:extLst>
                </a:gridCol>
                <a:gridCol w="1769576">
                  <a:extLst>
                    <a:ext uri="{9D8B030D-6E8A-4147-A177-3AD203B41FA5}">
                      <a16:colId xmlns:a16="http://schemas.microsoft.com/office/drawing/2014/main" val="192194738"/>
                    </a:ext>
                  </a:extLst>
                </a:gridCol>
                <a:gridCol w="1204960">
                  <a:extLst>
                    <a:ext uri="{9D8B030D-6E8A-4147-A177-3AD203B41FA5}">
                      <a16:colId xmlns:a16="http://schemas.microsoft.com/office/drawing/2014/main" val="1299761266"/>
                    </a:ext>
                  </a:extLst>
                </a:gridCol>
              </a:tblGrid>
              <a:tr h="370840">
                <a:tc>
                  <a:txBody>
                    <a:bodyPr/>
                    <a:lstStyle/>
                    <a:p>
                      <a:r>
                        <a:rPr lang="en-GB" sz="1100"/>
                        <a:t>Immediate Flow Schemes</a:t>
                      </a:r>
                    </a:p>
                  </a:txBody>
                  <a:tcPr marL="36000" marR="36000" marT="36000" marB="36000"/>
                </a:tc>
                <a:tc>
                  <a:txBody>
                    <a:bodyPr/>
                    <a:lstStyle/>
                    <a:p>
                      <a:r>
                        <a:rPr lang="en-GB" sz="1100"/>
                        <a:t>Type</a:t>
                      </a:r>
                    </a:p>
                  </a:txBody>
                  <a:tcPr marL="36000" marR="36000" marT="36000" marB="36000"/>
                </a:tc>
                <a:tc>
                  <a:txBody>
                    <a:bodyPr/>
                    <a:lstStyle/>
                    <a:p>
                      <a:r>
                        <a:rPr lang="en-GB" sz="1100"/>
                        <a:t>Status</a:t>
                      </a:r>
                    </a:p>
                  </a:txBody>
                  <a:tcPr marL="36000" marR="36000" marT="36000" marB="36000"/>
                </a:tc>
                <a:extLst>
                  <a:ext uri="{0D108BD9-81ED-4DB2-BD59-A6C34878D82A}">
                    <a16:rowId xmlns:a16="http://schemas.microsoft.com/office/drawing/2014/main" val="4187426471"/>
                  </a:ext>
                </a:extLst>
              </a:tr>
              <a:tr h="370840">
                <a:tc>
                  <a:txBody>
                    <a:bodyPr/>
                    <a:lstStyle/>
                    <a:p>
                      <a:r>
                        <a:rPr lang="en-GB" sz="1100"/>
                        <a:t>North Somerset HBIC test of change (step down)</a:t>
                      </a:r>
                    </a:p>
                  </a:txBody>
                  <a:tcPr marL="36000" marR="36000" marT="36000" marB="36000"/>
                </a:tc>
                <a:tc>
                  <a:txBody>
                    <a:bodyPr/>
                    <a:lstStyle/>
                    <a:p>
                      <a:r>
                        <a:rPr lang="en-GB" sz="1100"/>
                        <a:t>Step Down – Home</a:t>
                      </a:r>
                    </a:p>
                  </a:txBody>
                  <a:tcPr marL="36000" marR="36000" marT="36000" marB="36000"/>
                </a:tc>
                <a:tc>
                  <a:txBody>
                    <a:bodyPr/>
                    <a:lstStyle/>
                    <a:p>
                      <a:r>
                        <a:rPr lang="en-GB" sz="1100"/>
                        <a:t>Live on 20 Jul-26</a:t>
                      </a:r>
                    </a:p>
                  </a:txBody>
                  <a:tcPr marL="36000" marR="36000" marT="36000" marB="36000">
                    <a:solidFill>
                      <a:srgbClr val="92D050"/>
                    </a:solidFill>
                  </a:tcPr>
                </a:tc>
                <a:extLst>
                  <a:ext uri="{0D108BD9-81ED-4DB2-BD59-A6C34878D82A}">
                    <a16:rowId xmlns:a16="http://schemas.microsoft.com/office/drawing/2014/main" val="1644879014"/>
                  </a:ext>
                </a:extLst>
              </a:tr>
              <a:tr h="235125">
                <a:tc>
                  <a:txBody>
                    <a:bodyPr/>
                    <a:lstStyle/>
                    <a:p>
                      <a:r>
                        <a:rPr lang="en-GB" sz="1100"/>
                        <a:t>P2 GIRFT</a:t>
                      </a:r>
                    </a:p>
                  </a:txBody>
                  <a:tcPr marL="36000" marR="36000" marT="36000" marB="36000"/>
                </a:tc>
                <a:tc>
                  <a:txBody>
                    <a:bodyPr/>
                    <a:lstStyle/>
                    <a:p>
                      <a:r>
                        <a:rPr lang="en-GB" sz="1100"/>
                        <a:t>Step Down –Beds</a:t>
                      </a:r>
                    </a:p>
                  </a:txBody>
                  <a:tcPr marL="36000" marR="36000" marT="36000" marB="36000"/>
                </a:tc>
                <a:tc>
                  <a:txBody>
                    <a:bodyPr/>
                    <a:lstStyle/>
                    <a:p>
                      <a:r>
                        <a:rPr lang="en-GB" sz="1100"/>
                        <a:t>Live</a:t>
                      </a:r>
                    </a:p>
                  </a:txBody>
                  <a:tcPr marL="36000" marR="36000" marT="36000" marB="36000">
                    <a:solidFill>
                      <a:srgbClr val="92D050"/>
                    </a:solidFill>
                  </a:tcPr>
                </a:tc>
                <a:extLst>
                  <a:ext uri="{0D108BD9-81ED-4DB2-BD59-A6C34878D82A}">
                    <a16:rowId xmlns:a16="http://schemas.microsoft.com/office/drawing/2014/main" val="2524213465"/>
                  </a:ext>
                </a:extLst>
              </a:tr>
              <a:tr h="370840">
                <a:tc>
                  <a:txBody>
                    <a:bodyPr/>
                    <a:lstStyle/>
                    <a:p>
                      <a:r>
                        <a:rPr lang="en-GB" sz="1100"/>
                        <a:t>The Burren</a:t>
                      </a:r>
                    </a:p>
                  </a:txBody>
                  <a:tcPr marL="36000" marR="36000" marT="36000" marB="36000"/>
                </a:tc>
                <a:tc>
                  <a:txBody>
                    <a:bodyPr/>
                    <a:lstStyle/>
                    <a:p>
                      <a:r>
                        <a:rPr lang="en-GB" sz="1100"/>
                        <a:t>Step Down – Beds</a:t>
                      </a:r>
                    </a:p>
                  </a:txBody>
                  <a:tcPr marL="36000" marR="36000" marT="36000" marB="36000"/>
                </a:tc>
                <a:tc>
                  <a:txBody>
                    <a:bodyPr/>
                    <a:lstStyle/>
                    <a:p>
                      <a:r>
                        <a:rPr lang="en-GB" sz="1100"/>
                        <a:t>Decision needed (investment)</a:t>
                      </a:r>
                    </a:p>
                  </a:txBody>
                  <a:tcPr marL="36000" marR="36000" marT="36000" marB="36000">
                    <a:solidFill>
                      <a:schemeClr val="accent3">
                        <a:lumMod val="20000"/>
                        <a:lumOff val="80000"/>
                      </a:schemeClr>
                    </a:solidFill>
                  </a:tcPr>
                </a:tc>
                <a:extLst>
                  <a:ext uri="{0D108BD9-81ED-4DB2-BD59-A6C34878D82A}">
                    <a16:rowId xmlns:a16="http://schemas.microsoft.com/office/drawing/2014/main" val="4041908631"/>
                  </a:ext>
                </a:extLst>
              </a:tr>
              <a:tr h="370840">
                <a:tc>
                  <a:txBody>
                    <a:bodyPr/>
                    <a:lstStyle/>
                    <a:p>
                      <a:r>
                        <a:rPr lang="en-GB" sz="1100"/>
                        <a:t>Elgar House</a:t>
                      </a:r>
                    </a:p>
                  </a:txBody>
                  <a:tcPr marL="36000" marR="36000" marT="36000" marB="36000"/>
                </a:tc>
                <a:tc>
                  <a:txBody>
                    <a:bodyPr/>
                    <a:lstStyle/>
                    <a:p>
                      <a:r>
                        <a:rPr lang="en-GB" sz="1100"/>
                        <a:t>Step Down - Beds</a:t>
                      </a:r>
                    </a:p>
                  </a:txBody>
                  <a:tcPr marL="36000" marR="36000" marT="36000" marB="36000"/>
                </a:tc>
                <a:tc>
                  <a:txBody>
                    <a:bodyPr/>
                    <a:lstStyle/>
                    <a:p>
                      <a:r>
                        <a:rPr lang="en-GB" sz="1100"/>
                        <a:t>Decision needed (investment)</a:t>
                      </a:r>
                    </a:p>
                  </a:txBody>
                  <a:tcPr marL="36000" marR="36000" marT="36000" marB="36000">
                    <a:solidFill>
                      <a:schemeClr val="accent3">
                        <a:lumMod val="20000"/>
                        <a:lumOff val="80000"/>
                      </a:schemeClr>
                    </a:solidFill>
                  </a:tcPr>
                </a:tc>
                <a:extLst>
                  <a:ext uri="{0D108BD9-81ED-4DB2-BD59-A6C34878D82A}">
                    <a16:rowId xmlns:a16="http://schemas.microsoft.com/office/drawing/2014/main" val="4169988212"/>
                  </a:ext>
                </a:extLst>
              </a:tr>
              <a:tr h="370840">
                <a:tc>
                  <a:txBody>
                    <a:bodyPr/>
                    <a:lstStyle/>
                    <a:p>
                      <a:r>
                        <a:rPr lang="en-GB" sz="1100"/>
                        <a:t>End of Life admission avoidance</a:t>
                      </a:r>
                    </a:p>
                  </a:txBody>
                  <a:tcPr marL="36000" marR="36000" marT="36000" marB="36000"/>
                </a:tc>
                <a:tc>
                  <a:txBody>
                    <a:bodyPr/>
                    <a:lstStyle/>
                    <a:p>
                      <a:r>
                        <a:rPr lang="en-GB" sz="1100"/>
                        <a:t>Step Up – Home</a:t>
                      </a:r>
                    </a:p>
                  </a:txBody>
                  <a:tcPr marL="36000" marR="36000" marT="36000" marB="36000"/>
                </a:tc>
                <a:tc>
                  <a:txBody>
                    <a:bodyPr/>
                    <a:lstStyle/>
                    <a:p>
                      <a:r>
                        <a:rPr lang="en-GB" sz="1100"/>
                        <a:t>In development</a:t>
                      </a:r>
                    </a:p>
                  </a:txBody>
                  <a:tcPr marL="36000" marR="36000" marT="36000" marB="36000">
                    <a:solidFill>
                      <a:schemeClr val="accent2">
                        <a:lumMod val="60000"/>
                        <a:lumOff val="40000"/>
                      </a:schemeClr>
                    </a:solidFill>
                  </a:tcPr>
                </a:tc>
                <a:extLst>
                  <a:ext uri="{0D108BD9-81ED-4DB2-BD59-A6C34878D82A}">
                    <a16:rowId xmlns:a16="http://schemas.microsoft.com/office/drawing/2014/main" val="1511931952"/>
                  </a:ext>
                </a:extLst>
              </a:tr>
              <a:tr h="370840">
                <a:tc>
                  <a:txBody>
                    <a:bodyPr/>
                    <a:lstStyle/>
                    <a:p>
                      <a:r>
                        <a:rPr lang="en-GB" sz="1100"/>
                        <a:t>GP support for frequent hospital admissions</a:t>
                      </a:r>
                    </a:p>
                  </a:txBody>
                  <a:tcPr marL="36000" marR="36000" marT="36000" marB="36000"/>
                </a:tc>
                <a:tc>
                  <a:txBody>
                    <a:bodyPr/>
                    <a:lstStyle/>
                    <a:p>
                      <a:r>
                        <a:rPr lang="en-GB" sz="1100"/>
                        <a:t>Step Up – Home</a:t>
                      </a:r>
                    </a:p>
                  </a:txBody>
                  <a:tcPr marL="36000" marR="36000" marT="36000" marB="36000"/>
                </a:tc>
                <a:tc>
                  <a:txBody>
                    <a:bodyPr/>
                    <a:lstStyle/>
                    <a:p>
                      <a:r>
                        <a:rPr lang="en-GB" sz="1100"/>
                        <a:t>In development</a:t>
                      </a:r>
                    </a:p>
                  </a:txBody>
                  <a:tcPr marL="36000" marR="36000" marT="36000" marB="36000">
                    <a:solidFill>
                      <a:schemeClr val="accent2">
                        <a:lumMod val="60000"/>
                        <a:lumOff val="40000"/>
                      </a:schemeClr>
                    </a:solidFill>
                  </a:tcPr>
                </a:tc>
                <a:extLst>
                  <a:ext uri="{0D108BD9-81ED-4DB2-BD59-A6C34878D82A}">
                    <a16:rowId xmlns:a16="http://schemas.microsoft.com/office/drawing/2014/main" val="1608331007"/>
                  </a:ext>
                </a:extLst>
              </a:tr>
              <a:tr h="437014">
                <a:tc>
                  <a:txBody>
                    <a:bodyPr/>
                    <a:lstStyle/>
                    <a:p>
                      <a:r>
                        <a:rPr lang="en-GB" sz="1100"/>
                        <a:t>South Glos HBIC test of change (step up)</a:t>
                      </a:r>
                    </a:p>
                  </a:txBody>
                  <a:tcPr marL="36000" marR="36000" marT="36000" marB="36000"/>
                </a:tc>
                <a:tc>
                  <a:txBody>
                    <a:bodyPr/>
                    <a:lstStyle/>
                    <a:p>
                      <a:r>
                        <a:rPr lang="en-GB" sz="1100"/>
                        <a:t>Step Up - Home</a:t>
                      </a:r>
                    </a:p>
                  </a:txBody>
                  <a:tcPr marL="36000" marR="36000" marT="36000" marB="36000"/>
                </a:tc>
                <a:tc>
                  <a:txBody>
                    <a:bodyPr/>
                    <a:lstStyle/>
                    <a:p>
                      <a:r>
                        <a:rPr lang="en-GB" sz="1100"/>
                        <a:t>In development</a:t>
                      </a:r>
                    </a:p>
                  </a:txBody>
                  <a:tcPr marL="36000" marR="36000" marT="36000" marB="36000">
                    <a:solidFill>
                      <a:schemeClr val="accent2">
                        <a:lumMod val="60000"/>
                        <a:lumOff val="40000"/>
                      </a:schemeClr>
                    </a:solidFill>
                  </a:tcPr>
                </a:tc>
                <a:extLst>
                  <a:ext uri="{0D108BD9-81ED-4DB2-BD59-A6C34878D82A}">
                    <a16:rowId xmlns:a16="http://schemas.microsoft.com/office/drawing/2014/main" val="2238423533"/>
                  </a:ext>
                </a:extLst>
              </a:tr>
              <a:tr h="180714">
                <a:tc>
                  <a:txBody>
                    <a:bodyPr/>
                    <a:lstStyle/>
                    <a:p>
                      <a:r>
                        <a:rPr lang="en-GB" sz="1100"/>
                        <a:t>HBIC Menu of Options (P1)</a:t>
                      </a:r>
                    </a:p>
                  </a:txBody>
                  <a:tcPr marL="36000" marR="36000" marT="36000" marB="36000"/>
                </a:tc>
                <a:tc>
                  <a:txBody>
                    <a:bodyPr/>
                    <a:lstStyle/>
                    <a:p>
                      <a:r>
                        <a:rPr lang="en-GB" sz="1100"/>
                        <a:t>Step Up &amp; Down: Home</a:t>
                      </a:r>
                    </a:p>
                  </a:txBody>
                  <a:tcPr marL="36000" marR="36000" marT="36000" marB="36000"/>
                </a:tc>
                <a:tc>
                  <a:txBody>
                    <a:bodyPr/>
                    <a:lstStyle/>
                    <a:p>
                      <a:r>
                        <a:rPr lang="en-GB" sz="1100"/>
                        <a:t>In development</a:t>
                      </a:r>
                    </a:p>
                  </a:txBody>
                  <a:tcPr marL="36000" marR="36000" marT="36000" marB="36000">
                    <a:solidFill>
                      <a:schemeClr val="accent2">
                        <a:lumMod val="60000"/>
                        <a:lumOff val="40000"/>
                      </a:schemeClr>
                    </a:solidFill>
                  </a:tcPr>
                </a:tc>
                <a:extLst>
                  <a:ext uri="{0D108BD9-81ED-4DB2-BD59-A6C34878D82A}">
                    <a16:rowId xmlns:a16="http://schemas.microsoft.com/office/drawing/2014/main" val="2507179485"/>
                  </a:ext>
                </a:extLst>
              </a:tr>
              <a:tr h="370840">
                <a:tc>
                  <a:txBody>
                    <a:bodyPr/>
                    <a:lstStyle/>
                    <a:p>
                      <a:r>
                        <a:rPr lang="en-GB" sz="1100"/>
                        <a:t>North Somerset Sirona ASC Interface (P2/P3)</a:t>
                      </a:r>
                    </a:p>
                  </a:txBody>
                  <a:tcPr marL="36000" marR="36000" marT="36000" marB="36000"/>
                </a:tc>
                <a:tc>
                  <a:txBody>
                    <a:bodyPr/>
                    <a:lstStyle/>
                    <a:p>
                      <a:r>
                        <a:rPr lang="en-GB" sz="1100"/>
                        <a:t>Step Down - Beds</a:t>
                      </a:r>
                    </a:p>
                  </a:txBody>
                  <a:tcPr marL="36000" marR="36000" marT="36000" marB="36000"/>
                </a:tc>
                <a:tc>
                  <a:txBody>
                    <a:bodyPr/>
                    <a:lstStyle/>
                    <a:p>
                      <a:r>
                        <a:rPr lang="en-GB" sz="1100"/>
                        <a:t>In development</a:t>
                      </a:r>
                    </a:p>
                  </a:txBody>
                  <a:tcPr marL="36000" marR="36000" marT="36000" marB="36000">
                    <a:solidFill>
                      <a:schemeClr val="accent2">
                        <a:lumMod val="60000"/>
                        <a:lumOff val="40000"/>
                      </a:schemeClr>
                    </a:solidFill>
                  </a:tcPr>
                </a:tc>
                <a:extLst>
                  <a:ext uri="{0D108BD9-81ED-4DB2-BD59-A6C34878D82A}">
                    <a16:rowId xmlns:a16="http://schemas.microsoft.com/office/drawing/2014/main" val="2185449249"/>
                  </a:ext>
                </a:extLst>
              </a:tr>
              <a:tr h="370840">
                <a:tc>
                  <a:txBody>
                    <a:bodyPr/>
                    <a:lstStyle/>
                    <a:p>
                      <a:r>
                        <a:rPr lang="en-GB" sz="1100"/>
                        <a:t>Bristol P3 delays (self funders, delirium, brokerage)</a:t>
                      </a:r>
                    </a:p>
                  </a:txBody>
                  <a:tcPr marL="36000" marR="36000" marT="36000" marB="36000"/>
                </a:tc>
                <a:tc>
                  <a:txBody>
                    <a:bodyPr/>
                    <a:lstStyle/>
                    <a:p>
                      <a:r>
                        <a:rPr lang="en-GB" sz="1100"/>
                        <a:t>Step Down - Beds</a:t>
                      </a:r>
                    </a:p>
                  </a:txBody>
                  <a:tcPr marL="36000" marR="36000" marT="36000" marB="36000"/>
                </a:tc>
                <a:tc>
                  <a:txBody>
                    <a:bodyPr/>
                    <a:lstStyle/>
                    <a:p>
                      <a:r>
                        <a:rPr lang="en-GB" sz="1100"/>
                        <a:t>In development</a:t>
                      </a:r>
                    </a:p>
                  </a:txBody>
                  <a:tcPr marL="36000" marR="36000" marT="36000" marB="36000">
                    <a:solidFill>
                      <a:schemeClr val="accent2">
                        <a:lumMod val="60000"/>
                        <a:lumOff val="40000"/>
                      </a:schemeClr>
                    </a:solidFill>
                  </a:tcPr>
                </a:tc>
                <a:extLst>
                  <a:ext uri="{0D108BD9-81ED-4DB2-BD59-A6C34878D82A}">
                    <a16:rowId xmlns:a16="http://schemas.microsoft.com/office/drawing/2014/main" val="2318849330"/>
                  </a:ext>
                </a:extLst>
              </a:tr>
              <a:tr h="0">
                <a:tc>
                  <a:txBody>
                    <a:bodyPr/>
                    <a:lstStyle/>
                    <a:p>
                      <a:r>
                        <a:rPr lang="en-GB" sz="1100"/>
                        <a:t>CHC interfaces and delays</a:t>
                      </a:r>
                    </a:p>
                  </a:txBody>
                  <a:tcPr marL="36000" marR="36000" marT="36000" marB="36000"/>
                </a:tc>
                <a:tc>
                  <a:txBody>
                    <a:bodyPr/>
                    <a:lstStyle/>
                    <a:p>
                      <a:r>
                        <a:rPr lang="en-GB" sz="1100"/>
                        <a:t>Step Down: Home &amp; Beds</a:t>
                      </a:r>
                    </a:p>
                  </a:txBody>
                  <a:tcPr marL="36000" marR="36000" marT="36000" marB="36000"/>
                </a:tc>
                <a:tc>
                  <a:txBody>
                    <a:bodyPr/>
                    <a:lstStyle/>
                    <a:p>
                      <a:r>
                        <a:rPr lang="en-GB" sz="1100"/>
                        <a:t>In development</a:t>
                      </a:r>
                    </a:p>
                  </a:txBody>
                  <a:tcPr marL="36000" marR="36000" marT="36000" marB="36000">
                    <a:solidFill>
                      <a:schemeClr val="accent2">
                        <a:lumMod val="60000"/>
                        <a:lumOff val="40000"/>
                      </a:schemeClr>
                    </a:solidFill>
                  </a:tcPr>
                </a:tc>
                <a:extLst>
                  <a:ext uri="{0D108BD9-81ED-4DB2-BD59-A6C34878D82A}">
                    <a16:rowId xmlns:a16="http://schemas.microsoft.com/office/drawing/2014/main" val="835416945"/>
                  </a:ext>
                </a:extLst>
              </a:tr>
              <a:tr h="370840">
                <a:tc>
                  <a:txBody>
                    <a:bodyPr/>
                    <a:lstStyle/>
                    <a:p>
                      <a:r>
                        <a:rPr lang="en-GB" sz="1100"/>
                        <a:t>Caafi Health pull model (Southmead)</a:t>
                      </a:r>
                    </a:p>
                  </a:txBody>
                  <a:tcPr marL="36000" marR="36000" marT="36000" marB="36000"/>
                </a:tc>
                <a:tc>
                  <a:txBody>
                    <a:bodyPr/>
                    <a:lstStyle/>
                    <a:p>
                      <a:r>
                        <a:rPr lang="en-GB" sz="1100"/>
                        <a:t>Step Down – Home</a:t>
                      </a:r>
                    </a:p>
                  </a:txBody>
                  <a:tcPr marL="36000" marR="36000" marT="36000" marB="36000"/>
                </a:tc>
                <a:tc>
                  <a:txBody>
                    <a:bodyPr/>
                    <a:lstStyle/>
                    <a:p>
                      <a:r>
                        <a:rPr lang="en-GB" sz="1100"/>
                        <a:t>In development</a:t>
                      </a:r>
                    </a:p>
                  </a:txBody>
                  <a:tcPr marL="36000" marR="36000" marT="36000" marB="36000">
                    <a:solidFill>
                      <a:schemeClr val="accent2">
                        <a:lumMod val="60000"/>
                        <a:lumOff val="40000"/>
                      </a:schemeClr>
                    </a:solidFill>
                  </a:tcPr>
                </a:tc>
                <a:extLst>
                  <a:ext uri="{0D108BD9-81ED-4DB2-BD59-A6C34878D82A}">
                    <a16:rowId xmlns:a16="http://schemas.microsoft.com/office/drawing/2014/main" val="2837819279"/>
                  </a:ext>
                </a:extLst>
              </a:tr>
              <a:tr h="370840">
                <a:tc>
                  <a:txBody>
                    <a:bodyPr/>
                    <a:lstStyle/>
                    <a:p>
                      <a:r>
                        <a:rPr lang="en-GB" sz="1100"/>
                        <a:t>UEC ODG schemes: X-Ray Car, Mental Health ED</a:t>
                      </a:r>
                    </a:p>
                  </a:txBody>
                  <a:tcPr marL="36000" marR="36000" marT="36000" marB="36000"/>
                </a:tc>
                <a:tc>
                  <a:txBody>
                    <a:bodyPr/>
                    <a:lstStyle/>
                    <a:p>
                      <a:r>
                        <a:rPr lang="en-GB" sz="1100"/>
                        <a:t>Step Up - Home</a:t>
                      </a:r>
                    </a:p>
                  </a:txBody>
                  <a:tcPr marL="36000" marR="36000" marT="36000" marB="36000"/>
                </a:tc>
                <a:tc>
                  <a:txBody>
                    <a:bodyPr/>
                    <a:lstStyle/>
                    <a:p>
                      <a:r>
                        <a:rPr lang="en-GB" sz="1100"/>
                        <a:t>In development</a:t>
                      </a:r>
                    </a:p>
                  </a:txBody>
                  <a:tcPr marL="36000" marR="36000" marT="36000" marB="36000">
                    <a:solidFill>
                      <a:schemeClr val="accent2">
                        <a:lumMod val="60000"/>
                        <a:lumOff val="40000"/>
                      </a:schemeClr>
                    </a:solidFill>
                  </a:tcPr>
                </a:tc>
                <a:extLst>
                  <a:ext uri="{0D108BD9-81ED-4DB2-BD59-A6C34878D82A}">
                    <a16:rowId xmlns:a16="http://schemas.microsoft.com/office/drawing/2014/main" val="2392660570"/>
                  </a:ext>
                </a:extLst>
              </a:tr>
            </a:tbl>
          </a:graphicData>
        </a:graphic>
      </p:graphicFrame>
      <p:sp>
        <p:nvSpPr>
          <p:cNvPr id="12" name="Speech Bubble: Rectangle 11">
            <a:extLst>
              <a:ext uri="{FF2B5EF4-FFF2-40B4-BE49-F238E27FC236}">
                <a16:creationId xmlns:a16="http://schemas.microsoft.com/office/drawing/2014/main" id="{194590CD-0181-7A94-51AD-02DFD0A08566}"/>
              </a:ext>
            </a:extLst>
          </p:cNvPr>
          <p:cNvSpPr/>
          <p:nvPr/>
        </p:nvSpPr>
        <p:spPr>
          <a:xfrm>
            <a:off x="4515190" y="3685838"/>
            <a:ext cx="2556933" cy="1082600"/>
          </a:xfrm>
          <a:prstGeom prst="wedgeRectCallout">
            <a:avLst>
              <a:gd name="adj1" fmla="val -64481"/>
              <a:gd name="adj2" fmla="val 22268"/>
            </a:avLst>
          </a:prstGeom>
          <a:solidFill>
            <a:schemeClr val="bg1"/>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Aptos" panose="02110004020202020204"/>
                <a:ea typeface="+mn-ea"/>
                <a:cs typeface="+mn-cs"/>
              </a:rPr>
              <a:t>11 schemes are being developed at pace which will help to close the gap. Some schemes (The Burren &amp; Elgar House) can be quantified and implemented immediately with system approval and investment.  </a:t>
            </a:r>
          </a:p>
        </p:txBody>
      </p:sp>
    </p:spTree>
    <p:extLst>
      <p:ext uri="{BB962C8B-B14F-4D97-AF65-F5344CB8AC3E}">
        <p14:creationId xmlns:p14="http://schemas.microsoft.com/office/powerpoint/2010/main" val="3246006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9E0C08-0BAC-5B0E-CDCC-803F732FBC15}"/>
              </a:ext>
            </a:extLst>
          </p:cNvPr>
          <p:cNvPicPr>
            <a:picLocks noChangeAspect="1"/>
          </p:cNvPicPr>
          <p:nvPr/>
        </p:nvPicPr>
        <p:blipFill>
          <a:blip r:embed="rId3"/>
          <a:stretch>
            <a:fillRect/>
          </a:stretch>
        </p:blipFill>
        <p:spPr>
          <a:xfrm rot="219048">
            <a:off x="7751614" y="1167058"/>
            <a:ext cx="3836262" cy="5419186"/>
          </a:xfrm>
          <a:prstGeom prst="rect">
            <a:avLst/>
          </a:prstGeom>
        </p:spPr>
      </p:pic>
      <p:sp>
        <p:nvSpPr>
          <p:cNvPr id="7" name="Title 6">
            <a:extLst>
              <a:ext uri="{FF2B5EF4-FFF2-40B4-BE49-F238E27FC236}">
                <a16:creationId xmlns:a16="http://schemas.microsoft.com/office/drawing/2014/main" id="{CBB05B33-9C85-7FB8-8599-9CF2417D6906}"/>
              </a:ext>
            </a:extLst>
          </p:cNvPr>
          <p:cNvSpPr>
            <a:spLocks noGrp="1"/>
          </p:cNvSpPr>
          <p:nvPr>
            <p:ph type="title"/>
          </p:nvPr>
        </p:nvSpPr>
        <p:spPr/>
        <p:txBody>
          <a:bodyPr>
            <a:normAutofit fontScale="90000"/>
          </a:bodyPr>
          <a:lstStyle/>
          <a:p>
            <a:r>
              <a:rPr lang="en-GB" sz="4800"/>
              <a:t>4 Demand, Capacity, Surge Management</a:t>
            </a:r>
            <a:endParaRPr lang="en-GB"/>
          </a:p>
        </p:txBody>
      </p:sp>
      <p:sp>
        <p:nvSpPr>
          <p:cNvPr id="4" name="Slide Number Placeholder 3">
            <a:extLst>
              <a:ext uri="{FF2B5EF4-FFF2-40B4-BE49-F238E27FC236}">
                <a16:creationId xmlns:a16="http://schemas.microsoft.com/office/drawing/2014/main" id="{C441E936-F593-D355-7F03-B7A430A4971F}"/>
              </a:ext>
            </a:extLst>
          </p:cNvPr>
          <p:cNvSpPr>
            <a:spLocks noGrp="1"/>
          </p:cNvSpPr>
          <p:nvPr>
            <p:ph type="sldNum" sz="quarter" idx="4"/>
          </p:nvPr>
        </p:nvSpPr>
        <p:spPr/>
        <p:txBody>
          <a:bodyPr/>
          <a:lstStyle/>
          <a:p>
            <a:fld id="{D68C5A31-2F21-4375-88E7-E41B74CC9E3F}" type="slidenum">
              <a:rPr lang="en-GB" smtClean="0"/>
              <a:t>17</a:t>
            </a:fld>
            <a:endParaRPr lang="en-GB"/>
          </a:p>
        </p:txBody>
      </p:sp>
      <p:sp>
        <p:nvSpPr>
          <p:cNvPr id="3" name="TextBox 2">
            <a:extLst>
              <a:ext uri="{FF2B5EF4-FFF2-40B4-BE49-F238E27FC236}">
                <a16:creationId xmlns:a16="http://schemas.microsoft.com/office/drawing/2014/main" id="{0964D0C0-E43C-FD76-FE70-B7134C311100}"/>
              </a:ext>
            </a:extLst>
          </p:cNvPr>
          <p:cNvSpPr txBox="1"/>
          <p:nvPr/>
        </p:nvSpPr>
        <p:spPr>
          <a:xfrm>
            <a:off x="520229" y="1205643"/>
            <a:ext cx="6966647" cy="5355312"/>
          </a:xfrm>
          <a:prstGeom prst="rect">
            <a:avLst/>
          </a:prstGeom>
          <a:noFill/>
        </p:spPr>
        <p:txBody>
          <a:bodyPr wrap="square" rtlCol="0">
            <a:spAutoFit/>
          </a:bodyPr>
          <a:lstStyle/>
          <a:p>
            <a:r>
              <a:rPr lang="en-GB">
                <a:solidFill>
                  <a:schemeClr val="tx1"/>
                </a:solidFill>
                <a:latin typeface="+mn-lt"/>
              </a:rPr>
              <a:t>Surge Plans</a:t>
            </a:r>
            <a:r>
              <a:rPr lang="en-GB"/>
              <a:t>, surge capacity which cannot be managed directly or requires alternative capacity assessment/provision will be mobilised via POM and PEM (scheduled weekly).</a:t>
            </a:r>
          </a:p>
          <a:p>
            <a:endParaRPr lang="en-GB"/>
          </a:p>
          <a:p>
            <a:r>
              <a:rPr lang="en-GB"/>
              <a:t>The BNSSG OPEL 4 action cards and processes have been refreshed during summer 2026. Our providers and system are practiced in stepping up capacity in the following areas:</a:t>
            </a:r>
          </a:p>
          <a:p>
            <a:endParaRPr lang="en-GB">
              <a:highlight>
                <a:srgbClr val="FFFF00"/>
              </a:highlight>
            </a:endParaRPr>
          </a:p>
          <a:p>
            <a:pPr marL="285750" indent="-285750">
              <a:buFont typeface="Arial" panose="020B0604020202020204" pitchFamily="34" charset="0"/>
              <a:buChar char="•"/>
            </a:pPr>
            <a:r>
              <a:rPr lang="en-GB"/>
              <a:t>Mental Health OOA (out of area) beds </a:t>
            </a:r>
            <a:r>
              <a:rPr lang="en-GB">
                <a:sym typeface="Wingdings" panose="05000000000000000000" pitchFamily="2" charset="2"/>
              </a:rPr>
              <a:t></a:t>
            </a:r>
            <a:endParaRPr lang="en-GB"/>
          </a:p>
          <a:p>
            <a:pPr marL="285750" indent="-285750">
              <a:buFont typeface="Arial" panose="020B0604020202020204" pitchFamily="34" charset="0"/>
              <a:buChar char="•"/>
            </a:pPr>
            <a:r>
              <a:rPr lang="en-GB">
                <a:solidFill>
                  <a:schemeClr val="tx1"/>
                </a:solidFill>
                <a:latin typeface="+mn-lt"/>
              </a:rPr>
              <a:t>Timely Handover Process (THP) – acute A&amp;E corridors </a:t>
            </a:r>
            <a:r>
              <a:rPr lang="en-GB">
                <a:sym typeface="Wingdings" panose="05000000000000000000" pitchFamily="2" charset="2"/>
              </a:rPr>
              <a:t></a:t>
            </a:r>
            <a:endParaRPr lang="en-GB">
              <a:solidFill>
                <a:schemeClr val="tx1"/>
              </a:solidFill>
              <a:latin typeface="+mn-lt"/>
            </a:endParaRPr>
          </a:p>
          <a:p>
            <a:pPr marL="285750" indent="-285750">
              <a:buFont typeface="Arial" panose="020B0604020202020204" pitchFamily="34" charset="0"/>
              <a:buChar char="•"/>
            </a:pPr>
            <a:r>
              <a:rPr lang="en-GB"/>
              <a:t>Other acute escalation space</a:t>
            </a:r>
            <a:r>
              <a:rPr lang="en-GB">
                <a:sym typeface="Wingdings" panose="05000000000000000000" pitchFamily="2" charset="2"/>
              </a:rPr>
              <a:t></a:t>
            </a:r>
            <a:endParaRPr lang="en-GB"/>
          </a:p>
          <a:p>
            <a:pPr marL="285750" indent="-285750">
              <a:buFont typeface="Arial" panose="020B0604020202020204" pitchFamily="34" charset="0"/>
              <a:buChar char="•"/>
            </a:pPr>
            <a:r>
              <a:rPr lang="en-GB">
                <a:solidFill>
                  <a:schemeClr val="tx1"/>
                </a:solidFill>
                <a:latin typeface="+mn-lt"/>
              </a:rPr>
              <a:t>4 beds at Sirona</a:t>
            </a:r>
            <a:r>
              <a:rPr lang="en-GB"/>
              <a:t> SBCH / dynamic team allocation </a:t>
            </a:r>
            <a:r>
              <a:rPr lang="en-GB">
                <a:sym typeface="Wingdings" panose="05000000000000000000" pitchFamily="2" charset="2"/>
              </a:rPr>
              <a:t></a:t>
            </a:r>
            <a:endParaRPr lang="en-GB"/>
          </a:p>
          <a:p>
            <a:pPr marL="285750" indent="-285750">
              <a:buFont typeface="Arial" panose="020B0604020202020204" pitchFamily="34" charset="0"/>
              <a:buChar char="•"/>
            </a:pPr>
            <a:r>
              <a:rPr lang="en-GB">
                <a:solidFill>
                  <a:schemeClr val="tx1"/>
                </a:solidFill>
                <a:latin typeface="+mn-lt"/>
              </a:rPr>
              <a:t>Other system spot purchase beds </a:t>
            </a:r>
            <a:r>
              <a:rPr lang="en-GB">
                <a:sym typeface="Wingdings" panose="05000000000000000000" pitchFamily="2" charset="2"/>
              </a:rPr>
              <a:t></a:t>
            </a:r>
            <a:endParaRPr lang="en-GB">
              <a:solidFill>
                <a:schemeClr val="tx1"/>
              </a:solidFill>
              <a:latin typeface="+mn-lt"/>
            </a:endParaRPr>
          </a:p>
          <a:p>
            <a:pPr marL="285750" indent="-285750">
              <a:buFont typeface="Arial" panose="020B0604020202020204" pitchFamily="34" charset="0"/>
              <a:buChar char="•"/>
            </a:pPr>
            <a:r>
              <a:rPr lang="en-GB"/>
              <a:t>Bridging </a:t>
            </a:r>
            <a:r>
              <a:rPr lang="en-GB">
                <a:sym typeface="Wingdings" panose="05000000000000000000" pitchFamily="2" charset="2"/>
              </a:rPr>
              <a:t> (mitigations underway through intermediate care)</a:t>
            </a:r>
            <a:endParaRPr lang="en-GB"/>
          </a:p>
          <a:p>
            <a:pPr marL="285750" indent="-285750">
              <a:buFont typeface="Arial" panose="020B0604020202020204" pitchFamily="34" charset="0"/>
              <a:buChar char="•"/>
            </a:pPr>
            <a:r>
              <a:rPr lang="en-GB"/>
              <a:t>SW capacity </a:t>
            </a:r>
            <a:r>
              <a:rPr lang="en-GB">
                <a:sym typeface="Wingdings" panose="05000000000000000000" pitchFamily="2" charset="2"/>
              </a:rPr>
              <a:t> (through PEM)</a:t>
            </a:r>
          </a:p>
          <a:p>
            <a:pPr marL="285750" indent="-285750">
              <a:buFont typeface="Arial" panose="020B0604020202020204" pitchFamily="34" charset="0"/>
              <a:buChar char="•"/>
            </a:pPr>
            <a:r>
              <a:rPr lang="en-GB"/>
              <a:t>Heatwave action cards refined on admission /attendance avoidance, planned for review in preparation for updating cold weather plans </a:t>
            </a:r>
          </a:p>
          <a:p>
            <a:pPr marL="285750" indent="-285750">
              <a:buFont typeface="Arial" panose="020B0604020202020204" pitchFamily="34" charset="0"/>
              <a:buChar char="•"/>
            </a:pPr>
            <a:r>
              <a:rPr lang="en-GB"/>
              <a:t>(CEMS / REACT / F-ACE / P-ACE) </a:t>
            </a:r>
            <a:r>
              <a:rPr lang="en-GB">
                <a:sym typeface="Wingdings" panose="05000000000000000000" pitchFamily="2" charset="2"/>
              </a:rPr>
              <a:t></a:t>
            </a:r>
            <a:endParaRPr lang="en-GB"/>
          </a:p>
        </p:txBody>
      </p:sp>
    </p:spTree>
    <p:extLst>
      <p:ext uri="{BB962C8B-B14F-4D97-AF65-F5344CB8AC3E}">
        <p14:creationId xmlns:p14="http://schemas.microsoft.com/office/powerpoint/2010/main" val="4116683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76609-957F-5111-328B-19861348DF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0140F3-5833-2D19-8EFA-764583FFB1A7}"/>
              </a:ext>
            </a:extLst>
          </p:cNvPr>
          <p:cNvSpPr>
            <a:spLocks noGrp="1"/>
          </p:cNvSpPr>
          <p:nvPr>
            <p:ph type="title"/>
          </p:nvPr>
        </p:nvSpPr>
        <p:spPr>
          <a:xfrm>
            <a:off x="550500" y="218529"/>
            <a:ext cx="9939700" cy="652085"/>
          </a:xfrm>
        </p:spPr>
        <p:txBody>
          <a:bodyPr vert="horz" lIns="91440" tIns="45720" rIns="91440" bIns="45720" rtlCol="0" anchor="ctr">
            <a:noAutofit/>
          </a:bodyPr>
          <a:lstStyle/>
          <a:p>
            <a:r>
              <a:rPr lang="en-US" sz="3800">
                <a:latin typeface="Arial"/>
                <a:cs typeface="Arial"/>
              </a:rPr>
              <a:t>Winter communications 2026/27</a:t>
            </a:r>
          </a:p>
        </p:txBody>
      </p:sp>
      <p:sp>
        <p:nvSpPr>
          <p:cNvPr id="28" name="Rectangle: Rounded Corners 27">
            <a:extLst>
              <a:ext uri="{FF2B5EF4-FFF2-40B4-BE49-F238E27FC236}">
                <a16:creationId xmlns:a16="http://schemas.microsoft.com/office/drawing/2014/main" id="{6DF5EFEC-A695-8290-BB75-1033810BC7F2}"/>
              </a:ext>
            </a:extLst>
          </p:cNvPr>
          <p:cNvSpPr/>
          <p:nvPr/>
        </p:nvSpPr>
        <p:spPr>
          <a:xfrm>
            <a:off x="530014" y="931106"/>
            <a:ext cx="11204786" cy="974417"/>
          </a:xfrm>
          <a:prstGeom prst="rect">
            <a:avLst/>
          </a:prstGeom>
          <a:solidFill>
            <a:schemeClr val="accent2">
              <a:lumMod val="20000"/>
              <a:lumOff val="80000"/>
            </a:schemeClr>
          </a:solidFill>
          <a:ln>
            <a:noFill/>
          </a:ln>
        </p:spPr>
        <p:style>
          <a:lnRef idx="2">
            <a:schemeClr val="dk1">
              <a:shade val="15000"/>
            </a:schemeClr>
          </a:lnRef>
          <a:fillRef idx="1">
            <a:schemeClr val="dk1"/>
          </a:fillRef>
          <a:effectRef idx="0">
            <a:schemeClr val="dk1"/>
          </a:effectRef>
          <a:fontRef idx="minor">
            <a:schemeClr val="lt1"/>
          </a:fontRef>
        </p:style>
        <p:txBody>
          <a:bodyPr lIns="91440" tIns="45720" rIns="91440" bIns="45720" rtlCol="0" anchor="ctr"/>
          <a:lstStyle/>
          <a:p>
            <a:r>
              <a:rPr lang="en-GB" sz="2000">
                <a:solidFill>
                  <a:schemeClr val="tx1"/>
                </a:solidFill>
                <a:latin typeface="+mn-lt"/>
              </a:rPr>
              <a:t>Aim: </a:t>
            </a:r>
            <a:r>
              <a:rPr lang="en-GB" sz="2000" b="1">
                <a:solidFill>
                  <a:schemeClr val="tx1"/>
                </a:solidFill>
                <a:latin typeface="+mn-lt"/>
              </a:rPr>
              <a:t>Support system resilience </a:t>
            </a:r>
            <a:r>
              <a:rPr lang="en-GB" sz="2000">
                <a:solidFill>
                  <a:schemeClr val="tx1"/>
                </a:solidFill>
                <a:latin typeface="+mn-lt"/>
              </a:rPr>
              <a:t>and </a:t>
            </a:r>
            <a:r>
              <a:rPr lang="en-GB" sz="2000" b="1">
                <a:solidFill>
                  <a:schemeClr val="tx1"/>
                </a:solidFill>
                <a:latin typeface="+mn-lt"/>
              </a:rPr>
              <a:t>improve health outcomes </a:t>
            </a:r>
            <a:r>
              <a:rPr lang="en-GB" sz="2000">
                <a:solidFill>
                  <a:schemeClr val="tx1"/>
                </a:solidFill>
                <a:latin typeface="+mn-lt"/>
              </a:rPr>
              <a:t>in line with </a:t>
            </a:r>
            <a:r>
              <a:rPr lang="en-GB" sz="2000">
                <a:solidFill>
                  <a:schemeClr val="tx1"/>
                </a:solidFill>
              </a:rPr>
              <a:t>cluster </a:t>
            </a:r>
            <a:r>
              <a:rPr lang="en-GB" sz="2000">
                <a:solidFill>
                  <a:schemeClr val="tx1"/>
                </a:solidFill>
                <a:latin typeface="+mn-lt"/>
              </a:rPr>
              <a:t>Winter </a:t>
            </a:r>
            <a:r>
              <a:rPr lang="en-GB" sz="2000">
                <a:solidFill>
                  <a:schemeClr val="tx1"/>
                </a:solidFill>
              </a:rPr>
              <a:t>Plan priorities</a:t>
            </a:r>
            <a:r>
              <a:rPr lang="en-GB" sz="2000">
                <a:solidFill>
                  <a:schemeClr val="tx1"/>
                </a:solidFill>
                <a:latin typeface="+mn-lt"/>
              </a:rPr>
              <a:t> by helping vulnerable groups avoid winter-related illnesses likely to lead to hospital admissions; and </a:t>
            </a:r>
            <a:r>
              <a:rPr lang="en-GB" sz="2000">
                <a:solidFill>
                  <a:schemeClr val="tx1"/>
                </a:solidFill>
              </a:rPr>
              <a:t>helping</a:t>
            </a:r>
            <a:r>
              <a:rPr lang="en-GB" sz="2000">
                <a:solidFill>
                  <a:schemeClr val="tx1"/>
                </a:solidFill>
                <a:latin typeface="+mn-lt"/>
              </a:rPr>
              <a:t> those who need care to </a:t>
            </a:r>
            <a:r>
              <a:rPr lang="en-GB" sz="2000">
                <a:solidFill>
                  <a:schemeClr val="tx1"/>
                </a:solidFill>
              </a:rPr>
              <a:t>access the</a:t>
            </a:r>
            <a:r>
              <a:rPr lang="en-GB" sz="2000">
                <a:solidFill>
                  <a:schemeClr val="tx1"/>
                </a:solidFill>
                <a:latin typeface="+mn-lt"/>
              </a:rPr>
              <a:t> right </a:t>
            </a:r>
            <a:r>
              <a:rPr lang="en-GB" sz="2000">
                <a:solidFill>
                  <a:schemeClr val="tx1"/>
                </a:solidFill>
              </a:rPr>
              <a:t>service</a:t>
            </a:r>
            <a:r>
              <a:rPr lang="en-GB" sz="2000">
                <a:solidFill>
                  <a:schemeClr val="tx1"/>
                </a:solidFill>
                <a:latin typeface="+mn-lt"/>
              </a:rPr>
              <a:t> for their needs.</a:t>
            </a:r>
          </a:p>
        </p:txBody>
      </p:sp>
      <p:grpSp>
        <p:nvGrpSpPr>
          <p:cNvPr id="5" name="Group 4">
            <a:extLst>
              <a:ext uri="{FF2B5EF4-FFF2-40B4-BE49-F238E27FC236}">
                <a16:creationId xmlns:a16="http://schemas.microsoft.com/office/drawing/2014/main" id="{212CE074-1F12-4039-EEFD-881B8D4F6F23}"/>
              </a:ext>
            </a:extLst>
          </p:cNvPr>
          <p:cNvGrpSpPr/>
          <p:nvPr/>
        </p:nvGrpSpPr>
        <p:grpSpPr>
          <a:xfrm>
            <a:off x="247023" y="4920721"/>
            <a:ext cx="1306559" cy="1315252"/>
            <a:chOff x="205155" y="5295896"/>
            <a:chExt cx="1306559" cy="1315252"/>
          </a:xfrm>
        </p:grpSpPr>
        <p:sp>
          <p:nvSpPr>
            <p:cNvPr id="44" name="TextBox 43">
              <a:extLst>
                <a:ext uri="{FF2B5EF4-FFF2-40B4-BE49-F238E27FC236}">
                  <a16:creationId xmlns:a16="http://schemas.microsoft.com/office/drawing/2014/main" id="{3D285C25-78BB-3078-BCFD-FB00D5647DCC}"/>
                </a:ext>
              </a:extLst>
            </p:cNvPr>
            <p:cNvSpPr txBox="1"/>
            <p:nvPr/>
          </p:nvSpPr>
          <p:spPr>
            <a:xfrm>
              <a:off x="205155" y="5295896"/>
              <a:ext cx="1306559" cy="565146"/>
            </a:xfrm>
            <a:prstGeom prst="rect">
              <a:avLst/>
            </a:prstGeom>
            <a:noFill/>
          </p:spPr>
          <p:txBody>
            <a:bodyPr wrap="square" lIns="36000" tIns="36000" rIns="36000" bIns="36000" rtlCol="0" anchor="ctr" anchorCtr="0">
              <a:spAutoFit/>
            </a:bodyPr>
            <a:lstStyle/>
            <a:p>
              <a:pPr algn="ctr"/>
              <a:r>
                <a:rPr lang="en-GB" sz="1600" b="1">
                  <a:solidFill>
                    <a:schemeClr val="tx2"/>
                  </a:solidFill>
                </a:rPr>
                <a:t>Key messages </a:t>
              </a:r>
              <a:endParaRPr lang="en-GB" sz="1600" b="1">
                <a:solidFill>
                  <a:schemeClr val="tx2"/>
                </a:solidFill>
                <a:latin typeface="+mn-lt"/>
              </a:endParaRPr>
            </a:p>
          </p:txBody>
        </p:sp>
        <p:pic>
          <p:nvPicPr>
            <p:cNvPr id="49" name="Graphic 48" descr="Chat outline">
              <a:extLst>
                <a:ext uri="{FF2B5EF4-FFF2-40B4-BE49-F238E27FC236}">
                  <a16:creationId xmlns:a16="http://schemas.microsoft.com/office/drawing/2014/main" id="{6B61E9F5-9AC5-762D-E3E8-A5F7C4B38E4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6814" y="5696748"/>
              <a:ext cx="914400" cy="914400"/>
            </a:xfrm>
            <a:prstGeom prst="rect">
              <a:avLst/>
            </a:prstGeom>
          </p:spPr>
        </p:pic>
      </p:grpSp>
      <p:grpSp>
        <p:nvGrpSpPr>
          <p:cNvPr id="4" name="Group 3">
            <a:extLst>
              <a:ext uri="{FF2B5EF4-FFF2-40B4-BE49-F238E27FC236}">
                <a16:creationId xmlns:a16="http://schemas.microsoft.com/office/drawing/2014/main" id="{D6DFCB13-B995-E479-5CFF-F7EA0C21890B}"/>
              </a:ext>
            </a:extLst>
          </p:cNvPr>
          <p:cNvGrpSpPr/>
          <p:nvPr/>
        </p:nvGrpSpPr>
        <p:grpSpPr>
          <a:xfrm>
            <a:off x="-333" y="3084159"/>
            <a:ext cx="1805050" cy="1502271"/>
            <a:chOff x="-88490" y="3235335"/>
            <a:chExt cx="1805050" cy="1502271"/>
          </a:xfrm>
        </p:grpSpPr>
        <p:sp>
          <p:nvSpPr>
            <p:cNvPr id="43" name="TextBox 42">
              <a:extLst>
                <a:ext uri="{FF2B5EF4-FFF2-40B4-BE49-F238E27FC236}">
                  <a16:creationId xmlns:a16="http://schemas.microsoft.com/office/drawing/2014/main" id="{A9CEFFE5-87B1-2945-F11A-E324B90EFF75}"/>
                </a:ext>
              </a:extLst>
            </p:cNvPr>
            <p:cNvSpPr txBox="1"/>
            <p:nvPr/>
          </p:nvSpPr>
          <p:spPr>
            <a:xfrm>
              <a:off x="-88490" y="3235335"/>
              <a:ext cx="1805050" cy="830997"/>
            </a:xfrm>
            <a:prstGeom prst="rect">
              <a:avLst/>
            </a:prstGeom>
            <a:noFill/>
          </p:spPr>
          <p:txBody>
            <a:bodyPr wrap="square" lIns="91440" tIns="45720" rIns="91440" bIns="45720" rtlCol="0" anchor="t">
              <a:spAutoFit/>
            </a:bodyPr>
            <a:lstStyle/>
            <a:p>
              <a:pPr algn="ctr"/>
              <a:endParaRPr lang="en-GB" sz="1600" b="1">
                <a:solidFill>
                  <a:schemeClr val="tx2"/>
                </a:solidFill>
                <a:latin typeface="+mn-lt"/>
                <a:cs typeface="Arial"/>
              </a:endParaRPr>
            </a:p>
            <a:p>
              <a:pPr algn="ctr"/>
              <a:r>
                <a:rPr lang="en-GB" sz="1600" b="1">
                  <a:solidFill>
                    <a:schemeClr val="tx2"/>
                  </a:solidFill>
                </a:rPr>
                <a:t>Key </a:t>
              </a:r>
              <a:br>
                <a:rPr lang="en-GB" sz="1600" b="1">
                  <a:solidFill>
                    <a:schemeClr val="tx2"/>
                  </a:solidFill>
                </a:rPr>
              </a:br>
              <a:r>
                <a:rPr lang="en-GB" sz="1600" b="1">
                  <a:solidFill>
                    <a:schemeClr val="tx2"/>
                  </a:solidFill>
                </a:rPr>
                <a:t>audiences</a:t>
              </a:r>
              <a:endParaRPr lang="en-GB" sz="1600" b="1">
                <a:solidFill>
                  <a:schemeClr val="tx2"/>
                </a:solidFill>
                <a:latin typeface="+mn-lt"/>
                <a:cs typeface="Arial"/>
              </a:endParaRPr>
            </a:p>
          </p:txBody>
        </p:sp>
        <p:pic>
          <p:nvPicPr>
            <p:cNvPr id="51" name="Graphic 50" descr="Family with boy with solid fill">
              <a:extLst>
                <a:ext uri="{FF2B5EF4-FFF2-40B4-BE49-F238E27FC236}">
                  <a16:creationId xmlns:a16="http://schemas.microsoft.com/office/drawing/2014/main" id="{81E236F9-9D4D-E634-70CA-79BA08F18E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7297" y="3995260"/>
              <a:ext cx="742346" cy="742346"/>
            </a:xfrm>
            <a:prstGeom prst="rect">
              <a:avLst/>
            </a:prstGeom>
          </p:spPr>
        </p:pic>
      </p:grpSp>
      <p:grpSp>
        <p:nvGrpSpPr>
          <p:cNvPr id="6" name="Group 5">
            <a:extLst>
              <a:ext uri="{FF2B5EF4-FFF2-40B4-BE49-F238E27FC236}">
                <a16:creationId xmlns:a16="http://schemas.microsoft.com/office/drawing/2014/main" id="{734E0A58-64E2-FECC-DA31-05B21AACAD1B}"/>
              </a:ext>
            </a:extLst>
          </p:cNvPr>
          <p:cNvGrpSpPr/>
          <p:nvPr/>
        </p:nvGrpSpPr>
        <p:grpSpPr>
          <a:xfrm>
            <a:off x="103556" y="2122014"/>
            <a:ext cx="1437187" cy="1126611"/>
            <a:chOff x="41174" y="2193882"/>
            <a:chExt cx="1437187" cy="1126611"/>
          </a:xfrm>
        </p:grpSpPr>
        <p:pic>
          <p:nvPicPr>
            <p:cNvPr id="47" name="Graphic 46" descr="Bullseye with solid fill">
              <a:extLst>
                <a:ext uri="{FF2B5EF4-FFF2-40B4-BE49-F238E27FC236}">
                  <a16:creationId xmlns:a16="http://schemas.microsoft.com/office/drawing/2014/main" id="{7E42B985-A722-84B7-3C08-AA99F332863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06328" y="2521873"/>
              <a:ext cx="798620" cy="798620"/>
            </a:xfrm>
            <a:prstGeom prst="rect">
              <a:avLst/>
            </a:prstGeom>
          </p:spPr>
        </p:pic>
        <p:sp>
          <p:nvSpPr>
            <p:cNvPr id="52" name="TextBox 51">
              <a:extLst>
                <a:ext uri="{FF2B5EF4-FFF2-40B4-BE49-F238E27FC236}">
                  <a16:creationId xmlns:a16="http://schemas.microsoft.com/office/drawing/2014/main" id="{EAC72158-9247-695B-055D-273D4DFAF9A0}"/>
                </a:ext>
              </a:extLst>
            </p:cNvPr>
            <p:cNvSpPr txBox="1"/>
            <p:nvPr/>
          </p:nvSpPr>
          <p:spPr>
            <a:xfrm>
              <a:off x="41174" y="2193882"/>
              <a:ext cx="1437187" cy="338554"/>
            </a:xfrm>
            <a:prstGeom prst="rect">
              <a:avLst/>
            </a:prstGeom>
            <a:noFill/>
          </p:spPr>
          <p:txBody>
            <a:bodyPr wrap="square" lIns="91440" tIns="45720" rIns="91440" bIns="45720" rtlCol="0" anchor="t">
              <a:spAutoFit/>
            </a:bodyPr>
            <a:lstStyle/>
            <a:p>
              <a:pPr algn="ctr"/>
              <a:r>
                <a:rPr lang="en-GB" sz="1600" b="1">
                  <a:solidFill>
                    <a:schemeClr val="tx2"/>
                  </a:solidFill>
                </a:rPr>
                <a:t>Objectives</a:t>
              </a:r>
              <a:endParaRPr lang="en-GB" sz="1600" b="1">
                <a:solidFill>
                  <a:schemeClr val="tx2"/>
                </a:solidFill>
                <a:latin typeface="+mn-lt"/>
              </a:endParaRPr>
            </a:p>
          </p:txBody>
        </p:sp>
      </p:grpSp>
      <p:graphicFrame>
        <p:nvGraphicFramePr>
          <p:cNvPr id="3" name="Table 2">
            <a:extLst>
              <a:ext uri="{FF2B5EF4-FFF2-40B4-BE49-F238E27FC236}">
                <a16:creationId xmlns:a16="http://schemas.microsoft.com/office/drawing/2014/main" id="{DF9AE53B-7543-4CEA-6497-7A7C2E4D4726}"/>
              </a:ext>
            </a:extLst>
          </p:cNvPr>
          <p:cNvGraphicFramePr>
            <a:graphicFrameLocks noGrp="1"/>
          </p:cNvGraphicFramePr>
          <p:nvPr>
            <p:extLst>
              <p:ext uri="{D42A27DB-BD31-4B8C-83A1-F6EECF244321}">
                <p14:modId xmlns:p14="http://schemas.microsoft.com/office/powerpoint/2010/main" val="167350932"/>
              </p:ext>
            </p:extLst>
          </p:nvPr>
        </p:nvGraphicFramePr>
        <p:xfrm>
          <a:off x="1532988" y="2187761"/>
          <a:ext cx="10211460" cy="4353559"/>
        </p:xfrm>
        <a:graphic>
          <a:graphicData uri="http://schemas.openxmlformats.org/drawingml/2006/table">
            <a:tbl>
              <a:tblPr firstRow="1" bandRow="1">
                <a:tableStyleId>{5C22544A-7EE6-4342-B048-85BDC9FD1C3A}</a:tableStyleId>
              </a:tblPr>
              <a:tblGrid>
                <a:gridCol w="1701910">
                  <a:extLst>
                    <a:ext uri="{9D8B030D-6E8A-4147-A177-3AD203B41FA5}">
                      <a16:colId xmlns:a16="http://schemas.microsoft.com/office/drawing/2014/main" val="2651447059"/>
                    </a:ext>
                  </a:extLst>
                </a:gridCol>
                <a:gridCol w="1701910">
                  <a:extLst>
                    <a:ext uri="{9D8B030D-6E8A-4147-A177-3AD203B41FA5}">
                      <a16:colId xmlns:a16="http://schemas.microsoft.com/office/drawing/2014/main" val="1828485199"/>
                    </a:ext>
                  </a:extLst>
                </a:gridCol>
                <a:gridCol w="1701910">
                  <a:extLst>
                    <a:ext uri="{9D8B030D-6E8A-4147-A177-3AD203B41FA5}">
                      <a16:colId xmlns:a16="http://schemas.microsoft.com/office/drawing/2014/main" val="3355415532"/>
                    </a:ext>
                  </a:extLst>
                </a:gridCol>
                <a:gridCol w="1701910">
                  <a:extLst>
                    <a:ext uri="{9D8B030D-6E8A-4147-A177-3AD203B41FA5}">
                      <a16:colId xmlns:a16="http://schemas.microsoft.com/office/drawing/2014/main" val="214566931"/>
                    </a:ext>
                  </a:extLst>
                </a:gridCol>
                <a:gridCol w="1701910">
                  <a:extLst>
                    <a:ext uri="{9D8B030D-6E8A-4147-A177-3AD203B41FA5}">
                      <a16:colId xmlns:a16="http://schemas.microsoft.com/office/drawing/2014/main" val="733399691"/>
                    </a:ext>
                  </a:extLst>
                </a:gridCol>
                <a:gridCol w="1701910">
                  <a:extLst>
                    <a:ext uri="{9D8B030D-6E8A-4147-A177-3AD203B41FA5}">
                      <a16:colId xmlns:a16="http://schemas.microsoft.com/office/drawing/2014/main" val="447634614"/>
                    </a:ext>
                  </a:extLst>
                </a:gridCol>
              </a:tblGrid>
              <a:tr h="1015999">
                <a:tc>
                  <a:txBody>
                    <a:bodyPr/>
                    <a:lstStyle/>
                    <a:p>
                      <a:pPr marL="342900" indent="-342900">
                        <a:buAutoNum type="arabicPeriod"/>
                      </a:pPr>
                      <a:r>
                        <a:rPr lang="en-GB" sz="1500"/>
                        <a:t>Support flu</a:t>
                      </a:r>
                      <a:endParaRPr lang="en-US"/>
                    </a:p>
                    <a:p>
                      <a:pPr marL="0" lvl="0" indent="0">
                        <a:buNone/>
                      </a:pPr>
                      <a:r>
                        <a:rPr lang="en-GB" sz="1500"/>
                        <a:t>and Covid-19</a:t>
                      </a:r>
                    </a:p>
                    <a:p>
                      <a:pPr marL="0" lvl="0" indent="0">
                        <a:buNone/>
                      </a:pPr>
                      <a:r>
                        <a:rPr lang="en-GB" sz="1500"/>
                        <a:t>vaccine uptake</a:t>
                      </a:r>
                      <a:endParaRPr lang="en-US"/>
                    </a:p>
                  </a:txBody>
                  <a:tcPr/>
                </a:tc>
                <a:tc>
                  <a:txBody>
                    <a:bodyPr/>
                    <a:lstStyle/>
                    <a:p>
                      <a:r>
                        <a:rPr lang="en-GB" sz="1500"/>
                        <a:t>2. Help people access right care</a:t>
                      </a:r>
                    </a:p>
                  </a:txBody>
                  <a:tcPr/>
                </a:tc>
                <a:tc>
                  <a:txBody>
                    <a:bodyPr/>
                    <a:lstStyle/>
                    <a:p>
                      <a:r>
                        <a:rPr lang="en-GB" sz="1500"/>
                        <a:t>3. Reduce avoidable winter illness</a:t>
                      </a:r>
                    </a:p>
                  </a:txBody>
                  <a:tcPr/>
                </a:tc>
                <a:tc>
                  <a:txBody>
                    <a:bodyPr/>
                    <a:lstStyle/>
                    <a:p>
                      <a:r>
                        <a:rPr lang="en-GB" sz="1500"/>
                        <a:t>4. Support infection prevention and control</a:t>
                      </a:r>
                    </a:p>
                  </a:txBody>
                  <a:tcPr/>
                </a:tc>
                <a:tc>
                  <a:txBody>
                    <a:bodyPr/>
                    <a:lstStyle/>
                    <a:p>
                      <a:r>
                        <a:rPr lang="en-GB" sz="1500"/>
                        <a:t>5. Support discharge and flow</a:t>
                      </a:r>
                    </a:p>
                  </a:txBody>
                  <a:tcPr/>
                </a:tc>
                <a:tc>
                  <a:txBody>
                    <a:bodyPr/>
                    <a:lstStyle/>
                    <a:p>
                      <a:r>
                        <a:rPr lang="en-GB" sz="1500"/>
                        <a:t>6. System readiness and resilience</a:t>
                      </a:r>
                      <a:endParaRPr lang="en-US"/>
                    </a:p>
                  </a:txBody>
                  <a:tcPr/>
                </a:tc>
                <a:extLst>
                  <a:ext uri="{0D108BD9-81ED-4DB2-BD59-A6C34878D82A}">
                    <a16:rowId xmlns:a16="http://schemas.microsoft.com/office/drawing/2014/main" val="1064404048"/>
                  </a:ext>
                </a:extLst>
              </a:tr>
              <a:tr h="1381982">
                <a:tc>
                  <a:txBody>
                    <a:bodyPr/>
                    <a:lstStyle/>
                    <a:p>
                      <a:pPr marL="0" marR="0" lvl="0" indent="0" algn="l">
                        <a:lnSpc>
                          <a:spcPct val="100000"/>
                        </a:lnSpc>
                        <a:spcBef>
                          <a:spcPts val="0"/>
                        </a:spcBef>
                        <a:spcAft>
                          <a:spcPts val="0"/>
                        </a:spcAft>
                        <a:buNone/>
                      </a:pPr>
                      <a:r>
                        <a:rPr lang="en-GB" sz="1500" b="0" i="0" u="none" strike="noStrike" noProof="0">
                          <a:solidFill>
                            <a:schemeClr val="tx1"/>
                          </a:solidFill>
                          <a:latin typeface="Arial"/>
                          <a:cs typeface="Arial"/>
                        </a:rPr>
                        <a:t>Eligible groups.</a:t>
                      </a:r>
                      <a:endParaRPr lang="en-GB" sz="1500" b="0" i="0" u="none" strike="noStrike" noProof="0">
                        <a:solidFill>
                          <a:srgbClr val="1C1F63"/>
                        </a:solidFill>
                        <a:latin typeface="Arial"/>
                        <a:cs typeface="Arial"/>
                      </a:endParaRPr>
                    </a:p>
                    <a:p>
                      <a:pPr marL="0" marR="0" lvl="0" indent="0" algn="l">
                        <a:lnSpc>
                          <a:spcPct val="100000"/>
                        </a:lnSpc>
                        <a:spcBef>
                          <a:spcPts val="0"/>
                        </a:spcBef>
                        <a:spcAft>
                          <a:spcPts val="0"/>
                        </a:spcAft>
                        <a:buNone/>
                      </a:pPr>
                      <a:r>
                        <a:rPr lang="en-GB" sz="1500" b="0" i="0" u="none" strike="noStrike" noProof="0">
                          <a:solidFill>
                            <a:schemeClr val="tx1"/>
                          </a:solidFill>
                          <a:latin typeface="Arial"/>
                          <a:cs typeface="Arial"/>
                        </a:rPr>
                        <a:t>New priority cohorts (homeless).</a:t>
                      </a:r>
                      <a:endParaRPr lang="en-US" sz="1500" b="0" i="0" u="none" strike="noStrike" noProof="0">
                        <a:solidFill>
                          <a:srgbClr val="1C1F63"/>
                        </a:solidFill>
                        <a:latin typeface="Arial"/>
                        <a:cs typeface="Arial"/>
                      </a:endParaRPr>
                    </a:p>
                    <a:p>
                      <a:pPr marL="0" marR="0" lvl="0" indent="0" algn="l">
                        <a:lnSpc>
                          <a:spcPct val="100000"/>
                        </a:lnSpc>
                        <a:spcBef>
                          <a:spcPts val="0"/>
                        </a:spcBef>
                        <a:spcAft>
                          <a:spcPts val="0"/>
                        </a:spcAft>
                        <a:buNone/>
                      </a:pPr>
                      <a:r>
                        <a:rPr lang="en-GB" sz="1500" b="0" i="0" u="none" strike="noStrike" noProof="0">
                          <a:solidFill>
                            <a:schemeClr val="tx1"/>
                          </a:solidFill>
                          <a:latin typeface="Arial"/>
                          <a:cs typeface="Arial"/>
                        </a:rPr>
                        <a:t>System staff.</a:t>
                      </a:r>
                      <a:endParaRPr lang="en-GB" sz="1500" b="0" i="0" u="none" strike="noStrike" noProof="0">
                        <a:solidFill>
                          <a:srgbClr val="1C1F63"/>
                        </a:solidFill>
                        <a:latin typeface="Arial"/>
                        <a:cs typeface="Arial"/>
                      </a:endParaRPr>
                    </a:p>
                    <a:p>
                      <a:pPr lvl="0">
                        <a:buNone/>
                      </a:pPr>
                      <a:r>
                        <a:rPr lang="en-GB" sz="1500"/>
                        <a:t>Care homes.</a:t>
                      </a:r>
                    </a:p>
                  </a:txBody>
                  <a:tcPr/>
                </a:tc>
                <a:tc>
                  <a:txBody>
                    <a:bodyPr/>
                    <a:lstStyle/>
                    <a:p>
                      <a:pPr lvl="0" algn="l">
                        <a:lnSpc>
                          <a:spcPct val="100000"/>
                        </a:lnSpc>
                        <a:spcBef>
                          <a:spcPts val="0"/>
                        </a:spcBef>
                        <a:spcAft>
                          <a:spcPts val="0"/>
                        </a:spcAft>
                        <a:buNone/>
                      </a:pPr>
                      <a:r>
                        <a:rPr lang="en-GB" sz="1500" b="0" i="0" u="none" strike="noStrike" noProof="0">
                          <a:solidFill>
                            <a:schemeClr val="tx1"/>
                          </a:solidFill>
                          <a:latin typeface="Arial"/>
                          <a:cs typeface="Arial"/>
                        </a:rPr>
                        <a:t>All 16+, with focus on groups most likely to use ED for minor conditions.</a:t>
                      </a:r>
                    </a:p>
                    <a:p>
                      <a:pPr lvl="0">
                        <a:buNone/>
                      </a:pPr>
                      <a:endParaRPr lang="en-GB" sz="1500"/>
                    </a:p>
                  </a:txBody>
                  <a:tcPr/>
                </a:tc>
                <a:tc>
                  <a:txBody>
                    <a:bodyPr/>
                    <a:lstStyle/>
                    <a:p>
                      <a:pPr marL="0" marR="0" lvl="0" indent="0" algn="l">
                        <a:lnSpc>
                          <a:spcPct val="100000"/>
                        </a:lnSpc>
                        <a:spcBef>
                          <a:spcPts val="0"/>
                        </a:spcBef>
                        <a:spcAft>
                          <a:spcPts val="0"/>
                        </a:spcAft>
                        <a:buNone/>
                      </a:pPr>
                      <a:r>
                        <a:rPr lang="en-GB" sz="1600" b="0" i="0" u="none" strike="noStrike" noProof="0">
                          <a:solidFill>
                            <a:schemeClr val="tx1"/>
                          </a:solidFill>
                          <a:latin typeface="Arial"/>
                          <a:cs typeface="Arial"/>
                        </a:rPr>
                        <a:t>Older adults.</a:t>
                      </a:r>
                      <a:endParaRPr lang="en-GB" sz="1600" b="0" i="0" u="none" strike="noStrike" noProof="0">
                        <a:solidFill>
                          <a:srgbClr val="1C1F63"/>
                        </a:solidFill>
                        <a:latin typeface="Arial"/>
                        <a:cs typeface="Arial"/>
                      </a:endParaRPr>
                    </a:p>
                    <a:p>
                      <a:pPr marL="0" marR="0" lvl="0" indent="0" algn="l">
                        <a:lnSpc>
                          <a:spcPct val="100000"/>
                        </a:lnSpc>
                        <a:spcBef>
                          <a:spcPts val="0"/>
                        </a:spcBef>
                        <a:spcAft>
                          <a:spcPts val="0"/>
                        </a:spcAft>
                        <a:buNone/>
                      </a:pPr>
                      <a:r>
                        <a:rPr lang="en-GB" sz="1600" b="0" i="0" u="none" strike="noStrike" noProof="0">
                          <a:solidFill>
                            <a:schemeClr val="tx1"/>
                          </a:solidFill>
                          <a:latin typeface="Arial"/>
                          <a:cs typeface="Arial"/>
                        </a:rPr>
                        <a:t>People with long-term health conditions and co-morbidities.</a:t>
                      </a:r>
                      <a:endParaRPr lang="en-GB" sz="1600" b="0" i="0" u="none" strike="noStrike" noProof="0">
                        <a:solidFill>
                          <a:srgbClr val="1C1F63"/>
                        </a:solidFill>
                        <a:latin typeface="Arial"/>
                        <a:cs typeface="Arial"/>
                      </a:endParaRPr>
                    </a:p>
                    <a:p>
                      <a:pPr lvl="0">
                        <a:buNone/>
                      </a:pPr>
                      <a:endParaRPr lang="en-GB" sz="1500"/>
                    </a:p>
                  </a:txBody>
                  <a:tcPr/>
                </a:tc>
                <a:tc>
                  <a:txBody>
                    <a:bodyPr/>
                    <a:lstStyle/>
                    <a:p>
                      <a:pPr marL="0" marR="0" lvl="0" indent="0" algn="l">
                        <a:lnSpc>
                          <a:spcPct val="100000"/>
                        </a:lnSpc>
                        <a:spcBef>
                          <a:spcPts val="0"/>
                        </a:spcBef>
                        <a:spcAft>
                          <a:spcPts val="0"/>
                        </a:spcAft>
                        <a:buNone/>
                      </a:pPr>
                      <a:r>
                        <a:rPr lang="en-GB" sz="1600" b="0" i="0" u="none" strike="noStrike" noProof="0">
                          <a:solidFill>
                            <a:schemeClr val="tx1"/>
                          </a:solidFill>
                          <a:latin typeface="Arial"/>
                          <a:cs typeface="Arial"/>
                        </a:rPr>
                        <a:t>All adults.</a:t>
                      </a:r>
                      <a:endParaRPr lang="en-GB" sz="1600" b="0" i="0" u="none" strike="noStrike" noProof="0">
                        <a:solidFill>
                          <a:srgbClr val="1C1F63"/>
                        </a:solidFill>
                        <a:latin typeface="Arial"/>
                        <a:cs typeface="Arial"/>
                      </a:endParaRPr>
                    </a:p>
                    <a:p>
                      <a:pPr marL="0" marR="0" lvl="0" indent="0" algn="l">
                        <a:lnSpc>
                          <a:spcPct val="100000"/>
                        </a:lnSpc>
                        <a:spcBef>
                          <a:spcPts val="0"/>
                        </a:spcBef>
                        <a:spcAft>
                          <a:spcPts val="0"/>
                        </a:spcAft>
                        <a:buNone/>
                      </a:pPr>
                      <a:r>
                        <a:rPr lang="en-GB" sz="1600" b="0" i="0" u="none" strike="noStrike" noProof="0">
                          <a:solidFill>
                            <a:schemeClr val="tx1"/>
                          </a:solidFill>
                          <a:latin typeface="Arial"/>
                          <a:cs typeface="Arial"/>
                        </a:rPr>
                        <a:t>Health and social care staff.</a:t>
                      </a:r>
                      <a:endParaRPr lang="en-GB" sz="1600" b="0" i="0" u="none" strike="noStrike" noProof="0">
                        <a:solidFill>
                          <a:srgbClr val="1C1F63"/>
                        </a:solidFill>
                        <a:latin typeface="Arial"/>
                        <a:cs typeface="Arial"/>
                      </a:endParaRPr>
                    </a:p>
                    <a:p>
                      <a:pPr lvl="0">
                        <a:buNone/>
                      </a:pPr>
                      <a:endParaRPr lang="en-GB" sz="1500"/>
                    </a:p>
                  </a:txBody>
                  <a:tcPr/>
                </a:tc>
                <a:tc>
                  <a:txBody>
                    <a:bodyPr/>
                    <a:lstStyle/>
                    <a:p>
                      <a:pPr lvl="0" algn="l">
                        <a:lnSpc>
                          <a:spcPct val="100000"/>
                        </a:lnSpc>
                        <a:spcBef>
                          <a:spcPts val="0"/>
                        </a:spcBef>
                        <a:spcAft>
                          <a:spcPts val="0"/>
                        </a:spcAft>
                        <a:buNone/>
                      </a:pPr>
                      <a:r>
                        <a:rPr lang="en-GB" sz="1600" b="0" i="0" u="none" strike="noStrike" noProof="0">
                          <a:solidFill>
                            <a:schemeClr val="tx1"/>
                          </a:solidFill>
                          <a:latin typeface="Arial"/>
                          <a:cs typeface="Arial"/>
                        </a:rPr>
                        <a:t>Families and carers of hospital inpatients.</a:t>
                      </a:r>
                      <a:endParaRPr lang="en-GB" sz="1600" b="0" i="0" u="none" strike="noStrike" noProof="0">
                        <a:solidFill>
                          <a:srgbClr val="000000"/>
                        </a:solidFill>
                        <a:latin typeface="Arial"/>
                        <a:cs typeface="Arial"/>
                      </a:endParaRPr>
                    </a:p>
                    <a:p>
                      <a:pPr lvl="0">
                        <a:buNone/>
                      </a:pPr>
                      <a:endParaRPr lang="en-GB" sz="1500"/>
                    </a:p>
                  </a:txBody>
                  <a:tcPr/>
                </a:tc>
                <a:tc>
                  <a:txBody>
                    <a:bodyPr/>
                    <a:lstStyle/>
                    <a:p>
                      <a:pPr marL="0" marR="0" lvl="0" indent="0" algn="l">
                        <a:lnSpc>
                          <a:spcPct val="100000"/>
                        </a:lnSpc>
                        <a:spcBef>
                          <a:spcPts val="0"/>
                        </a:spcBef>
                        <a:spcAft>
                          <a:spcPts val="0"/>
                        </a:spcAft>
                        <a:buNone/>
                      </a:pPr>
                      <a:r>
                        <a:rPr lang="en-GB" sz="1600" b="0" i="0" u="none" strike="noStrike" noProof="0">
                          <a:solidFill>
                            <a:schemeClr val="tx1"/>
                          </a:solidFill>
                          <a:latin typeface="Arial"/>
                          <a:cs typeface="Arial"/>
                        </a:rPr>
                        <a:t>All adults.</a:t>
                      </a:r>
                      <a:endParaRPr lang="en-GB" sz="1600" b="0" i="0" u="none" strike="noStrike" noProof="0">
                        <a:solidFill>
                          <a:srgbClr val="1C1F63"/>
                        </a:solidFill>
                        <a:latin typeface="Arial"/>
                        <a:cs typeface="Arial"/>
                      </a:endParaRPr>
                    </a:p>
                    <a:p>
                      <a:pPr marL="0" marR="0" lvl="0" indent="0" algn="l">
                        <a:lnSpc>
                          <a:spcPct val="100000"/>
                        </a:lnSpc>
                        <a:spcBef>
                          <a:spcPts val="0"/>
                        </a:spcBef>
                        <a:spcAft>
                          <a:spcPts val="0"/>
                        </a:spcAft>
                        <a:buNone/>
                      </a:pPr>
                      <a:r>
                        <a:rPr lang="en-GB" sz="1600" b="0" i="0" u="none" strike="noStrike" noProof="0">
                          <a:solidFill>
                            <a:schemeClr val="tx1"/>
                          </a:solidFill>
                          <a:latin typeface="Arial"/>
                          <a:cs typeface="Arial"/>
                        </a:rPr>
                        <a:t>System stakeholders. </a:t>
                      </a:r>
                      <a:endParaRPr lang="en-GB" sz="1600" b="0" i="0" u="none" strike="noStrike" noProof="0">
                        <a:solidFill>
                          <a:srgbClr val="1C1F63"/>
                        </a:solidFill>
                        <a:latin typeface="Arial"/>
                        <a:cs typeface="Arial"/>
                      </a:endParaRPr>
                    </a:p>
                    <a:p>
                      <a:pPr lvl="0">
                        <a:buNone/>
                      </a:pPr>
                      <a:endParaRPr lang="en-GB" sz="1500"/>
                    </a:p>
                  </a:txBody>
                  <a:tcPr/>
                </a:tc>
                <a:extLst>
                  <a:ext uri="{0D108BD9-81ED-4DB2-BD59-A6C34878D82A}">
                    <a16:rowId xmlns:a16="http://schemas.microsoft.com/office/drawing/2014/main" val="2417710858"/>
                  </a:ext>
                </a:extLst>
              </a:tr>
              <a:tr h="1381982">
                <a:tc>
                  <a:txBody>
                    <a:bodyPr/>
                    <a:lstStyle/>
                    <a:p>
                      <a:pPr marL="0" marR="0" lvl="0" indent="0" algn="l">
                        <a:lnSpc>
                          <a:spcPct val="100000"/>
                        </a:lnSpc>
                        <a:spcBef>
                          <a:spcPts val="0"/>
                        </a:spcBef>
                        <a:spcAft>
                          <a:spcPts val="0"/>
                        </a:spcAft>
                        <a:buNone/>
                      </a:pPr>
                      <a:r>
                        <a:rPr lang="en-GB" sz="1500" b="0" i="0" u="none" strike="noStrike" noProof="0">
                          <a:solidFill>
                            <a:schemeClr val="tx1"/>
                          </a:solidFill>
                          <a:latin typeface="Arial"/>
                          <a:cs typeface="Arial"/>
                        </a:rPr>
                        <a:t>‘</a:t>
                      </a:r>
                      <a:r>
                        <a:rPr lang="en-GB" sz="1500" b="0" i="1" u="none" strike="noStrike" noProof="0">
                          <a:solidFill>
                            <a:schemeClr val="tx1"/>
                          </a:solidFill>
                          <a:latin typeface="Arial"/>
                          <a:cs typeface="Arial"/>
                        </a:rPr>
                        <a:t>Stay Strong Get Vaccinate</a:t>
                      </a:r>
                      <a:r>
                        <a:rPr lang="en-GB" sz="1500" b="0" i="0" u="none" strike="noStrike" noProof="0">
                          <a:solidFill>
                            <a:schemeClr val="tx1"/>
                          </a:solidFill>
                          <a:latin typeface="Arial"/>
                          <a:cs typeface="Arial"/>
                        </a:rPr>
                        <a:t>d’, protect yourself and others by taking up vaccinations when offered.  </a:t>
                      </a:r>
                      <a:endParaRPr lang="en-US" sz="1500" b="0" i="0" u="none" strike="noStrike" noProof="0">
                        <a:solidFill>
                          <a:srgbClr val="1C1F63"/>
                        </a:solidFill>
                        <a:latin typeface="Arial"/>
                        <a:cs typeface="Arial"/>
                      </a:endParaRPr>
                    </a:p>
                  </a:txBody>
                  <a:tcPr/>
                </a:tc>
                <a:tc>
                  <a:txBody>
                    <a:bodyPr/>
                    <a:lstStyle/>
                    <a:p>
                      <a:pPr marL="0" marR="0" lvl="0" indent="0" algn="l">
                        <a:lnSpc>
                          <a:spcPct val="100000"/>
                        </a:lnSpc>
                        <a:spcBef>
                          <a:spcPts val="0"/>
                        </a:spcBef>
                        <a:spcAft>
                          <a:spcPts val="0"/>
                        </a:spcAft>
                        <a:buNone/>
                      </a:pPr>
                      <a:r>
                        <a:rPr lang="en-GB" sz="1500" b="0" i="0" u="none" strike="noStrike" noProof="0">
                          <a:solidFill>
                            <a:schemeClr val="tx1"/>
                          </a:solidFill>
                          <a:latin typeface="Arial"/>
                          <a:cs typeface="Arial"/>
                        </a:rPr>
                        <a:t>‘</a:t>
                      </a:r>
                      <a:r>
                        <a:rPr lang="en-GB" sz="1500" b="0" i="1" u="none" strike="noStrike" noProof="0">
                          <a:solidFill>
                            <a:schemeClr val="tx1"/>
                          </a:solidFill>
                          <a:latin typeface="Arial"/>
                          <a:cs typeface="Arial"/>
                        </a:rPr>
                        <a:t>Choosewell</a:t>
                      </a:r>
                      <a:r>
                        <a:rPr lang="en-GB" sz="1500" b="0" i="0" u="none" strike="noStrike" noProof="0">
                          <a:solidFill>
                            <a:schemeClr val="tx1"/>
                          </a:solidFill>
                          <a:latin typeface="Arial"/>
                          <a:cs typeface="Arial"/>
                        </a:rPr>
                        <a:t>’, get the right care for your needs (focus on self-care, pharmacy, PBUC, NHS 111)</a:t>
                      </a:r>
                      <a:endParaRPr lang="en-GB" sz="1500" b="0" i="0" u="none" strike="noStrike" noProof="0">
                        <a:solidFill>
                          <a:srgbClr val="1C1F63"/>
                        </a:solidFill>
                        <a:latin typeface="Arial"/>
                        <a:cs typeface="Arial"/>
                      </a:endParaRPr>
                    </a:p>
                  </a:txBody>
                  <a:tcPr/>
                </a:tc>
                <a:tc>
                  <a:txBody>
                    <a:bodyPr/>
                    <a:lstStyle/>
                    <a:p>
                      <a:pPr lvl="0" algn="l">
                        <a:lnSpc>
                          <a:spcPct val="100000"/>
                        </a:lnSpc>
                        <a:spcBef>
                          <a:spcPts val="0"/>
                        </a:spcBef>
                        <a:spcAft>
                          <a:spcPts val="0"/>
                        </a:spcAft>
                        <a:buNone/>
                      </a:pPr>
                      <a:r>
                        <a:rPr lang="en-GB" sz="1600" b="0" i="0" u="none" strike="noStrike" noProof="0">
                          <a:solidFill>
                            <a:schemeClr val="tx1"/>
                          </a:solidFill>
                          <a:latin typeface="Arial"/>
                          <a:cs typeface="Arial"/>
                        </a:rPr>
                        <a:t>‘</a:t>
                      </a:r>
                      <a:r>
                        <a:rPr lang="en-GB" sz="1600" b="0" i="1" u="none" strike="noStrike" noProof="0">
                          <a:solidFill>
                            <a:schemeClr val="tx1"/>
                          </a:solidFill>
                          <a:latin typeface="Arial"/>
                          <a:cs typeface="Arial"/>
                        </a:rPr>
                        <a:t>Staywell</a:t>
                      </a:r>
                      <a:r>
                        <a:rPr lang="en-GB" sz="1600" b="0" i="0" u="none" strike="noStrike" noProof="0">
                          <a:solidFill>
                            <a:schemeClr val="tx1"/>
                          </a:solidFill>
                          <a:latin typeface="Arial"/>
                          <a:cs typeface="Arial"/>
                        </a:rPr>
                        <a:t>’, take simple steps to  avoid winter illness (eg stay active, stay warm). Look out for others.</a:t>
                      </a:r>
                      <a:endParaRPr lang="en-GB" sz="1600" b="0" i="0" u="none" strike="noStrike" noProof="0">
                        <a:solidFill>
                          <a:srgbClr val="000000"/>
                        </a:solidFill>
                        <a:latin typeface="Arial"/>
                        <a:cs typeface="Arial"/>
                      </a:endParaRPr>
                    </a:p>
                  </a:txBody>
                  <a:tcPr/>
                </a:tc>
                <a:tc>
                  <a:txBody>
                    <a:bodyPr/>
                    <a:lstStyle/>
                    <a:p>
                      <a:pPr lvl="0" algn="l">
                        <a:lnSpc>
                          <a:spcPct val="100000"/>
                        </a:lnSpc>
                        <a:spcBef>
                          <a:spcPts val="0"/>
                        </a:spcBef>
                        <a:spcAft>
                          <a:spcPts val="0"/>
                        </a:spcAft>
                        <a:buNone/>
                      </a:pPr>
                      <a:r>
                        <a:rPr lang="en-GB" sz="1600" b="0" i="0" u="none" strike="noStrike" noProof="0">
                          <a:solidFill>
                            <a:schemeClr val="tx1"/>
                          </a:solidFill>
                          <a:latin typeface="Arial"/>
                          <a:cs typeface="Arial"/>
                        </a:rPr>
                        <a:t>‘</a:t>
                      </a:r>
                      <a:r>
                        <a:rPr lang="en-GB" sz="1600" b="0" i="1" u="none" strike="noStrike" noProof="0">
                          <a:solidFill>
                            <a:schemeClr val="tx1"/>
                          </a:solidFill>
                          <a:latin typeface="Arial"/>
                          <a:cs typeface="Arial"/>
                        </a:rPr>
                        <a:t>Beat winter bugs</a:t>
                      </a:r>
                      <a:r>
                        <a:rPr lang="en-GB" sz="1600" b="0" i="0" u="none" strike="noStrike" noProof="0">
                          <a:solidFill>
                            <a:schemeClr val="tx1"/>
                          </a:solidFill>
                          <a:latin typeface="Arial"/>
                          <a:cs typeface="Arial"/>
                        </a:rPr>
                        <a:t>’: help stop bugs spreading; handwashing, ventilation, ‘catch it/bin it/kill it'.</a:t>
                      </a:r>
                      <a:endParaRPr lang="en-GB" sz="1600" b="0" i="0" u="none" strike="noStrike" noProof="0">
                        <a:solidFill>
                          <a:srgbClr val="000000"/>
                        </a:solidFill>
                        <a:latin typeface="Arial"/>
                        <a:cs typeface="Arial"/>
                      </a:endParaRPr>
                    </a:p>
                  </a:txBody>
                  <a:tcPr/>
                </a:tc>
                <a:tc>
                  <a:txBody>
                    <a:bodyPr/>
                    <a:lstStyle/>
                    <a:p>
                      <a:pPr marL="0" marR="0" lvl="0" indent="0" algn="l">
                        <a:lnSpc>
                          <a:spcPct val="100000"/>
                        </a:lnSpc>
                        <a:spcBef>
                          <a:spcPts val="0"/>
                        </a:spcBef>
                        <a:spcAft>
                          <a:spcPts val="0"/>
                        </a:spcAft>
                        <a:buNone/>
                      </a:pPr>
                      <a:r>
                        <a:rPr lang="en-GB" sz="1600" b="0" i="0" u="none" strike="noStrike" noProof="0">
                          <a:solidFill>
                            <a:schemeClr val="tx1"/>
                          </a:solidFill>
                          <a:latin typeface="Arial"/>
                          <a:cs typeface="Arial"/>
                        </a:rPr>
                        <a:t>‘</a:t>
                      </a:r>
                      <a:r>
                        <a:rPr lang="en-GB" sz="1600" b="0" i="1" u="none" strike="noStrike" noProof="0">
                          <a:solidFill>
                            <a:schemeClr val="tx1"/>
                          </a:solidFill>
                          <a:latin typeface="Arial"/>
                          <a:cs typeface="Arial"/>
                        </a:rPr>
                        <a:t>When will I go home</a:t>
                      </a:r>
                      <a:r>
                        <a:rPr lang="en-GB" sz="1600" b="0" i="0" u="none" strike="noStrike" noProof="0">
                          <a:solidFill>
                            <a:schemeClr val="tx1"/>
                          </a:solidFill>
                          <a:latin typeface="Arial"/>
                          <a:cs typeface="Arial"/>
                        </a:rPr>
                        <a:t>?’: talk to ward staff about how you can help loved ones return home promptly. </a:t>
                      </a:r>
                      <a:r>
                        <a:rPr lang="en-GB" sz="1500"/>
                        <a:t> </a:t>
                      </a:r>
                      <a:endParaRPr lang="en-GB" sz="1600" b="0" i="0" u="none" strike="noStrike" noProof="0">
                        <a:solidFill>
                          <a:srgbClr val="1C1F63"/>
                        </a:solidFill>
                        <a:latin typeface="Arial"/>
                        <a:cs typeface="Arial"/>
                      </a:endParaRPr>
                    </a:p>
                  </a:txBody>
                  <a:tcPr/>
                </a:tc>
                <a:tc>
                  <a:txBody>
                    <a:bodyPr/>
                    <a:lstStyle/>
                    <a:p>
                      <a:pPr marL="0" marR="0" lvl="0" indent="0" algn="l">
                        <a:lnSpc>
                          <a:spcPct val="100000"/>
                        </a:lnSpc>
                        <a:spcBef>
                          <a:spcPts val="0"/>
                        </a:spcBef>
                        <a:spcAft>
                          <a:spcPts val="0"/>
                        </a:spcAft>
                        <a:buNone/>
                      </a:pPr>
                      <a:r>
                        <a:rPr lang="en-GB" sz="1600" b="0" i="0" u="none" strike="noStrike" noProof="0">
                          <a:solidFill>
                            <a:schemeClr val="tx1"/>
                          </a:solidFill>
                          <a:latin typeface="Arial"/>
                          <a:cs typeface="Arial"/>
                        </a:rPr>
                        <a:t>‘</a:t>
                      </a:r>
                      <a:r>
                        <a:rPr lang="en-GB" sz="1600" b="0" i="1" u="none" strike="noStrike" noProof="0">
                          <a:solidFill>
                            <a:schemeClr val="tx1"/>
                          </a:solidFill>
                          <a:latin typeface="Arial"/>
                          <a:cs typeface="Arial"/>
                        </a:rPr>
                        <a:t>Ready for winter</a:t>
                      </a:r>
                      <a:r>
                        <a:rPr lang="en-GB" sz="1600" b="0" i="0" u="none" strike="noStrike" noProof="0">
                          <a:solidFill>
                            <a:schemeClr val="tx1"/>
                          </a:solidFill>
                          <a:latin typeface="Arial"/>
                          <a:cs typeface="Arial"/>
                        </a:rPr>
                        <a:t>’ PR on system readiness.</a:t>
                      </a:r>
                      <a:endParaRPr lang="en-GB" sz="1600" b="0" i="0" u="none" strike="noStrike" noProof="0">
                        <a:solidFill>
                          <a:srgbClr val="1C1F63"/>
                        </a:solidFill>
                        <a:latin typeface="Arial"/>
                        <a:cs typeface="Arial"/>
                      </a:endParaRPr>
                    </a:p>
                    <a:p>
                      <a:pPr marL="0" marR="0" lvl="0" indent="0" algn="l">
                        <a:lnSpc>
                          <a:spcPct val="100000"/>
                        </a:lnSpc>
                        <a:spcBef>
                          <a:spcPts val="0"/>
                        </a:spcBef>
                        <a:spcAft>
                          <a:spcPts val="0"/>
                        </a:spcAft>
                        <a:buNone/>
                      </a:pPr>
                      <a:r>
                        <a:rPr lang="en-GB" sz="1600" b="0" i="0" u="none" strike="noStrike" noProof="0">
                          <a:solidFill>
                            <a:schemeClr val="tx1"/>
                          </a:solidFill>
                          <a:latin typeface="Arial"/>
                          <a:cs typeface="Arial"/>
                        </a:rPr>
                        <a:t>Tiered escalation messaging.</a:t>
                      </a:r>
                      <a:endParaRPr lang="en-GB" sz="1600" b="0" i="0" u="none" strike="noStrike" noProof="0">
                        <a:solidFill>
                          <a:srgbClr val="1C1F63"/>
                        </a:solidFill>
                        <a:latin typeface="Arial"/>
                        <a:cs typeface="Arial"/>
                      </a:endParaRPr>
                    </a:p>
                  </a:txBody>
                  <a:tcPr/>
                </a:tc>
                <a:extLst>
                  <a:ext uri="{0D108BD9-81ED-4DB2-BD59-A6C34878D82A}">
                    <a16:rowId xmlns:a16="http://schemas.microsoft.com/office/drawing/2014/main" val="3957038313"/>
                  </a:ext>
                </a:extLst>
              </a:tr>
            </a:tbl>
          </a:graphicData>
        </a:graphic>
      </p:graphicFrame>
    </p:spTree>
    <p:extLst>
      <p:ext uri="{BB962C8B-B14F-4D97-AF65-F5344CB8AC3E}">
        <p14:creationId xmlns:p14="http://schemas.microsoft.com/office/powerpoint/2010/main" val="3172953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B3510-505A-BED2-EEF5-4CB7DEA6AB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1FCCDC-9F07-762A-861A-9B6BF8AF7497}"/>
              </a:ext>
            </a:extLst>
          </p:cNvPr>
          <p:cNvSpPr>
            <a:spLocks noGrp="1"/>
          </p:cNvSpPr>
          <p:nvPr>
            <p:ph type="title"/>
          </p:nvPr>
        </p:nvSpPr>
        <p:spPr>
          <a:xfrm>
            <a:off x="351023" y="331433"/>
            <a:ext cx="10317962" cy="652085"/>
          </a:xfrm>
        </p:spPr>
        <p:txBody>
          <a:bodyPr vert="horz" lIns="91440" tIns="45720" rIns="91440" bIns="45720" rtlCol="0" anchor="ctr">
            <a:normAutofit fontScale="90000"/>
          </a:bodyPr>
          <a:lstStyle/>
          <a:p>
            <a:r>
              <a:rPr lang="en-US">
                <a:latin typeface="Arial"/>
                <a:cs typeface="Arial"/>
              </a:rPr>
              <a:t>Approach</a:t>
            </a:r>
          </a:p>
        </p:txBody>
      </p:sp>
      <p:sp>
        <p:nvSpPr>
          <p:cNvPr id="17" name="Rectangle 16">
            <a:extLst>
              <a:ext uri="{FF2B5EF4-FFF2-40B4-BE49-F238E27FC236}">
                <a16:creationId xmlns:a16="http://schemas.microsoft.com/office/drawing/2014/main" id="{FB451455-21A5-200C-6BAF-C6495AEF44A4}"/>
              </a:ext>
            </a:extLst>
          </p:cNvPr>
          <p:cNvSpPr/>
          <p:nvPr/>
        </p:nvSpPr>
        <p:spPr>
          <a:xfrm>
            <a:off x="643758" y="5072498"/>
            <a:ext cx="10617196" cy="42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20A17EE0-9F5C-5E4E-3206-90DA98E479D4}"/>
              </a:ext>
            </a:extLst>
          </p:cNvPr>
          <p:cNvSpPr txBox="1"/>
          <p:nvPr/>
        </p:nvSpPr>
        <p:spPr>
          <a:xfrm>
            <a:off x="350047" y="1051216"/>
            <a:ext cx="6881898" cy="258532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b="1">
                <a:cs typeface="Arial"/>
              </a:rPr>
              <a:t>Co-ordinated, cluster-wide approach </a:t>
            </a:r>
            <a:r>
              <a:rPr lang="en-GB">
                <a:cs typeface="Arial"/>
              </a:rPr>
              <a:t>overseen by cluster winter comms group, with shared resources and activity</a:t>
            </a:r>
          </a:p>
          <a:p>
            <a:pPr marL="285750" indent="-285750">
              <a:buFont typeface="Arial" panose="020B0604020202020204" pitchFamily="34" charset="0"/>
              <a:buChar char="•"/>
            </a:pPr>
            <a:r>
              <a:rPr lang="en-GB" b="1"/>
              <a:t>Insight-led, </a:t>
            </a:r>
            <a:r>
              <a:rPr lang="en-GB"/>
              <a:t>using</a:t>
            </a:r>
            <a:r>
              <a:rPr lang="en-GB" b="1"/>
              <a:t> </a:t>
            </a:r>
            <a:r>
              <a:rPr lang="en-GB"/>
              <a:t>BI to identify priority audiences and target activity</a:t>
            </a:r>
            <a:endParaRPr lang="en-GB">
              <a:cs typeface="Arial"/>
            </a:endParaRPr>
          </a:p>
          <a:p>
            <a:pPr marL="285750" indent="-285750">
              <a:buFont typeface="Arial" panose="020B0604020202020204" pitchFamily="34" charset="0"/>
              <a:buChar char="•"/>
            </a:pPr>
            <a:r>
              <a:rPr lang="en-GB" b="1"/>
              <a:t>Amplifying national/regional campaigns</a:t>
            </a:r>
            <a:r>
              <a:rPr lang="en-GB"/>
              <a:t>, for consistency across cluster and to minimise duplication</a:t>
            </a:r>
            <a:endParaRPr lang="en-GB">
              <a:cs typeface="Arial"/>
            </a:endParaRPr>
          </a:p>
          <a:p>
            <a:pPr marL="285750" indent="-285750">
              <a:buFont typeface="Arial" panose="020B0604020202020204" pitchFamily="34" charset="0"/>
              <a:buChar char="•"/>
            </a:pPr>
            <a:r>
              <a:rPr lang="en-GB" b="1"/>
              <a:t>Prioritising local people and voices</a:t>
            </a:r>
            <a:r>
              <a:rPr lang="en-GB"/>
              <a:t>, eg </a:t>
            </a:r>
            <a:r>
              <a:rPr lang="en-GB" i="1"/>
              <a:t>‘Staywell’ </a:t>
            </a:r>
            <a:r>
              <a:rPr lang="en-GB"/>
              <a:t>(right) tailored to local priorities and featuring local people</a:t>
            </a:r>
            <a:endParaRPr lang="en-GB">
              <a:cs typeface="Arial"/>
            </a:endParaRPr>
          </a:p>
          <a:p>
            <a:pPr marL="285750" indent="-285750">
              <a:buFont typeface="Arial" panose="020B0604020202020204" pitchFamily="34" charset="0"/>
              <a:buChar char="•"/>
            </a:pPr>
            <a:r>
              <a:rPr lang="en-GB" b="1"/>
              <a:t>Deliverables/tactics</a:t>
            </a:r>
            <a:r>
              <a:rPr lang="en-GB"/>
              <a:t> to include:</a:t>
            </a:r>
            <a:endParaRPr lang="en-GB">
              <a:cs typeface="Arial"/>
            </a:endParaRPr>
          </a:p>
        </p:txBody>
      </p:sp>
      <p:sp>
        <p:nvSpPr>
          <p:cNvPr id="24" name="TextBox 23">
            <a:extLst>
              <a:ext uri="{FF2B5EF4-FFF2-40B4-BE49-F238E27FC236}">
                <a16:creationId xmlns:a16="http://schemas.microsoft.com/office/drawing/2014/main" id="{06C2A978-6C2B-124F-8068-B7CABDB7FE3C}"/>
              </a:ext>
            </a:extLst>
          </p:cNvPr>
          <p:cNvSpPr txBox="1"/>
          <p:nvPr/>
        </p:nvSpPr>
        <p:spPr>
          <a:xfrm>
            <a:off x="721093" y="3643778"/>
            <a:ext cx="6288839" cy="2585323"/>
          </a:xfrm>
          <a:prstGeom prst="rect">
            <a:avLst/>
          </a:prstGeom>
          <a:noFill/>
        </p:spPr>
        <p:txBody>
          <a:bodyPr wrap="square" lIns="91440" tIns="45720" rIns="91440" bIns="45720" rtlCol="0" anchor="t">
            <a:spAutoFit/>
          </a:bodyPr>
          <a:lstStyle/>
          <a:p>
            <a:pPr marL="285750" indent="-285750">
              <a:buFont typeface="Courier New" panose="02070309020205020404" pitchFamily="49" charset="0"/>
              <a:buChar char="o"/>
            </a:pPr>
            <a:r>
              <a:rPr lang="en-GB"/>
              <a:t>Media and PR stories aligned to campaign strands</a:t>
            </a:r>
            <a:endParaRPr lang="en-US">
              <a:cs typeface="Arial"/>
            </a:endParaRPr>
          </a:p>
          <a:p>
            <a:pPr marL="285750" indent="-285750">
              <a:buFont typeface="Courier New" panose="02070309020205020404" pitchFamily="49" charset="0"/>
              <a:buChar char="o"/>
            </a:pPr>
            <a:r>
              <a:rPr lang="en-GB">
                <a:cs typeface="Arial"/>
              </a:rPr>
              <a:t>Rolling organic social media feat. local voices</a:t>
            </a:r>
          </a:p>
          <a:p>
            <a:pPr marL="285750" indent="-285750">
              <a:buFont typeface="Courier New" panose="02070309020205020404" pitchFamily="49" charset="0"/>
              <a:buChar char="o"/>
            </a:pPr>
            <a:r>
              <a:rPr lang="en-GB">
                <a:cs typeface="Arial"/>
              </a:rPr>
              <a:t>Digital (system minisites for vaccs, staywell, choosewell)</a:t>
            </a:r>
          </a:p>
          <a:p>
            <a:pPr marL="285750" indent="-285750">
              <a:buFont typeface="Courier New" panose="02070309020205020404" pitchFamily="49" charset="0"/>
              <a:buChar char="o"/>
            </a:pPr>
            <a:r>
              <a:rPr lang="en-GB">
                <a:cs typeface="Arial"/>
              </a:rPr>
              <a:t>Advertising bursts (targeted social media and outdoor)</a:t>
            </a:r>
          </a:p>
          <a:p>
            <a:pPr marL="285750" indent="-285750">
              <a:buFont typeface="Courier New" panose="02070309020205020404" pitchFamily="49" charset="0"/>
              <a:buChar char="o"/>
            </a:pPr>
            <a:r>
              <a:rPr lang="en-GB">
                <a:cs typeface="Arial"/>
              </a:rPr>
              <a:t>Partnership, incl. campaign toolkits</a:t>
            </a:r>
          </a:p>
          <a:p>
            <a:pPr marL="285750" indent="-285750">
              <a:buFont typeface="Courier New" panose="02070309020205020404" pitchFamily="49" charset="0"/>
              <a:buChar char="o"/>
            </a:pPr>
            <a:r>
              <a:rPr lang="en-GB">
                <a:cs typeface="Arial"/>
              </a:rPr>
              <a:t>Stakeholder briefing and updates</a:t>
            </a:r>
          </a:p>
          <a:p>
            <a:pPr marL="285750" indent="-285750">
              <a:buFont typeface="Courier New" panose="02070309020205020404" pitchFamily="49" charset="0"/>
              <a:buChar char="o"/>
            </a:pPr>
            <a:r>
              <a:rPr lang="en-GB">
                <a:cs typeface="Arial"/>
              </a:rPr>
              <a:t>Staff communications and updates</a:t>
            </a:r>
          </a:p>
          <a:p>
            <a:pPr marL="285750" indent="-285750">
              <a:buFont typeface="Courier New" panose="02070309020205020404" pitchFamily="49" charset="0"/>
              <a:buChar char="o"/>
            </a:pPr>
            <a:r>
              <a:rPr lang="en-GB">
                <a:cs typeface="Arial"/>
              </a:rPr>
              <a:t>Community engagement, working with local VCSE partners</a:t>
            </a:r>
          </a:p>
        </p:txBody>
      </p:sp>
      <p:pic>
        <p:nvPicPr>
          <p:cNvPr id="28" name="Picture 27">
            <a:extLst>
              <a:ext uri="{FF2B5EF4-FFF2-40B4-BE49-F238E27FC236}">
                <a16:creationId xmlns:a16="http://schemas.microsoft.com/office/drawing/2014/main" id="{1D2820D9-5D8D-0EEC-9ABF-1948E7314D6E}"/>
              </a:ext>
            </a:extLst>
          </p:cNvPr>
          <p:cNvPicPr>
            <a:picLocks noChangeAspect="1"/>
          </p:cNvPicPr>
          <p:nvPr/>
        </p:nvPicPr>
        <p:blipFill>
          <a:blip r:embed="rId2"/>
          <a:stretch>
            <a:fillRect/>
          </a:stretch>
        </p:blipFill>
        <p:spPr>
          <a:xfrm>
            <a:off x="7352112" y="655435"/>
            <a:ext cx="4108683" cy="5789547"/>
          </a:xfrm>
          <a:prstGeom prst="rect">
            <a:avLst/>
          </a:prstGeom>
        </p:spPr>
      </p:pic>
    </p:spTree>
    <p:extLst>
      <p:ext uri="{BB962C8B-B14F-4D97-AF65-F5344CB8AC3E}">
        <p14:creationId xmlns:p14="http://schemas.microsoft.com/office/powerpoint/2010/main" val="953409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D29E3-EAB0-A5C9-AF4B-D9B9735A141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19C477B-5059-6529-3BDA-DDFF2C284CAD}"/>
              </a:ext>
            </a:extLst>
          </p:cNvPr>
          <p:cNvPicPr>
            <a:picLocks noChangeAspect="1"/>
          </p:cNvPicPr>
          <p:nvPr/>
        </p:nvPicPr>
        <p:blipFill>
          <a:blip r:embed="rId2"/>
          <a:stretch>
            <a:fillRect/>
          </a:stretch>
        </p:blipFill>
        <p:spPr>
          <a:xfrm>
            <a:off x="348425" y="1256160"/>
            <a:ext cx="3163627" cy="4452327"/>
          </a:xfrm>
          <a:prstGeom prst="rect">
            <a:avLst/>
          </a:prstGeom>
        </p:spPr>
      </p:pic>
      <p:pic>
        <p:nvPicPr>
          <p:cNvPr id="6" name="Picture 5">
            <a:extLst>
              <a:ext uri="{FF2B5EF4-FFF2-40B4-BE49-F238E27FC236}">
                <a16:creationId xmlns:a16="http://schemas.microsoft.com/office/drawing/2014/main" id="{2E67F8B0-6FBE-7F60-9DE6-D36B472ED418}"/>
              </a:ext>
            </a:extLst>
          </p:cNvPr>
          <p:cNvPicPr>
            <a:picLocks noChangeAspect="1"/>
          </p:cNvPicPr>
          <p:nvPr/>
        </p:nvPicPr>
        <p:blipFill>
          <a:blip r:embed="rId3"/>
          <a:stretch>
            <a:fillRect/>
          </a:stretch>
        </p:blipFill>
        <p:spPr>
          <a:xfrm>
            <a:off x="3634399" y="514594"/>
            <a:ext cx="2226897" cy="3435350"/>
          </a:xfrm>
          <a:prstGeom prst="rect">
            <a:avLst/>
          </a:prstGeom>
        </p:spPr>
      </p:pic>
      <p:pic>
        <p:nvPicPr>
          <p:cNvPr id="7" name="Picture 6">
            <a:extLst>
              <a:ext uri="{FF2B5EF4-FFF2-40B4-BE49-F238E27FC236}">
                <a16:creationId xmlns:a16="http://schemas.microsoft.com/office/drawing/2014/main" id="{2F385693-9D31-F0B3-C282-27D69F623DC8}"/>
              </a:ext>
            </a:extLst>
          </p:cNvPr>
          <p:cNvPicPr>
            <a:picLocks noChangeAspect="1"/>
          </p:cNvPicPr>
          <p:nvPr/>
        </p:nvPicPr>
        <p:blipFill>
          <a:blip r:embed="rId4"/>
          <a:stretch>
            <a:fillRect/>
          </a:stretch>
        </p:blipFill>
        <p:spPr>
          <a:xfrm>
            <a:off x="5963667" y="394392"/>
            <a:ext cx="3162871" cy="1725979"/>
          </a:xfrm>
          <a:prstGeom prst="rect">
            <a:avLst/>
          </a:prstGeom>
        </p:spPr>
      </p:pic>
      <p:pic>
        <p:nvPicPr>
          <p:cNvPr id="8" name="Picture 7">
            <a:extLst>
              <a:ext uri="{FF2B5EF4-FFF2-40B4-BE49-F238E27FC236}">
                <a16:creationId xmlns:a16="http://schemas.microsoft.com/office/drawing/2014/main" id="{CDBFE4D6-B580-BBF1-45D0-CE3CB0DCDF1D}"/>
              </a:ext>
            </a:extLst>
          </p:cNvPr>
          <p:cNvPicPr>
            <a:picLocks noChangeAspect="1"/>
          </p:cNvPicPr>
          <p:nvPr/>
        </p:nvPicPr>
        <p:blipFill>
          <a:blip r:embed="rId5"/>
          <a:stretch>
            <a:fillRect/>
          </a:stretch>
        </p:blipFill>
        <p:spPr>
          <a:xfrm>
            <a:off x="3864300" y="4149074"/>
            <a:ext cx="1758950" cy="2455334"/>
          </a:xfrm>
          <a:prstGeom prst="rect">
            <a:avLst/>
          </a:prstGeom>
        </p:spPr>
      </p:pic>
      <p:pic>
        <p:nvPicPr>
          <p:cNvPr id="9" name="Picture 8">
            <a:extLst>
              <a:ext uri="{FF2B5EF4-FFF2-40B4-BE49-F238E27FC236}">
                <a16:creationId xmlns:a16="http://schemas.microsoft.com/office/drawing/2014/main" id="{2F520C5C-D44A-A592-689D-3ECC8B2180C3}"/>
              </a:ext>
            </a:extLst>
          </p:cNvPr>
          <p:cNvPicPr>
            <a:picLocks noChangeAspect="1"/>
          </p:cNvPicPr>
          <p:nvPr/>
        </p:nvPicPr>
        <p:blipFill>
          <a:blip r:embed="rId6"/>
          <a:srcRect l="361" r="-361" b="366"/>
          <a:stretch>
            <a:fillRect/>
          </a:stretch>
        </p:blipFill>
        <p:spPr>
          <a:xfrm>
            <a:off x="6110532" y="2508249"/>
            <a:ext cx="2934270" cy="2868124"/>
          </a:xfrm>
          <a:prstGeom prst="rect">
            <a:avLst/>
          </a:prstGeom>
          <a:ln>
            <a:solidFill>
              <a:schemeClr val="tx1"/>
            </a:solidFill>
          </a:ln>
        </p:spPr>
      </p:pic>
      <p:pic>
        <p:nvPicPr>
          <p:cNvPr id="10" name="Picture 9">
            <a:extLst>
              <a:ext uri="{FF2B5EF4-FFF2-40B4-BE49-F238E27FC236}">
                <a16:creationId xmlns:a16="http://schemas.microsoft.com/office/drawing/2014/main" id="{42D77F24-76E0-7507-92C0-322EF18C639F}"/>
              </a:ext>
            </a:extLst>
          </p:cNvPr>
          <p:cNvPicPr>
            <a:picLocks noChangeAspect="1"/>
          </p:cNvPicPr>
          <p:nvPr/>
        </p:nvPicPr>
        <p:blipFill>
          <a:blip r:embed="rId7"/>
          <a:stretch>
            <a:fillRect/>
          </a:stretch>
        </p:blipFill>
        <p:spPr>
          <a:xfrm>
            <a:off x="9321253" y="994833"/>
            <a:ext cx="2746410" cy="4857750"/>
          </a:xfrm>
          <a:prstGeom prst="rect">
            <a:avLst/>
          </a:prstGeom>
          <a:ln>
            <a:solidFill>
              <a:schemeClr val="accent2"/>
            </a:solidFill>
          </a:ln>
        </p:spPr>
      </p:pic>
      <p:sp>
        <p:nvSpPr>
          <p:cNvPr id="3" name="Title 1">
            <a:extLst>
              <a:ext uri="{FF2B5EF4-FFF2-40B4-BE49-F238E27FC236}">
                <a16:creationId xmlns:a16="http://schemas.microsoft.com/office/drawing/2014/main" id="{8C3DDB73-34EB-7139-05D0-84070E37BA35}"/>
              </a:ext>
            </a:extLst>
          </p:cNvPr>
          <p:cNvSpPr>
            <a:spLocks noGrp="1"/>
          </p:cNvSpPr>
          <p:nvPr>
            <p:ph type="title"/>
          </p:nvPr>
        </p:nvSpPr>
        <p:spPr>
          <a:xfrm>
            <a:off x="351023" y="331433"/>
            <a:ext cx="10317962" cy="652085"/>
          </a:xfrm>
        </p:spPr>
        <p:txBody>
          <a:bodyPr vert="horz" lIns="91440" tIns="45720" rIns="91440" bIns="45720" rtlCol="0" anchor="ctr">
            <a:normAutofit fontScale="90000"/>
          </a:bodyPr>
          <a:lstStyle/>
          <a:p>
            <a:r>
              <a:rPr lang="en-US">
                <a:latin typeface="Arial"/>
                <a:cs typeface="Arial"/>
              </a:rPr>
              <a:t>Creative</a:t>
            </a:r>
            <a:endParaRPr lang="en-US"/>
          </a:p>
        </p:txBody>
      </p:sp>
    </p:spTree>
    <p:extLst>
      <p:ext uri="{BB962C8B-B14F-4D97-AF65-F5344CB8AC3E}">
        <p14:creationId xmlns:p14="http://schemas.microsoft.com/office/powerpoint/2010/main" val="4153075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46B48-E87D-F746-23FD-C7D4D88F56B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355B374-B284-AA91-3681-5F387D73DB92}"/>
              </a:ext>
            </a:extLst>
          </p:cNvPr>
          <p:cNvSpPr/>
          <p:nvPr/>
        </p:nvSpPr>
        <p:spPr>
          <a:xfrm>
            <a:off x="1194629" y="1634461"/>
            <a:ext cx="1468797" cy="4184609"/>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8303A828-750B-E868-8D0F-A7D5C532CFDD}"/>
              </a:ext>
            </a:extLst>
          </p:cNvPr>
          <p:cNvSpPr/>
          <p:nvPr/>
        </p:nvSpPr>
        <p:spPr>
          <a:xfrm>
            <a:off x="2676162" y="1634462"/>
            <a:ext cx="1468797" cy="418460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92D0CD9-641D-4010-5AE5-3D757925E267}"/>
              </a:ext>
            </a:extLst>
          </p:cNvPr>
          <p:cNvSpPr/>
          <p:nvPr/>
        </p:nvSpPr>
        <p:spPr>
          <a:xfrm>
            <a:off x="4158675" y="1634462"/>
            <a:ext cx="1468797" cy="418460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08F50C7-C2B1-B10B-94E4-0B24BC113A88}"/>
              </a:ext>
            </a:extLst>
          </p:cNvPr>
          <p:cNvSpPr/>
          <p:nvPr/>
        </p:nvSpPr>
        <p:spPr>
          <a:xfrm>
            <a:off x="5650147" y="1634462"/>
            <a:ext cx="1468797" cy="418460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B77D7787-BE6E-999A-2E6F-DE44D7D763AA}"/>
              </a:ext>
            </a:extLst>
          </p:cNvPr>
          <p:cNvSpPr/>
          <p:nvPr/>
        </p:nvSpPr>
        <p:spPr>
          <a:xfrm>
            <a:off x="7141619" y="1642272"/>
            <a:ext cx="1468797" cy="418460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E27473A5-2E42-7F57-3FC9-857E2EBAF0AD}"/>
              </a:ext>
            </a:extLst>
          </p:cNvPr>
          <p:cNvSpPr/>
          <p:nvPr/>
        </p:nvSpPr>
        <p:spPr>
          <a:xfrm>
            <a:off x="8646807" y="1649787"/>
            <a:ext cx="1468797" cy="4177094"/>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FAC44256-B178-2BB5-6D16-B5523F4DF179}"/>
              </a:ext>
            </a:extLst>
          </p:cNvPr>
          <p:cNvSpPr/>
          <p:nvPr/>
        </p:nvSpPr>
        <p:spPr>
          <a:xfrm>
            <a:off x="10143681" y="1658641"/>
            <a:ext cx="1468797" cy="4168239"/>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lide Number Placeholder 1">
            <a:extLst>
              <a:ext uri="{FF2B5EF4-FFF2-40B4-BE49-F238E27FC236}">
                <a16:creationId xmlns:a16="http://schemas.microsoft.com/office/drawing/2014/main" id="{135353B4-AD6B-1109-F017-60EE4EFE5171}"/>
              </a:ext>
            </a:extLst>
          </p:cNvPr>
          <p:cNvSpPr txBox="1">
            <a:spLocks/>
          </p:cNvSpPr>
          <p:nvPr/>
        </p:nvSpPr>
        <p:spPr>
          <a:xfrm>
            <a:off x="9287986" y="6466403"/>
            <a:ext cx="2743200" cy="365125"/>
          </a:xfrm>
          <a:prstGeom prst="rect">
            <a:avLst/>
          </a:prstGeom>
        </p:spPr>
        <p:txBody>
          <a:bodyPr/>
          <a:lstStyle>
            <a:defPPr>
              <a:defRPr kern="0"/>
            </a:defPPr>
          </a:lstStyle>
          <a:p>
            <a:fld id="{F6E39E37-6BC0-A248-806A-337B0CEF6126}" type="slidenum">
              <a:rPr lang="en-US" smtClean="0"/>
              <a:pPr/>
              <a:t>21</a:t>
            </a:fld>
            <a:endParaRPr lang="en-US"/>
          </a:p>
        </p:txBody>
      </p:sp>
      <p:pic>
        <p:nvPicPr>
          <p:cNvPr id="17" name="Picture 16" descr="Healthier Together logo">
            <a:extLst>
              <a:ext uri="{FF2B5EF4-FFF2-40B4-BE49-F238E27FC236}">
                <a16:creationId xmlns:a16="http://schemas.microsoft.com/office/drawing/2014/main" id="{ECDEEA4C-56E8-00F7-C65C-5832D8D786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18335" y="217404"/>
            <a:ext cx="1087392" cy="491080"/>
          </a:xfrm>
          <a:prstGeom prst="rect">
            <a:avLst/>
          </a:prstGeom>
        </p:spPr>
      </p:pic>
      <p:sp>
        <p:nvSpPr>
          <p:cNvPr id="18" name="Rectangle 1">
            <a:extLst>
              <a:ext uri="{FF2B5EF4-FFF2-40B4-BE49-F238E27FC236}">
                <a16:creationId xmlns:a16="http://schemas.microsoft.com/office/drawing/2014/main" id="{DC6D6AFA-68B0-67FB-80D2-4906D8281716}"/>
              </a:ext>
            </a:extLst>
          </p:cNvPr>
          <p:cNvSpPr>
            <a:spLocks noChangeArrowheads="1"/>
          </p:cNvSpPr>
          <p:nvPr/>
        </p:nvSpPr>
        <p:spPr bwMode="auto">
          <a:xfrm>
            <a:off x="374273" y="306678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9" name="TextBox 18">
            <a:extLst>
              <a:ext uri="{FF2B5EF4-FFF2-40B4-BE49-F238E27FC236}">
                <a16:creationId xmlns:a16="http://schemas.microsoft.com/office/drawing/2014/main" id="{CFE5DEB6-39F4-4F32-A3DD-91152B189C5A}"/>
              </a:ext>
            </a:extLst>
          </p:cNvPr>
          <p:cNvSpPr txBox="1"/>
          <p:nvPr/>
        </p:nvSpPr>
        <p:spPr>
          <a:xfrm>
            <a:off x="1097222" y="1038930"/>
            <a:ext cx="10145946" cy="954107"/>
          </a:xfrm>
          <a:prstGeom prst="rect">
            <a:avLst/>
          </a:prstGeom>
          <a:noFill/>
        </p:spPr>
        <p:txBody>
          <a:bodyPr wrap="square">
            <a:spAutoFit/>
          </a:bodyPr>
          <a:lstStyle/>
          <a:p>
            <a:endParaRPr lang="en-GB" sz="2000" b="0">
              <a:solidFill>
                <a:srgbClr val="002060"/>
              </a:solidFill>
            </a:endParaRPr>
          </a:p>
          <a:p>
            <a:endParaRPr lang="en-GB" sz="1800" b="0"/>
          </a:p>
          <a:p>
            <a:endParaRPr lang="en-GB" sz="1800" b="0"/>
          </a:p>
        </p:txBody>
      </p:sp>
      <p:sp>
        <p:nvSpPr>
          <p:cNvPr id="20" name="TextBox 19">
            <a:extLst>
              <a:ext uri="{FF2B5EF4-FFF2-40B4-BE49-F238E27FC236}">
                <a16:creationId xmlns:a16="http://schemas.microsoft.com/office/drawing/2014/main" id="{8AC8329B-1CEE-FCFA-BF98-EF356B579525}"/>
              </a:ext>
            </a:extLst>
          </p:cNvPr>
          <p:cNvSpPr txBox="1"/>
          <p:nvPr/>
        </p:nvSpPr>
        <p:spPr>
          <a:xfrm>
            <a:off x="115970" y="266464"/>
            <a:ext cx="12076030" cy="677108"/>
          </a:xfrm>
          <a:prstGeom prst="rect">
            <a:avLst/>
          </a:prstGeom>
          <a:noFill/>
        </p:spPr>
        <p:txBody>
          <a:bodyPr wrap="square" rtlCol="0">
            <a:spAutoFit/>
          </a:bodyPr>
          <a:lstStyle/>
          <a:p>
            <a:r>
              <a:rPr lang="en-GB" sz="3800" b="1">
                <a:solidFill>
                  <a:srgbClr val="002060"/>
                </a:solidFill>
              </a:rPr>
              <a:t>Winter Communications 2026/27 Indicative Timeline</a:t>
            </a:r>
          </a:p>
        </p:txBody>
      </p:sp>
      <p:grpSp>
        <p:nvGrpSpPr>
          <p:cNvPr id="21" name="Group 20">
            <a:extLst>
              <a:ext uri="{FF2B5EF4-FFF2-40B4-BE49-F238E27FC236}">
                <a16:creationId xmlns:a16="http://schemas.microsoft.com/office/drawing/2014/main" id="{4380480C-1D46-145E-ECEA-80667DD5F7B5}"/>
              </a:ext>
            </a:extLst>
          </p:cNvPr>
          <p:cNvGrpSpPr/>
          <p:nvPr/>
        </p:nvGrpSpPr>
        <p:grpSpPr>
          <a:xfrm>
            <a:off x="2669786" y="1077542"/>
            <a:ext cx="1607235" cy="372258"/>
            <a:chOff x="0" y="0"/>
            <a:chExt cx="4351734" cy="705266"/>
          </a:xfrm>
        </p:grpSpPr>
        <p:sp>
          <p:nvSpPr>
            <p:cNvPr id="22" name="Arrow: Chevron 21">
              <a:extLst>
                <a:ext uri="{FF2B5EF4-FFF2-40B4-BE49-F238E27FC236}">
                  <a16:creationId xmlns:a16="http://schemas.microsoft.com/office/drawing/2014/main" id="{C6507BC7-6812-C97B-9045-73274863280A}"/>
                </a:ext>
              </a:extLst>
            </p:cNvPr>
            <p:cNvSpPr/>
            <p:nvPr/>
          </p:nvSpPr>
          <p:spPr>
            <a:xfrm>
              <a:off x="0" y="0"/>
              <a:ext cx="4351734" cy="684590"/>
            </a:xfrm>
            <a:prstGeom prst="chevron">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23" name="Arrow: Chevron 4">
              <a:extLst>
                <a:ext uri="{FF2B5EF4-FFF2-40B4-BE49-F238E27FC236}">
                  <a16:creationId xmlns:a16="http://schemas.microsoft.com/office/drawing/2014/main" id="{B54256D4-16BC-F033-183B-B9BEA1CE6E73}"/>
                </a:ext>
              </a:extLst>
            </p:cNvPr>
            <p:cNvSpPr txBox="1"/>
            <p:nvPr/>
          </p:nvSpPr>
          <p:spPr>
            <a:xfrm>
              <a:off x="273063" y="20676"/>
              <a:ext cx="3667144" cy="6845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GB" sz="1200" b="1" i="1" kern="1200">
                  <a:latin typeface="Arial" panose="020B0604020202020204" pitchFamily="34" charset="0"/>
                  <a:cs typeface="Arial" panose="020B0604020202020204" pitchFamily="34" charset="0"/>
                </a:rPr>
                <a:t>Sept</a:t>
              </a:r>
              <a:endParaRPr lang="en-GB" sz="1200" i="1" kern="1200">
                <a:latin typeface="Arial" panose="020B0604020202020204" pitchFamily="34" charset="0"/>
                <a:cs typeface="Arial" panose="020B0604020202020204" pitchFamily="34" charset="0"/>
              </a:endParaRPr>
            </a:p>
          </p:txBody>
        </p:sp>
      </p:grpSp>
      <p:grpSp>
        <p:nvGrpSpPr>
          <p:cNvPr id="24" name="Group 23">
            <a:extLst>
              <a:ext uri="{FF2B5EF4-FFF2-40B4-BE49-F238E27FC236}">
                <a16:creationId xmlns:a16="http://schemas.microsoft.com/office/drawing/2014/main" id="{C9658F37-71D9-2238-D465-5904636C4CB1}"/>
              </a:ext>
            </a:extLst>
          </p:cNvPr>
          <p:cNvGrpSpPr/>
          <p:nvPr/>
        </p:nvGrpSpPr>
        <p:grpSpPr>
          <a:xfrm>
            <a:off x="1199196" y="1076341"/>
            <a:ext cx="1607235" cy="367851"/>
            <a:chOff x="0" y="0"/>
            <a:chExt cx="4351734" cy="696916"/>
          </a:xfrm>
        </p:grpSpPr>
        <p:sp>
          <p:nvSpPr>
            <p:cNvPr id="25" name="Arrow: Chevron 24">
              <a:extLst>
                <a:ext uri="{FF2B5EF4-FFF2-40B4-BE49-F238E27FC236}">
                  <a16:creationId xmlns:a16="http://schemas.microsoft.com/office/drawing/2014/main" id="{64C9B8A2-F310-2FF4-2BEA-F521BD881BA6}"/>
                </a:ext>
              </a:extLst>
            </p:cNvPr>
            <p:cNvSpPr/>
            <p:nvPr/>
          </p:nvSpPr>
          <p:spPr>
            <a:xfrm>
              <a:off x="0" y="0"/>
              <a:ext cx="4351734" cy="684590"/>
            </a:xfrm>
            <a:prstGeom prst="chevron">
              <a:avLst/>
            </a:prstGeom>
            <a:solidFill>
              <a:schemeClr val="tx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26" name="Arrow: Chevron 4">
              <a:extLst>
                <a:ext uri="{FF2B5EF4-FFF2-40B4-BE49-F238E27FC236}">
                  <a16:creationId xmlns:a16="http://schemas.microsoft.com/office/drawing/2014/main" id="{B74C030B-EE59-BC92-6283-8D17F96C00D3}"/>
                </a:ext>
              </a:extLst>
            </p:cNvPr>
            <p:cNvSpPr txBox="1"/>
            <p:nvPr/>
          </p:nvSpPr>
          <p:spPr>
            <a:xfrm>
              <a:off x="95315" y="12326"/>
              <a:ext cx="3667144" cy="6845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GB" sz="1200" b="1" i="1" kern="1200">
                  <a:latin typeface="Arial" panose="020B0604020202020204" pitchFamily="34" charset="0"/>
                  <a:cs typeface="Arial" panose="020B0604020202020204" pitchFamily="34" charset="0"/>
                </a:rPr>
                <a:t>Aug</a:t>
              </a:r>
              <a:endParaRPr lang="en-GB" sz="1200" i="1" kern="1200">
                <a:latin typeface="Arial" panose="020B0604020202020204" pitchFamily="34" charset="0"/>
                <a:cs typeface="Arial" panose="020B0604020202020204" pitchFamily="34" charset="0"/>
              </a:endParaRPr>
            </a:p>
          </p:txBody>
        </p:sp>
      </p:grpSp>
      <p:grpSp>
        <p:nvGrpSpPr>
          <p:cNvPr id="27" name="Group 26">
            <a:extLst>
              <a:ext uri="{FF2B5EF4-FFF2-40B4-BE49-F238E27FC236}">
                <a16:creationId xmlns:a16="http://schemas.microsoft.com/office/drawing/2014/main" id="{AE50F703-06F1-471F-42BB-7F9CC0E4169B}"/>
              </a:ext>
            </a:extLst>
          </p:cNvPr>
          <p:cNvGrpSpPr/>
          <p:nvPr/>
        </p:nvGrpSpPr>
        <p:grpSpPr>
          <a:xfrm>
            <a:off x="10075491" y="1081080"/>
            <a:ext cx="1607235" cy="361345"/>
            <a:chOff x="0" y="0"/>
            <a:chExt cx="4351734" cy="684590"/>
          </a:xfrm>
        </p:grpSpPr>
        <p:sp>
          <p:nvSpPr>
            <p:cNvPr id="29" name="Arrow: Chevron 28">
              <a:extLst>
                <a:ext uri="{FF2B5EF4-FFF2-40B4-BE49-F238E27FC236}">
                  <a16:creationId xmlns:a16="http://schemas.microsoft.com/office/drawing/2014/main" id="{F2251258-3A88-DAFA-3BB9-07769DC2935E}"/>
                </a:ext>
              </a:extLst>
            </p:cNvPr>
            <p:cNvSpPr/>
            <p:nvPr/>
          </p:nvSpPr>
          <p:spPr>
            <a:xfrm>
              <a:off x="0" y="0"/>
              <a:ext cx="4351734" cy="684590"/>
            </a:xfrm>
            <a:prstGeom prst="chevron">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30" name="Arrow: Chevron 4">
              <a:extLst>
                <a:ext uri="{FF2B5EF4-FFF2-40B4-BE49-F238E27FC236}">
                  <a16:creationId xmlns:a16="http://schemas.microsoft.com/office/drawing/2014/main" id="{4A202832-B3E0-700E-E9CF-FAECE9E14B54}"/>
                </a:ext>
              </a:extLst>
            </p:cNvPr>
            <p:cNvSpPr txBox="1"/>
            <p:nvPr/>
          </p:nvSpPr>
          <p:spPr>
            <a:xfrm>
              <a:off x="342295" y="0"/>
              <a:ext cx="3667144" cy="6845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GB" sz="1200" b="1" i="1" kern="1200">
                  <a:latin typeface="Arial" panose="020B0604020202020204" pitchFamily="34" charset="0"/>
                  <a:cs typeface="Arial" panose="020B0604020202020204" pitchFamily="34" charset="0"/>
                </a:rPr>
                <a:t>Feb</a:t>
              </a:r>
              <a:endParaRPr lang="en-GB" sz="1200" i="1" kern="1200">
                <a:latin typeface="Arial" panose="020B0604020202020204" pitchFamily="34" charset="0"/>
                <a:cs typeface="Arial" panose="020B0604020202020204" pitchFamily="34" charset="0"/>
              </a:endParaRPr>
            </a:p>
          </p:txBody>
        </p:sp>
      </p:grpSp>
      <p:grpSp>
        <p:nvGrpSpPr>
          <p:cNvPr id="35" name="Group 34">
            <a:extLst>
              <a:ext uri="{FF2B5EF4-FFF2-40B4-BE49-F238E27FC236}">
                <a16:creationId xmlns:a16="http://schemas.microsoft.com/office/drawing/2014/main" id="{D7EEB196-2187-A66B-BDEB-CBD0A6D5A202}"/>
              </a:ext>
            </a:extLst>
          </p:cNvPr>
          <p:cNvGrpSpPr/>
          <p:nvPr/>
        </p:nvGrpSpPr>
        <p:grpSpPr>
          <a:xfrm>
            <a:off x="8599868" y="1085838"/>
            <a:ext cx="1607235" cy="361345"/>
            <a:chOff x="0" y="0"/>
            <a:chExt cx="4351734" cy="684590"/>
          </a:xfrm>
        </p:grpSpPr>
        <p:sp>
          <p:nvSpPr>
            <p:cNvPr id="36" name="Arrow: Chevron 35">
              <a:extLst>
                <a:ext uri="{FF2B5EF4-FFF2-40B4-BE49-F238E27FC236}">
                  <a16:creationId xmlns:a16="http://schemas.microsoft.com/office/drawing/2014/main" id="{64213CDA-E5FF-9BC9-9DB9-70A534A14871}"/>
                </a:ext>
              </a:extLst>
            </p:cNvPr>
            <p:cNvSpPr/>
            <p:nvPr/>
          </p:nvSpPr>
          <p:spPr>
            <a:xfrm>
              <a:off x="0" y="0"/>
              <a:ext cx="4351734" cy="684590"/>
            </a:xfrm>
            <a:prstGeom prst="chevron">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41" name="Arrow: Chevron 4">
              <a:extLst>
                <a:ext uri="{FF2B5EF4-FFF2-40B4-BE49-F238E27FC236}">
                  <a16:creationId xmlns:a16="http://schemas.microsoft.com/office/drawing/2014/main" id="{E69F8E71-7E62-C7C0-59D8-C57E13D2E24B}"/>
                </a:ext>
              </a:extLst>
            </p:cNvPr>
            <p:cNvSpPr txBox="1"/>
            <p:nvPr/>
          </p:nvSpPr>
          <p:spPr>
            <a:xfrm>
              <a:off x="342295" y="0"/>
              <a:ext cx="3667144" cy="6845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GB" sz="1200" b="1" i="1" kern="1200">
                  <a:latin typeface="Arial" panose="020B0604020202020204" pitchFamily="34" charset="0"/>
                  <a:cs typeface="Arial" panose="020B0604020202020204" pitchFamily="34" charset="0"/>
                </a:rPr>
                <a:t>Jan</a:t>
              </a:r>
              <a:endParaRPr lang="en-GB" sz="1200" i="1" kern="1200">
                <a:latin typeface="Arial" panose="020B0604020202020204" pitchFamily="34" charset="0"/>
                <a:cs typeface="Arial" panose="020B0604020202020204" pitchFamily="34" charset="0"/>
              </a:endParaRPr>
            </a:p>
          </p:txBody>
        </p:sp>
      </p:grpSp>
      <p:grpSp>
        <p:nvGrpSpPr>
          <p:cNvPr id="42" name="Group 41">
            <a:extLst>
              <a:ext uri="{FF2B5EF4-FFF2-40B4-BE49-F238E27FC236}">
                <a16:creationId xmlns:a16="http://schemas.microsoft.com/office/drawing/2014/main" id="{72F66ABD-A676-6A65-C71C-A74E1E1EF747}"/>
              </a:ext>
            </a:extLst>
          </p:cNvPr>
          <p:cNvGrpSpPr/>
          <p:nvPr/>
        </p:nvGrpSpPr>
        <p:grpSpPr>
          <a:xfrm>
            <a:off x="7124245" y="1083323"/>
            <a:ext cx="1607235" cy="361345"/>
            <a:chOff x="0" y="0"/>
            <a:chExt cx="4351734" cy="684590"/>
          </a:xfrm>
        </p:grpSpPr>
        <p:sp>
          <p:nvSpPr>
            <p:cNvPr id="45" name="Arrow: Chevron 44">
              <a:extLst>
                <a:ext uri="{FF2B5EF4-FFF2-40B4-BE49-F238E27FC236}">
                  <a16:creationId xmlns:a16="http://schemas.microsoft.com/office/drawing/2014/main" id="{80CDAC6B-3144-D313-A856-9B121D05B162}"/>
                </a:ext>
              </a:extLst>
            </p:cNvPr>
            <p:cNvSpPr/>
            <p:nvPr/>
          </p:nvSpPr>
          <p:spPr>
            <a:xfrm>
              <a:off x="0" y="0"/>
              <a:ext cx="4351734" cy="684590"/>
            </a:xfrm>
            <a:prstGeom prst="chevron">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46" name="Arrow: Chevron 4">
              <a:extLst>
                <a:ext uri="{FF2B5EF4-FFF2-40B4-BE49-F238E27FC236}">
                  <a16:creationId xmlns:a16="http://schemas.microsoft.com/office/drawing/2014/main" id="{3A626833-4F16-E1B5-06E2-86F226A370AC}"/>
                </a:ext>
              </a:extLst>
            </p:cNvPr>
            <p:cNvSpPr txBox="1"/>
            <p:nvPr/>
          </p:nvSpPr>
          <p:spPr>
            <a:xfrm>
              <a:off x="342295" y="0"/>
              <a:ext cx="3667144" cy="6845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GB" sz="1200" b="1" i="1" kern="1200">
                  <a:latin typeface="Arial" panose="020B0604020202020204" pitchFamily="34" charset="0"/>
                  <a:cs typeface="Arial" panose="020B0604020202020204" pitchFamily="34" charset="0"/>
                </a:rPr>
                <a:t>Dec</a:t>
              </a:r>
              <a:endParaRPr lang="en-GB" sz="1200" i="1" kern="1200">
                <a:latin typeface="Arial" panose="020B0604020202020204" pitchFamily="34" charset="0"/>
                <a:cs typeface="Arial" panose="020B0604020202020204" pitchFamily="34" charset="0"/>
              </a:endParaRPr>
            </a:p>
          </p:txBody>
        </p:sp>
      </p:grpSp>
      <p:grpSp>
        <p:nvGrpSpPr>
          <p:cNvPr id="48" name="Group 47">
            <a:extLst>
              <a:ext uri="{FF2B5EF4-FFF2-40B4-BE49-F238E27FC236}">
                <a16:creationId xmlns:a16="http://schemas.microsoft.com/office/drawing/2014/main" id="{33D6EA22-A49A-FF27-DB78-1C98F85FB558}"/>
              </a:ext>
            </a:extLst>
          </p:cNvPr>
          <p:cNvGrpSpPr/>
          <p:nvPr/>
        </p:nvGrpSpPr>
        <p:grpSpPr>
          <a:xfrm>
            <a:off x="5648622" y="1085838"/>
            <a:ext cx="1607235" cy="361345"/>
            <a:chOff x="0" y="0"/>
            <a:chExt cx="4351734" cy="684590"/>
          </a:xfrm>
        </p:grpSpPr>
        <p:sp>
          <p:nvSpPr>
            <p:cNvPr id="50" name="Arrow: Chevron 49">
              <a:extLst>
                <a:ext uri="{FF2B5EF4-FFF2-40B4-BE49-F238E27FC236}">
                  <a16:creationId xmlns:a16="http://schemas.microsoft.com/office/drawing/2014/main" id="{D6DB52E7-E8EE-4700-5D53-CA2A48D11A22}"/>
                </a:ext>
              </a:extLst>
            </p:cNvPr>
            <p:cNvSpPr/>
            <p:nvPr/>
          </p:nvSpPr>
          <p:spPr>
            <a:xfrm>
              <a:off x="0" y="0"/>
              <a:ext cx="4351734" cy="684590"/>
            </a:xfrm>
            <a:prstGeom prst="chevron">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53" name="Arrow: Chevron 4">
              <a:extLst>
                <a:ext uri="{FF2B5EF4-FFF2-40B4-BE49-F238E27FC236}">
                  <a16:creationId xmlns:a16="http://schemas.microsoft.com/office/drawing/2014/main" id="{E84258A8-781F-1CA1-FA87-DF174A7080F7}"/>
                </a:ext>
              </a:extLst>
            </p:cNvPr>
            <p:cNvSpPr txBox="1"/>
            <p:nvPr/>
          </p:nvSpPr>
          <p:spPr>
            <a:xfrm>
              <a:off x="342295" y="0"/>
              <a:ext cx="3667144" cy="6845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GB" sz="1200" b="1" i="1" kern="1200">
                  <a:latin typeface="Arial" panose="020B0604020202020204" pitchFamily="34" charset="0"/>
                  <a:cs typeface="Arial" panose="020B0604020202020204" pitchFamily="34" charset="0"/>
                </a:rPr>
                <a:t>Nov</a:t>
              </a:r>
              <a:endParaRPr lang="en-GB" sz="1200" i="1" kern="1200">
                <a:latin typeface="Arial" panose="020B0604020202020204" pitchFamily="34" charset="0"/>
                <a:cs typeface="Arial" panose="020B0604020202020204" pitchFamily="34" charset="0"/>
              </a:endParaRPr>
            </a:p>
          </p:txBody>
        </p:sp>
      </p:grpSp>
      <p:grpSp>
        <p:nvGrpSpPr>
          <p:cNvPr id="54" name="Group 53">
            <a:extLst>
              <a:ext uri="{FF2B5EF4-FFF2-40B4-BE49-F238E27FC236}">
                <a16:creationId xmlns:a16="http://schemas.microsoft.com/office/drawing/2014/main" id="{37358A4E-0482-9501-D19A-8C0854072F94}"/>
              </a:ext>
            </a:extLst>
          </p:cNvPr>
          <p:cNvGrpSpPr/>
          <p:nvPr/>
        </p:nvGrpSpPr>
        <p:grpSpPr>
          <a:xfrm>
            <a:off x="4167807" y="1080566"/>
            <a:ext cx="1607235" cy="361345"/>
            <a:chOff x="0" y="0"/>
            <a:chExt cx="4351734" cy="684590"/>
          </a:xfrm>
        </p:grpSpPr>
        <p:sp>
          <p:nvSpPr>
            <p:cNvPr id="55" name="Arrow: Chevron 54">
              <a:extLst>
                <a:ext uri="{FF2B5EF4-FFF2-40B4-BE49-F238E27FC236}">
                  <a16:creationId xmlns:a16="http://schemas.microsoft.com/office/drawing/2014/main" id="{BF33B324-3501-78FF-8407-D7310D0D633C}"/>
                </a:ext>
              </a:extLst>
            </p:cNvPr>
            <p:cNvSpPr/>
            <p:nvPr/>
          </p:nvSpPr>
          <p:spPr>
            <a:xfrm>
              <a:off x="0" y="0"/>
              <a:ext cx="4351734" cy="684590"/>
            </a:xfrm>
            <a:prstGeom prst="chevron">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56" name="Arrow: Chevron 4">
              <a:extLst>
                <a:ext uri="{FF2B5EF4-FFF2-40B4-BE49-F238E27FC236}">
                  <a16:creationId xmlns:a16="http://schemas.microsoft.com/office/drawing/2014/main" id="{1DF13644-93B4-2A99-B402-47E4A32F60B6}"/>
                </a:ext>
              </a:extLst>
            </p:cNvPr>
            <p:cNvSpPr txBox="1"/>
            <p:nvPr/>
          </p:nvSpPr>
          <p:spPr>
            <a:xfrm>
              <a:off x="342295" y="0"/>
              <a:ext cx="3667144" cy="6845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GB" sz="1200" b="1" i="1" kern="1200">
                  <a:latin typeface="Arial" panose="020B0604020202020204" pitchFamily="34" charset="0"/>
                  <a:cs typeface="Arial" panose="020B0604020202020204" pitchFamily="34" charset="0"/>
                </a:rPr>
                <a:t>Oct</a:t>
              </a:r>
              <a:endParaRPr lang="en-GB" sz="1200" i="1" kern="1200">
                <a:latin typeface="Arial" panose="020B0604020202020204" pitchFamily="34" charset="0"/>
                <a:cs typeface="Arial" panose="020B0604020202020204" pitchFamily="34" charset="0"/>
              </a:endParaRPr>
            </a:p>
          </p:txBody>
        </p:sp>
      </p:grpSp>
      <p:sp>
        <p:nvSpPr>
          <p:cNvPr id="61" name="TextBox 60">
            <a:extLst>
              <a:ext uri="{FF2B5EF4-FFF2-40B4-BE49-F238E27FC236}">
                <a16:creationId xmlns:a16="http://schemas.microsoft.com/office/drawing/2014/main" id="{354077E0-9AED-A9AD-1783-95A1288E516A}"/>
              </a:ext>
            </a:extLst>
          </p:cNvPr>
          <p:cNvSpPr txBox="1"/>
          <p:nvPr/>
        </p:nvSpPr>
        <p:spPr>
          <a:xfrm>
            <a:off x="60069" y="2194942"/>
            <a:ext cx="1098169" cy="307777"/>
          </a:xfrm>
          <a:prstGeom prst="rect">
            <a:avLst/>
          </a:prstGeom>
          <a:noFill/>
        </p:spPr>
        <p:txBody>
          <a:bodyPr wrap="square" rtlCol="0">
            <a:spAutoFit/>
          </a:bodyPr>
          <a:lstStyle/>
          <a:p>
            <a:pPr algn="r"/>
            <a:r>
              <a:rPr lang="en-GB" sz="1400"/>
              <a:t>Vaccs</a:t>
            </a:r>
          </a:p>
        </p:txBody>
      </p:sp>
      <p:sp>
        <p:nvSpPr>
          <p:cNvPr id="62" name="TextBox 61">
            <a:extLst>
              <a:ext uri="{FF2B5EF4-FFF2-40B4-BE49-F238E27FC236}">
                <a16:creationId xmlns:a16="http://schemas.microsoft.com/office/drawing/2014/main" id="{ED6AAE54-15B7-FF6F-CB7E-8681BD25FCEB}"/>
              </a:ext>
            </a:extLst>
          </p:cNvPr>
          <p:cNvSpPr txBox="1"/>
          <p:nvPr/>
        </p:nvSpPr>
        <p:spPr>
          <a:xfrm>
            <a:off x="10546" y="4834716"/>
            <a:ext cx="1042268" cy="307777"/>
          </a:xfrm>
          <a:prstGeom prst="rect">
            <a:avLst/>
          </a:prstGeom>
          <a:noFill/>
        </p:spPr>
        <p:txBody>
          <a:bodyPr wrap="square" rtlCol="0">
            <a:spAutoFit/>
          </a:bodyPr>
          <a:lstStyle/>
          <a:p>
            <a:pPr algn="r"/>
            <a:r>
              <a:rPr lang="en-GB" sz="1400"/>
              <a:t>IPC</a:t>
            </a:r>
          </a:p>
        </p:txBody>
      </p:sp>
      <p:sp>
        <p:nvSpPr>
          <p:cNvPr id="63" name="TextBox 62">
            <a:extLst>
              <a:ext uri="{FF2B5EF4-FFF2-40B4-BE49-F238E27FC236}">
                <a16:creationId xmlns:a16="http://schemas.microsoft.com/office/drawing/2014/main" id="{27C0F405-EAF4-80C2-0593-40C8B2927525}"/>
              </a:ext>
            </a:extLst>
          </p:cNvPr>
          <p:cNvSpPr txBox="1"/>
          <p:nvPr/>
        </p:nvSpPr>
        <p:spPr>
          <a:xfrm>
            <a:off x="115970" y="3141834"/>
            <a:ext cx="1042268" cy="307777"/>
          </a:xfrm>
          <a:prstGeom prst="rect">
            <a:avLst/>
          </a:prstGeom>
          <a:noFill/>
        </p:spPr>
        <p:txBody>
          <a:bodyPr wrap="square" rtlCol="0">
            <a:spAutoFit/>
          </a:bodyPr>
          <a:lstStyle/>
          <a:p>
            <a:pPr algn="r"/>
            <a:r>
              <a:rPr lang="en-GB" sz="1400"/>
              <a:t>Staywell</a:t>
            </a:r>
          </a:p>
        </p:txBody>
      </p:sp>
      <p:sp>
        <p:nvSpPr>
          <p:cNvPr id="64" name="Rectangle: Rounded Corners 63">
            <a:extLst>
              <a:ext uri="{FF2B5EF4-FFF2-40B4-BE49-F238E27FC236}">
                <a16:creationId xmlns:a16="http://schemas.microsoft.com/office/drawing/2014/main" id="{95ECF0CB-F02E-499E-313A-0936028DA0A8}"/>
              </a:ext>
            </a:extLst>
          </p:cNvPr>
          <p:cNvSpPr/>
          <p:nvPr/>
        </p:nvSpPr>
        <p:spPr>
          <a:xfrm>
            <a:off x="1514402" y="2234040"/>
            <a:ext cx="1896157" cy="274650"/>
          </a:xfrm>
          <a:prstGeom prst="roundRect">
            <a:avLst/>
          </a:prstGeom>
          <a:solidFill>
            <a:schemeClr val="accent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100" b="1">
                <a:solidFill>
                  <a:schemeClr val="bg1"/>
                </a:solidFill>
              </a:rPr>
              <a:t>Internal (staff)</a:t>
            </a:r>
          </a:p>
        </p:txBody>
      </p:sp>
      <p:sp>
        <p:nvSpPr>
          <p:cNvPr id="71" name="Rectangle 70">
            <a:extLst>
              <a:ext uri="{FF2B5EF4-FFF2-40B4-BE49-F238E27FC236}">
                <a16:creationId xmlns:a16="http://schemas.microsoft.com/office/drawing/2014/main" id="{D5FF67AA-E996-C6C5-525C-91BD233CB743}"/>
              </a:ext>
            </a:extLst>
          </p:cNvPr>
          <p:cNvSpPr/>
          <p:nvPr/>
        </p:nvSpPr>
        <p:spPr>
          <a:xfrm>
            <a:off x="838464" y="3501318"/>
            <a:ext cx="10663462"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Rounded Corners 75">
            <a:extLst>
              <a:ext uri="{FF2B5EF4-FFF2-40B4-BE49-F238E27FC236}">
                <a16:creationId xmlns:a16="http://schemas.microsoft.com/office/drawing/2014/main" id="{9EC34FBB-FB9B-9E2A-555F-3D7AF1BFE3EE}"/>
              </a:ext>
            </a:extLst>
          </p:cNvPr>
          <p:cNvSpPr/>
          <p:nvPr/>
        </p:nvSpPr>
        <p:spPr>
          <a:xfrm>
            <a:off x="4167807" y="3114435"/>
            <a:ext cx="6013579" cy="274650"/>
          </a:xfrm>
          <a:prstGeom prst="roundRect">
            <a:avLst/>
          </a:prstGeom>
          <a:solidFill>
            <a:schemeClr val="accent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100" b="1">
                <a:solidFill>
                  <a:schemeClr val="bg1"/>
                </a:solidFill>
              </a:rPr>
              <a:t>Owned / earned / partnership</a:t>
            </a:r>
          </a:p>
        </p:txBody>
      </p:sp>
      <p:sp>
        <p:nvSpPr>
          <p:cNvPr id="82" name="TextBox 81">
            <a:extLst>
              <a:ext uri="{FF2B5EF4-FFF2-40B4-BE49-F238E27FC236}">
                <a16:creationId xmlns:a16="http://schemas.microsoft.com/office/drawing/2014/main" id="{DDB21215-D669-2783-FD3F-8D4A04AB345D}"/>
              </a:ext>
            </a:extLst>
          </p:cNvPr>
          <p:cNvSpPr txBox="1"/>
          <p:nvPr/>
        </p:nvSpPr>
        <p:spPr>
          <a:xfrm>
            <a:off x="-49961" y="5385796"/>
            <a:ext cx="1212759" cy="307777"/>
          </a:xfrm>
          <a:prstGeom prst="rect">
            <a:avLst/>
          </a:prstGeom>
          <a:noFill/>
        </p:spPr>
        <p:txBody>
          <a:bodyPr wrap="square" rtlCol="0">
            <a:spAutoFit/>
          </a:bodyPr>
          <a:lstStyle/>
          <a:p>
            <a:pPr algn="r"/>
            <a:r>
              <a:rPr lang="en-GB" sz="1400"/>
              <a:t>Discharge</a:t>
            </a:r>
          </a:p>
        </p:txBody>
      </p:sp>
      <p:sp>
        <p:nvSpPr>
          <p:cNvPr id="83" name="Rectangle: Rounded Corners 82">
            <a:extLst>
              <a:ext uri="{FF2B5EF4-FFF2-40B4-BE49-F238E27FC236}">
                <a16:creationId xmlns:a16="http://schemas.microsoft.com/office/drawing/2014/main" id="{5E51ED0C-02BF-100B-1DEC-EFB5A4F86E0F}"/>
              </a:ext>
            </a:extLst>
          </p:cNvPr>
          <p:cNvSpPr/>
          <p:nvPr/>
        </p:nvSpPr>
        <p:spPr>
          <a:xfrm>
            <a:off x="5663863" y="3599996"/>
            <a:ext cx="3758917" cy="274650"/>
          </a:xfrm>
          <a:prstGeom prst="roundRect">
            <a:avLst/>
          </a:prstGeom>
          <a:solidFill>
            <a:schemeClr val="accen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100" b="1">
                <a:solidFill>
                  <a:schemeClr val="bg1"/>
                </a:solidFill>
              </a:rPr>
              <a:t>Advertising</a:t>
            </a:r>
          </a:p>
        </p:txBody>
      </p:sp>
      <p:sp>
        <p:nvSpPr>
          <p:cNvPr id="84" name="Rectangle: Rounded Corners 83">
            <a:extLst>
              <a:ext uri="{FF2B5EF4-FFF2-40B4-BE49-F238E27FC236}">
                <a16:creationId xmlns:a16="http://schemas.microsoft.com/office/drawing/2014/main" id="{E4847ABE-475E-B33F-8CAC-3BBF2CA961DA}"/>
              </a:ext>
            </a:extLst>
          </p:cNvPr>
          <p:cNvSpPr/>
          <p:nvPr/>
        </p:nvSpPr>
        <p:spPr>
          <a:xfrm>
            <a:off x="5860926" y="4315602"/>
            <a:ext cx="1196040" cy="294839"/>
          </a:xfrm>
          <a:prstGeom prst="roundRect">
            <a:avLst/>
          </a:prstGeom>
          <a:solidFill>
            <a:schemeClr val="accent3"/>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100" b="1">
                <a:solidFill>
                  <a:schemeClr val="bg1"/>
                </a:solidFill>
              </a:rPr>
              <a:t>PR</a:t>
            </a:r>
          </a:p>
        </p:txBody>
      </p:sp>
      <p:sp>
        <p:nvSpPr>
          <p:cNvPr id="86" name="Rectangle 85">
            <a:extLst>
              <a:ext uri="{FF2B5EF4-FFF2-40B4-BE49-F238E27FC236}">
                <a16:creationId xmlns:a16="http://schemas.microsoft.com/office/drawing/2014/main" id="{9A69ACF0-ACE6-E05E-C0EB-6FE9887BC3BA}"/>
              </a:ext>
            </a:extLst>
          </p:cNvPr>
          <p:cNvSpPr/>
          <p:nvPr/>
        </p:nvSpPr>
        <p:spPr>
          <a:xfrm>
            <a:off x="949016" y="4699719"/>
            <a:ext cx="10663462"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Rounded Corners 86">
            <a:extLst>
              <a:ext uri="{FF2B5EF4-FFF2-40B4-BE49-F238E27FC236}">
                <a16:creationId xmlns:a16="http://schemas.microsoft.com/office/drawing/2014/main" id="{A8D16D29-B9F4-E62A-E34A-8E5500B0A68C}"/>
              </a:ext>
            </a:extLst>
          </p:cNvPr>
          <p:cNvSpPr/>
          <p:nvPr/>
        </p:nvSpPr>
        <p:spPr>
          <a:xfrm>
            <a:off x="5253477" y="5369627"/>
            <a:ext cx="3289532" cy="322513"/>
          </a:xfrm>
          <a:prstGeom prst="roundRect">
            <a:avLst/>
          </a:prstGeom>
          <a:solidFill>
            <a:schemeClr val="accent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100" b="1">
                <a:solidFill>
                  <a:schemeClr val="bg1"/>
                </a:solidFill>
              </a:rPr>
              <a:t>Owned /earned (esp. on-site)</a:t>
            </a:r>
          </a:p>
        </p:txBody>
      </p:sp>
      <p:sp>
        <p:nvSpPr>
          <p:cNvPr id="2" name="Rectangle: Rounded Corners 1">
            <a:extLst>
              <a:ext uri="{FF2B5EF4-FFF2-40B4-BE49-F238E27FC236}">
                <a16:creationId xmlns:a16="http://schemas.microsoft.com/office/drawing/2014/main" id="{60A0549F-EFE5-E758-6BFD-DEC62D60417A}"/>
              </a:ext>
            </a:extLst>
          </p:cNvPr>
          <p:cNvSpPr/>
          <p:nvPr/>
        </p:nvSpPr>
        <p:spPr>
          <a:xfrm>
            <a:off x="7394221" y="4790877"/>
            <a:ext cx="1086997" cy="340386"/>
          </a:xfrm>
          <a:prstGeom prst="roundRect">
            <a:avLst/>
          </a:prstGeom>
          <a:solidFill>
            <a:schemeClr val="accen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100" b="1">
                <a:solidFill>
                  <a:schemeClr val="bg1"/>
                </a:solidFill>
              </a:rPr>
              <a:t>Advertising</a:t>
            </a:r>
          </a:p>
        </p:txBody>
      </p:sp>
      <p:sp>
        <p:nvSpPr>
          <p:cNvPr id="3" name="TextBox 2">
            <a:extLst>
              <a:ext uri="{FF2B5EF4-FFF2-40B4-BE49-F238E27FC236}">
                <a16:creationId xmlns:a16="http://schemas.microsoft.com/office/drawing/2014/main" id="{E7B0B08D-2AA0-F554-AF2D-E67D33FCF0D4}"/>
              </a:ext>
            </a:extLst>
          </p:cNvPr>
          <p:cNvSpPr txBox="1"/>
          <p:nvPr/>
        </p:nvSpPr>
        <p:spPr>
          <a:xfrm>
            <a:off x="1444316" y="6226916"/>
            <a:ext cx="9542301" cy="307777"/>
          </a:xfrm>
          <a:prstGeom prst="rect">
            <a:avLst/>
          </a:prstGeom>
          <a:noFill/>
        </p:spPr>
        <p:txBody>
          <a:bodyPr wrap="square" rtlCol="0">
            <a:spAutoFit/>
          </a:bodyPr>
          <a:lstStyle/>
          <a:p>
            <a:r>
              <a:rPr lang="en-GB" sz="1400"/>
              <a:t>*</a:t>
            </a:r>
            <a:r>
              <a:rPr lang="en-GB" sz="1400" i="1"/>
              <a:t>Timeline to be aligned to national and regional NHS campaign plans once confirmed.</a:t>
            </a:r>
          </a:p>
        </p:txBody>
      </p:sp>
      <p:sp>
        <p:nvSpPr>
          <p:cNvPr id="13" name="Rectangle: Rounded Corners 12">
            <a:extLst>
              <a:ext uri="{FF2B5EF4-FFF2-40B4-BE49-F238E27FC236}">
                <a16:creationId xmlns:a16="http://schemas.microsoft.com/office/drawing/2014/main" id="{5D75FA26-C73A-6ADF-0AB8-F1B06BB790AC}"/>
              </a:ext>
            </a:extLst>
          </p:cNvPr>
          <p:cNvSpPr/>
          <p:nvPr/>
        </p:nvSpPr>
        <p:spPr>
          <a:xfrm>
            <a:off x="3322331" y="2231918"/>
            <a:ext cx="3065350" cy="284419"/>
          </a:xfrm>
          <a:prstGeom prst="roundRect">
            <a:avLst/>
          </a:prstGeom>
          <a:solidFill>
            <a:schemeClr val="accen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100" b="1">
                <a:solidFill>
                  <a:schemeClr val="bg1"/>
                </a:solidFill>
              </a:rPr>
              <a:t>Advertising</a:t>
            </a:r>
          </a:p>
        </p:txBody>
      </p:sp>
      <p:sp>
        <p:nvSpPr>
          <p:cNvPr id="14" name="Rectangle: Rounded Corners 13">
            <a:extLst>
              <a:ext uri="{FF2B5EF4-FFF2-40B4-BE49-F238E27FC236}">
                <a16:creationId xmlns:a16="http://schemas.microsoft.com/office/drawing/2014/main" id="{7AE24584-A720-9B2E-CDEA-25929222CE3E}"/>
              </a:ext>
            </a:extLst>
          </p:cNvPr>
          <p:cNvSpPr/>
          <p:nvPr/>
        </p:nvSpPr>
        <p:spPr>
          <a:xfrm>
            <a:off x="2909039" y="2618694"/>
            <a:ext cx="6606799" cy="274650"/>
          </a:xfrm>
          <a:prstGeom prst="roundRect">
            <a:avLst/>
          </a:prstGeom>
          <a:solidFill>
            <a:schemeClr val="accent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100" b="1">
                <a:solidFill>
                  <a:schemeClr val="bg1"/>
                </a:solidFill>
              </a:rPr>
              <a:t>Owned / earned</a:t>
            </a:r>
          </a:p>
        </p:txBody>
      </p:sp>
      <p:sp>
        <p:nvSpPr>
          <p:cNvPr id="16" name="TextBox 15">
            <a:extLst>
              <a:ext uri="{FF2B5EF4-FFF2-40B4-BE49-F238E27FC236}">
                <a16:creationId xmlns:a16="http://schemas.microsoft.com/office/drawing/2014/main" id="{7973DBB5-C026-9D1A-C627-34DA569BAAD0}"/>
              </a:ext>
            </a:extLst>
          </p:cNvPr>
          <p:cNvSpPr txBox="1"/>
          <p:nvPr/>
        </p:nvSpPr>
        <p:spPr>
          <a:xfrm>
            <a:off x="104869" y="4025460"/>
            <a:ext cx="1129530" cy="307777"/>
          </a:xfrm>
          <a:prstGeom prst="rect">
            <a:avLst/>
          </a:prstGeom>
          <a:noFill/>
        </p:spPr>
        <p:txBody>
          <a:bodyPr wrap="square" rtlCol="0">
            <a:spAutoFit/>
          </a:bodyPr>
          <a:lstStyle/>
          <a:p>
            <a:pPr algn="r"/>
            <a:r>
              <a:rPr lang="en-GB" sz="1400"/>
              <a:t>Choosewell</a:t>
            </a:r>
          </a:p>
        </p:txBody>
      </p:sp>
      <p:sp>
        <p:nvSpPr>
          <p:cNvPr id="31" name="Rectangle: Rounded Corners 30">
            <a:extLst>
              <a:ext uri="{FF2B5EF4-FFF2-40B4-BE49-F238E27FC236}">
                <a16:creationId xmlns:a16="http://schemas.microsoft.com/office/drawing/2014/main" id="{EB2CEAF9-E156-6096-C817-D61452D86B3F}"/>
              </a:ext>
            </a:extLst>
          </p:cNvPr>
          <p:cNvSpPr/>
          <p:nvPr/>
        </p:nvSpPr>
        <p:spPr>
          <a:xfrm>
            <a:off x="4277823" y="3954091"/>
            <a:ext cx="6951414" cy="274650"/>
          </a:xfrm>
          <a:prstGeom prst="roundRect">
            <a:avLst/>
          </a:prstGeom>
          <a:solidFill>
            <a:schemeClr val="accent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100" b="1">
                <a:solidFill>
                  <a:schemeClr val="bg1"/>
                </a:solidFill>
              </a:rPr>
              <a:t>Owned / earned</a:t>
            </a:r>
          </a:p>
        </p:txBody>
      </p:sp>
      <p:sp>
        <p:nvSpPr>
          <p:cNvPr id="33" name="Rectangle 32">
            <a:extLst>
              <a:ext uri="{FF2B5EF4-FFF2-40B4-BE49-F238E27FC236}">
                <a16:creationId xmlns:a16="http://schemas.microsoft.com/office/drawing/2014/main" id="{ECBA962C-D2C0-0DF8-D62B-3B51109331BA}"/>
              </a:ext>
            </a:extLst>
          </p:cNvPr>
          <p:cNvSpPr/>
          <p:nvPr/>
        </p:nvSpPr>
        <p:spPr>
          <a:xfrm>
            <a:off x="1052814" y="5255417"/>
            <a:ext cx="10663462"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97CFB755-C809-CE38-5098-DDA96AE84823}"/>
              </a:ext>
            </a:extLst>
          </p:cNvPr>
          <p:cNvSpPr/>
          <p:nvPr/>
        </p:nvSpPr>
        <p:spPr>
          <a:xfrm>
            <a:off x="1052814" y="2081554"/>
            <a:ext cx="10663462"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Rounded Corners 38">
            <a:extLst>
              <a:ext uri="{FF2B5EF4-FFF2-40B4-BE49-F238E27FC236}">
                <a16:creationId xmlns:a16="http://schemas.microsoft.com/office/drawing/2014/main" id="{4592A124-9183-2688-247B-7BB821A5CCE4}"/>
              </a:ext>
            </a:extLst>
          </p:cNvPr>
          <p:cNvSpPr/>
          <p:nvPr/>
        </p:nvSpPr>
        <p:spPr>
          <a:xfrm>
            <a:off x="5165740" y="1694711"/>
            <a:ext cx="1606570" cy="323063"/>
          </a:xfrm>
          <a:prstGeom prst="roundRect">
            <a:avLst/>
          </a:prstGeom>
          <a:solidFill>
            <a:schemeClr val="accen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100" b="1">
                <a:solidFill>
                  <a:schemeClr val="bg1"/>
                </a:solidFill>
              </a:rPr>
              <a:t>Door drop</a:t>
            </a:r>
          </a:p>
        </p:txBody>
      </p:sp>
      <p:sp>
        <p:nvSpPr>
          <p:cNvPr id="43" name="TextBox 42">
            <a:extLst>
              <a:ext uri="{FF2B5EF4-FFF2-40B4-BE49-F238E27FC236}">
                <a16:creationId xmlns:a16="http://schemas.microsoft.com/office/drawing/2014/main" id="{71A38536-9FD6-7C68-B786-10DA53D77B3A}"/>
              </a:ext>
            </a:extLst>
          </p:cNvPr>
          <p:cNvSpPr txBox="1"/>
          <p:nvPr/>
        </p:nvSpPr>
        <p:spPr>
          <a:xfrm>
            <a:off x="67065" y="1700142"/>
            <a:ext cx="1098169" cy="307777"/>
          </a:xfrm>
          <a:prstGeom prst="rect">
            <a:avLst/>
          </a:prstGeom>
          <a:noFill/>
        </p:spPr>
        <p:txBody>
          <a:bodyPr wrap="square" rtlCol="0">
            <a:spAutoFit/>
          </a:bodyPr>
          <a:lstStyle/>
          <a:p>
            <a:pPr algn="r"/>
            <a:r>
              <a:rPr lang="en-GB" sz="1400"/>
              <a:t>All-msg</a:t>
            </a:r>
          </a:p>
        </p:txBody>
      </p:sp>
      <p:sp>
        <p:nvSpPr>
          <p:cNvPr id="47" name="Rectangle: Rounded Corners 46">
            <a:extLst>
              <a:ext uri="{FF2B5EF4-FFF2-40B4-BE49-F238E27FC236}">
                <a16:creationId xmlns:a16="http://schemas.microsoft.com/office/drawing/2014/main" id="{69265FA3-559A-5022-AD22-2EF56F5698DB}"/>
              </a:ext>
            </a:extLst>
          </p:cNvPr>
          <p:cNvSpPr/>
          <p:nvPr/>
        </p:nvSpPr>
        <p:spPr>
          <a:xfrm>
            <a:off x="3912757" y="1709088"/>
            <a:ext cx="1196040" cy="294839"/>
          </a:xfrm>
          <a:prstGeom prst="roundRect">
            <a:avLst/>
          </a:prstGeom>
          <a:solidFill>
            <a:schemeClr val="accent3"/>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100" b="1">
                <a:solidFill>
                  <a:schemeClr val="bg1"/>
                </a:solidFill>
              </a:rPr>
              <a:t>PR</a:t>
            </a:r>
          </a:p>
        </p:txBody>
      </p:sp>
      <p:sp>
        <p:nvSpPr>
          <p:cNvPr id="51" name="Rectangle 50">
            <a:extLst>
              <a:ext uri="{FF2B5EF4-FFF2-40B4-BE49-F238E27FC236}">
                <a16:creationId xmlns:a16="http://schemas.microsoft.com/office/drawing/2014/main" id="{C5750BCF-DD14-2532-9DAE-256DDC87A5FA}"/>
              </a:ext>
            </a:extLst>
          </p:cNvPr>
          <p:cNvSpPr/>
          <p:nvPr/>
        </p:nvSpPr>
        <p:spPr>
          <a:xfrm>
            <a:off x="949016" y="2995886"/>
            <a:ext cx="10663462"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5993EF1C-02F6-63A8-3474-71F88058EB00}"/>
              </a:ext>
            </a:extLst>
          </p:cNvPr>
          <p:cNvSpPr/>
          <p:nvPr/>
        </p:nvSpPr>
        <p:spPr>
          <a:xfrm>
            <a:off x="5627471" y="4805406"/>
            <a:ext cx="1662951" cy="343505"/>
          </a:xfrm>
          <a:prstGeom prst="roundRect">
            <a:avLst/>
          </a:prstGeom>
          <a:solidFill>
            <a:schemeClr val="accent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100" b="1">
                <a:solidFill>
                  <a:schemeClr val="bg1"/>
                </a:solidFill>
              </a:rPr>
              <a:t>Owned / earned</a:t>
            </a:r>
          </a:p>
        </p:txBody>
      </p:sp>
      <p:sp>
        <p:nvSpPr>
          <p:cNvPr id="32" name="Rectangle: Rounded Corners 31">
            <a:extLst>
              <a:ext uri="{FF2B5EF4-FFF2-40B4-BE49-F238E27FC236}">
                <a16:creationId xmlns:a16="http://schemas.microsoft.com/office/drawing/2014/main" id="{686D927E-C5ED-D23E-05F6-ADB319D2A41B}"/>
              </a:ext>
            </a:extLst>
          </p:cNvPr>
          <p:cNvSpPr/>
          <p:nvPr/>
        </p:nvSpPr>
        <p:spPr>
          <a:xfrm>
            <a:off x="1659084" y="2606136"/>
            <a:ext cx="1196040" cy="294839"/>
          </a:xfrm>
          <a:prstGeom prst="roundRect">
            <a:avLst/>
          </a:prstGeom>
          <a:solidFill>
            <a:schemeClr val="accent3"/>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100" b="1">
                <a:solidFill>
                  <a:schemeClr val="bg1"/>
                </a:solidFill>
              </a:rPr>
              <a:t>PR</a:t>
            </a:r>
          </a:p>
        </p:txBody>
      </p:sp>
    </p:spTree>
    <p:extLst>
      <p:ext uri="{BB962C8B-B14F-4D97-AF65-F5344CB8AC3E}">
        <p14:creationId xmlns:p14="http://schemas.microsoft.com/office/powerpoint/2010/main" val="3980152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91122-07C1-A25E-67CF-DD846F800E35}"/>
              </a:ext>
            </a:extLst>
          </p:cNvPr>
          <p:cNvSpPr>
            <a:spLocks noGrp="1"/>
          </p:cNvSpPr>
          <p:nvPr>
            <p:ph type="title"/>
          </p:nvPr>
        </p:nvSpPr>
        <p:spPr/>
        <p:txBody>
          <a:bodyPr>
            <a:normAutofit/>
          </a:bodyPr>
          <a:lstStyle/>
          <a:p>
            <a:r>
              <a:rPr lang="en-GB"/>
              <a:t>5. Primary Care</a:t>
            </a:r>
          </a:p>
        </p:txBody>
      </p:sp>
      <p:sp>
        <p:nvSpPr>
          <p:cNvPr id="4" name="Slide Number Placeholder 3">
            <a:extLst>
              <a:ext uri="{FF2B5EF4-FFF2-40B4-BE49-F238E27FC236}">
                <a16:creationId xmlns:a16="http://schemas.microsoft.com/office/drawing/2014/main" id="{D9B92D99-7DD4-39A1-1472-F297D0099BA8}"/>
              </a:ext>
            </a:extLst>
          </p:cNvPr>
          <p:cNvSpPr>
            <a:spLocks noGrp="1"/>
          </p:cNvSpPr>
          <p:nvPr>
            <p:ph type="sldNum" sz="quarter" idx="4"/>
          </p:nvPr>
        </p:nvSpPr>
        <p:spPr/>
        <p:txBody>
          <a:bodyPr/>
          <a:lstStyle/>
          <a:p>
            <a:fld id="{D68C5A31-2F21-4375-88E7-E41B74CC9E3F}" type="slidenum">
              <a:rPr lang="en-GB" smtClean="0"/>
              <a:t>22</a:t>
            </a:fld>
            <a:endParaRPr lang="en-GB"/>
          </a:p>
        </p:txBody>
      </p:sp>
      <p:graphicFrame>
        <p:nvGraphicFramePr>
          <p:cNvPr id="7" name="Diagram 6">
            <a:extLst>
              <a:ext uri="{FF2B5EF4-FFF2-40B4-BE49-F238E27FC236}">
                <a16:creationId xmlns:a16="http://schemas.microsoft.com/office/drawing/2014/main" id="{E32E721A-D897-2582-82FB-1FB7D5D8A90C}"/>
              </a:ext>
            </a:extLst>
          </p:cNvPr>
          <p:cNvGraphicFramePr/>
          <p:nvPr>
            <p:extLst>
              <p:ext uri="{D42A27DB-BD31-4B8C-83A1-F6EECF244321}">
                <p14:modId xmlns:p14="http://schemas.microsoft.com/office/powerpoint/2010/main" val="3257740419"/>
              </p:ext>
            </p:extLst>
          </p:nvPr>
        </p:nvGraphicFramePr>
        <p:xfrm>
          <a:off x="424132" y="1317361"/>
          <a:ext cx="11011313" cy="49327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427925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E469D-8144-C650-D1A1-9B7B83F2F8DD}"/>
              </a:ext>
            </a:extLst>
          </p:cNvPr>
          <p:cNvSpPr>
            <a:spLocks noGrp="1"/>
          </p:cNvSpPr>
          <p:nvPr>
            <p:ph type="title"/>
          </p:nvPr>
        </p:nvSpPr>
        <p:spPr>
          <a:xfrm>
            <a:off x="390391" y="46504"/>
            <a:ext cx="11343736" cy="1055688"/>
          </a:xfrm>
        </p:spPr>
        <p:txBody>
          <a:bodyPr>
            <a:normAutofit fontScale="90000"/>
          </a:bodyPr>
          <a:lstStyle/>
          <a:p>
            <a:r>
              <a:rPr lang="en-GB"/>
              <a:t>Admission / Attendance Avoidance Services</a:t>
            </a:r>
          </a:p>
        </p:txBody>
      </p:sp>
      <p:sp>
        <p:nvSpPr>
          <p:cNvPr id="3" name="Text Placeholder 2">
            <a:extLst>
              <a:ext uri="{FF2B5EF4-FFF2-40B4-BE49-F238E27FC236}">
                <a16:creationId xmlns:a16="http://schemas.microsoft.com/office/drawing/2014/main" id="{FDDE35BD-216B-0D07-D778-34A14B510B9F}"/>
              </a:ext>
            </a:extLst>
          </p:cNvPr>
          <p:cNvSpPr>
            <a:spLocks noGrp="1"/>
          </p:cNvSpPr>
          <p:nvPr>
            <p:ph type="body" sz="quarter" idx="10"/>
          </p:nvPr>
        </p:nvSpPr>
        <p:spPr>
          <a:xfrm>
            <a:off x="207821" y="932300"/>
            <a:ext cx="11866192" cy="5486787"/>
          </a:xfrm>
        </p:spPr>
        <p:txBody>
          <a:bodyPr/>
          <a:lstStyle/>
          <a:p>
            <a:r>
              <a:rPr lang="en-GB" sz="1400" dirty="0"/>
              <a:t>Updated the service opening for many of our services which make up our healthcare front door. Service times have been extended where beneficial over winter, and in some cases, now covers 5 days, where before partial weekly cover was previously commissioned.</a:t>
            </a:r>
          </a:p>
          <a:p>
            <a:pPr marL="285750" indent="-285750">
              <a:lnSpc>
                <a:spcPct val="100000"/>
              </a:lnSpc>
              <a:buFont typeface="Arial" panose="020B0604020202020204" pitchFamily="34" charset="0"/>
              <a:buChar char="•"/>
            </a:pPr>
            <a:r>
              <a:rPr lang="en-GB" sz="1400" b="1" dirty="0"/>
              <a:t>REACT</a:t>
            </a:r>
            <a:r>
              <a:rPr lang="en-GB" sz="1400" dirty="0"/>
              <a:t> – The Rapid Emergency Assessment Care Team works in the emergency departments at the Bristol Royal Infirmary (BRI) and Southmead Hospital supporting people over the age of 18, with the aim of preventing unnecessary admissions to hospital and helping people return home sooner. Weekend and evening cover is being assessed over winter. </a:t>
            </a:r>
          </a:p>
          <a:p>
            <a:pPr marL="285750" indent="-285750">
              <a:lnSpc>
                <a:spcPct val="100000"/>
              </a:lnSpc>
              <a:buFont typeface="Arial" panose="020B0604020202020204" pitchFamily="34" charset="0"/>
              <a:buChar char="•"/>
            </a:pPr>
            <a:endParaRPr lang="en-GB" sz="1400" dirty="0"/>
          </a:p>
          <a:p>
            <a:pPr marL="285750" indent="-285750">
              <a:lnSpc>
                <a:spcPct val="100000"/>
              </a:lnSpc>
              <a:buFont typeface="Arial" panose="020B0604020202020204" pitchFamily="34" charset="0"/>
              <a:buChar char="•"/>
            </a:pPr>
            <a:r>
              <a:rPr lang="en-GB" sz="1400" b="1" dirty="0"/>
              <a:t>CEMS</a:t>
            </a:r>
            <a:r>
              <a:rPr lang="en-GB" sz="1400" dirty="0"/>
              <a:t> – The Community Emergency Medicine Service (CEMS), places a senior Emergency Medicine clinician on a rapid response vehicle alongside a SWAST paramedic. The service focusses on patients who would otherwise be admitted to hospital and enables more people to be treated in the community. This service is now commissioned 5 days / week ahead of winter 2026. This secures the rota and ensures service stability for the EDs and CEMS. Step up weekends can be considered</a:t>
            </a:r>
          </a:p>
          <a:p>
            <a:pPr marL="285750" indent="-285750">
              <a:lnSpc>
                <a:spcPct val="100000"/>
              </a:lnSpc>
              <a:buFont typeface="Arial" panose="020B0604020202020204" pitchFamily="34" charset="0"/>
              <a:buChar char="•"/>
            </a:pPr>
            <a:endParaRPr lang="en-GB" sz="1400" dirty="0"/>
          </a:p>
          <a:p>
            <a:pPr marL="285750" indent="-285750">
              <a:lnSpc>
                <a:spcPct val="100000"/>
              </a:lnSpc>
              <a:buFont typeface="Arial" panose="020B0604020202020204" pitchFamily="34" charset="0"/>
              <a:buChar char="•"/>
            </a:pPr>
            <a:r>
              <a:rPr lang="en-GB" sz="1400" b="1" dirty="0"/>
              <a:t>UCR</a:t>
            </a:r>
            <a:r>
              <a:rPr lang="en-GB" sz="1400" dirty="0"/>
              <a:t> – The Urgent Community Response offers a same day multi-disciplinary response, incorporating a comprehensive holistic assessment supporting people within the domiciliary setting who are at risk of an unplanned, hospital admission or ED attendance. Funding for extended service provision now confirmed and to be mobilised for Winter.</a:t>
            </a:r>
          </a:p>
          <a:p>
            <a:pPr marL="285750" indent="-285750">
              <a:lnSpc>
                <a:spcPct val="100000"/>
              </a:lnSpc>
              <a:buFont typeface="Arial" panose="020B0604020202020204" pitchFamily="34" charset="0"/>
              <a:buChar char="•"/>
            </a:pPr>
            <a:endParaRPr lang="en-GB" sz="1400" dirty="0"/>
          </a:p>
          <a:p>
            <a:pPr marL="285750" indent="-285750">
              <a:lnSpc>
                <a:spcPct val="100000"/>
              </a:lnSpc>
              <a:buFont typeface="Arial" panose="020B0604020202020204" pitchFamily="34" charset="0"/>
              <a:buChar char="•"/>
            </a:pPr>
            <a:r>
              <a:rPr lang="en-GB" sz="1400" b="1" dirty="0"/>
              <a:t>F-ACE &amp; P-ACE </a:t>
            </a:r>
            <a:r>
              <a:rPr lang="en-GB" sz="1400" dirty="0"/>
              <a:t>– Frailty-ACE (Assessment and Coordination for Emergency and urgent care) aims to support frail patients who would otherwise be admitted or conveyed to hospital, recognising the balance of risks and benefits associated with admission are often more finely balanced, or even unfavourable, for frail people. This has been expanded to cover bank holidays, evenings and weekends during January and the end of December.</a:t>
            </a:r>
          </a:p>
          <a:p>
            <a:pPr marL="285750" indent="-285750">
              <a:lnSpc>
                <a:spcPct val="100000"/>
              </a:lnSpc>
              <a:buFont typeface="Arial" panose="020B0604020202020204" pitchFamily="34" charset="0"/>
              <a:buChar char="•"/>
            </a:pPr>
            <a:endParaRPr lang="en-GB" sz="1400" dirty="0"/>
          </a:p>
          <a:p>
            <a:pPr marL="285750" indent="-285750">
              <a:lnSpc>
                <a:spcPct val="100000"/>
              </a:lnSpc>
              <a:buFont typeface="Arial" panose="020B0604020202020204" pitchFamily="34" charset="0"/>
              <a:buChar char="•"/>
            </a:pPr>
            <a:r>
              <a:rPr lang="en-GB" sz="1400" b="1" dirty="0" err="1"/>
              <a:t>NHS@Home</a:t>
            </a:r>
            <a:r>
              <a:rPr lang="en-GB" sz="1400" b="1" dirty="0"/>
              <a:t> </a:t>
            </a:r>
            <a:r>
              <a:rPr lang="en-GB" sz="1400" dirty="0"/>
              <a:t>– step up (admission avoidance) activity to be considered, maximising capacity</a:t>
            </a:r>
          </a:p>
          <a:p>
            <a:pPr marL="285750" indent="-285750">
              <a:lnSpc>
                <a:spcPct val="100000"/>
              </a:lnSpc>
              <a:buFont typeface="Arial" panose="020B0604020202020204" pitchFamily="34" charset="0"/>
              <a:buChar char="•"/>
            </a:pPr>
            <a:endParaRPr lang="en-GB" sz="1400" dirty="0"/>
          </a:p>
          <a:p>
            <a:pPr marL="285750" indent="-285750">
              <a:lnSpc>
                <a:spcPct val="100000"/>
              </a:lnSpc>
              <a:buFont typeface="Arial" panose="020B0604020202020204" pitchFamily="34" charset="0"/>
              <a:buChar char="•"/>
            </a:pPr>
            <a:r>
              <a:rPr lang="en-GB" sz="1400" b="1" dirty="0"/>
              <a:t>System CAS</a:t>
            </a:r>
            <a:r>
              <a:rPr lang="en-GB" sz="1400" dirty="0"/>
              <a:t> – 111 Clinical Assessment Service, Senior clinical advice for patients who have a 999 or ED disposition through the initial health advisors to prevent conveyances or attendance at A&amp;E depts.</a:t>
            </a:r>
            <a:endParaRPr lang="en-GB" sz="1600" dirty="0"/>
          </a:p>
        </p:txBody>
      </p:sp>
    </p:spTree>
    <p:extLst>
      <p:ext uri="{BB962C8B-B14F-4D97-AF65-F5344CB8AC3E}">
        <p14:creationId xmlns:p14="http://schemas.microsoft.com/office/powerpoint/2010/main" val="3435363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234CE-14AB-4B22-2688-E74718ECE781}"/>
              </a:ext>
            </a:extLst>
          </p:cNvPr>
          <p:cNvSpPr>
            <a:spLocks noGrp="1"/>
          </p:cNvSpPr>
          <p:nvPr>
            <p:ph type="title"/>
          </p:nvPr>
        </p:nvSpPr>
        <p:spPr/>
        <p:txBody>
          <a:bodyPr>
            <a:normAutofit fontScale="90000"/>
          </a:bodyPr>
          <a:lstStyle/>
          <a:p>
            <a:r>
              <a:rPr lang="en-GB" dirty="0"/>
              <a:t>6 Community Health Capacity, Sirona Winter Planning Priorities </a:t>
            </a:r>
          </a:p>
        </p:txBody>
      </p:sp>
      <p:sp>
        <p:nvSpPr>
          <p:cNvPr id="5" name="Text Placeholder 4">
            <a:extLst>
              <a:ext uri="{FF2B5EF4-FFF2-40B4-BE49-F238E27FC236}">
                <a16:creationId xmlns:a16="http://schemas.microsoft.com/office/drawing/2014/main" id="{2F5A894C-9808-36B8-9270-CBF0771FE03B}"/>
              </a:ext>
            </a:extLst>
          </p:cNvPr>
          <p:cNvSpPr>
            <a:spLocks noGrp="1"/>
          </p:cNvSpPr>
          <p:nvPr>
            <p:ph type="body" sz="quarter" idx="10"/>
          </p:nvPr>
        </p:nvSpPr>
        <p:spPr>
          <a:xfrm>
            <a:off x="292609" y="1630392"/>
            <a:ext cx="11631168" cy="4489210"/>
          </a:xfrm>
        </p:spPr>
        <p:txBody>
          <a:bodyPr/>
          <a:lstStyle/>
          <a:p>
            <a:r>
              <a:rPr lang="en-GB" sz="1400" dirty="0"/>
              <a:t>A thorough community winter plan has detailed service provision, predicted activity and winter mitigations for each service.</a:t>
            </a:r>
          </a:p>
          <a:p>
            <a:pPr marL="285750" indent="-285750">
              <a:buFont typeface="Arial" panose="020B0604020202020204" pitchFamily="34" charset="0"/>
              <a:buChar char="•"/>
            </a:pPr>
            <a:r>
              <a:rPr lang="en-GB" sz="1400" dirty="0"/>
              <a:t>Maintaining safe and effective </a:t>
            </a:r>
            <a:r>
              <a:rPr lang="en-GB" sz="1400" b="1" u="sng" dirty="0"/>
              <a:t>delivery of core community services</a:t>
            </a:r>
            <a:r>
              <a:rPr lang="en-GB" sz="1400" dirty="0"/>
              <a:t>, with explicit prioritisation where demand exceeds available capacity. </a:t>
            </a:r>
          </a:p>
          <a:p>
            <a:pPr marL="285750" indent="-285750">
              <a:buFont typeface="Arial" panose="020B0604020202020204" pitchFamily="34" charset="0"/>
              <a:buChar char="•"/>
            </a:pPr>
            <a:r>
              <a:rPr lang="en-GB" sz="1400" dirty="0"/>
              <a:t>Supporting BNSSG urgent and emergency care flow by strengthening community </a:t>
            </a:r>
            <a:r>
              <a:rPr lang="en-GB" sz="1400" b="1" u="sng" dirty="0"/>
              <a:t>alternatives to hospital</a:t>
            </a:r>
            <a:r>
              <a:rPr lang="en-GB" sz="1400" dirty="0"/>
              <a:t> attendance and admission. </a:t>
            </a:r>
          </a:p>
          <a:p>
            <a:pPr marL="285750" indent="-285750">
              <a:buFont typeface="Arial" panose="020B0604020202020204" pitchFamily="34" charset="0"/>
              <a:buChar char="•"/>
            </a:pPr>
            <a:r>
              <a:rPr lang="en-GB" sz="1400" dirty="0"/>
              <a:t>Sustaining </a:t>
            </a:r>
            <a:r>
              <a:rPr lang="en-GB" sz="1400" b="1" u="sng" dirty="0"/>
              <a:t>Urgent Community Response (UCR)</a:t>
            </a:r>
            <a:r>
              <a:rPr lang="en-GB" sz="1400" dirty="0"/>
              <a:t> performance, a continued focus on maintaining at least 70% 2-hour response performance. </a:t>
            </a:r>
          </a:p>
          <a:p>
            <a:pPr marL="285750" indent="-285750">
              <a:buFont typeface="Arial" panose="020B0604020202020204" pitchFamily="34" charset="0"/>
              <a:buChar char="•"/>
            </a:pPr>
            <a:r>
              <a:rPr lang="en-GB" sz="1400" dirty="0"/>
              <a:t>Optimising </a:t>
            </a:r>
            <a:r>
              <a:rPr lang="en-GB" sz="1400" b="1" u="sng" dirty="0" err="1"/>
              <a:t>NHS@Home</a:t>
            </a:r>
            <a:r>
              <a:rPr lang="en-GB" sz="1400" b="1" u="sng" dirty="0"/>
              <a:t> capacity</a:t>
            </a:r>
            <a:r>
              <a:rPr lang="en-GB" sz="1400" dirty="0"/>
              <a:t>, including the planned capacity expansion from 101 to 117 modelled beds for November 2026, and improved integration with step-up and step-down pathways. </a:t>
            </a:r>
          </a:p>
          <a:p>
            <a:pPr marL="285750" indent="-285750">
              <a:buFont typeface="Arial" panose="020B0604020202020204" pitchFamily="34" charset="0"/>
              <a:buChar char="•"/>
            </a:pPr>
            <a:r>
              <a:rPr lang="en-GB" sz="1400" dirty="0"/>
              <a:t>Supporting </a:t>
            </a:r>
            <a:r>
              <a:rPr lang="en-GB" sz="1400" b="1" u="sng" dirty="0"/>
              <a:t>discharge and intermediate care flow</a:t>
            </a:r>
            <a:r>
              <a:rPr lang="en-GB" sz="1400" dirty="0"/>
              <a:t>, including Pathway 1, Pathway 2 and Home Based Intermediate Care improvement work. </a:t>
            </a:r>
          </a:p>
          <a:p>
            <a:pPr marL="285750" indent="-285750">
              <a:buFont typeface="Arial" panose="020B0604020202020204" pitchFamily="34" charset="0"/>
              <a:buChar char="•"/>
            </a:pPr>
            <a:r>
              <a:rPr lang="en-GB" sz="1400" dirty="0"/>
              <a:t>Providing </a:t>
            </a:r>
            <a:r>
              <a:rPr lang="en-GB" sz="1400" b="1" u="sng" dirty="0"/>
              <a:t>Therapy input </a:t>
            </a:r>
            <a:r>
              <a:rPr lang="en-GB" sz="1400" dirty="0"/>
              <a:t>for the additional capacity at the </a:t>
            </a:r>
            <a:r>
              <a:rPr lang="en-GB" sz="1400" b="1" u="sng" dirty="0"/>
              <a:t>Burren</a:t>
            </a:r>
            <a:r>
              <a:rPr lang="en-GB" sz="1400" dirty="0"/>
              <a:t> Nursing Home </a:t>
            </a:r>
          </a:p>
          <a:p>
            <a:pPr marL="285750" indent="-285750">
              <a:buFont typeface="Arial" panose="020B0604020202020204" pitchFamily="34" charset="0"/>
              <a:buChar char="•"/>
            </a:pPr>
            <a:r>
              <a:rPr lang="en-GB" sz="1400" dirty="0"/>
              <a:t>Strengthening </a:t>
            </a:r>
            <a:r>
              <a:rPr lang="en-GB" sz="1400" b="1" u="sng" dirty="0"/>
              <a:t>operational grip </a:t>
            </a:r>
            <a:r>
              <a:rPr lang="en-GB" sz="1400" dirty="0"/>
              <a:t>through daily oversight, escalation, OPEL reporting and clearer action cards. </a:t>
            </a:r>
          </a:p>
          <a:p>
            <a:pPr marL="285750" indent="-285750">
              <a:buFont typeface="Arial" panose="020B0604020202020204" pitchFamily="34" charset="0"/>
              <a:buChar char="•"/>
            </a:pPr>
            <a:r>
              <a:rPr lang="en-GB" sz="1400" dirty="0"/>
              <a:t>Maintaining </a:t>
            </a:r>
            <a:r>
              <a:rPr lang="en-GB" sz="1400" b="1" u="sng" dirty="0"/>
              <a:t>vaccination, IPC, EPRR and adverse weather readiness </a:t>
            </a:r>
            <a:r>
              <a:rPr lang="en-GB" sz="1400" dirty="0"/>
              <a:t>as core elements of winter resilience.</a:t>
            </a:r>
          </a:p>
          <a:p>
            <a:pPr marL="285750" indent="-285750">
              <a:buFont typeface="Arial" panose="020B0604020202020204" pitchFamily="34" charset="0"/>
              <a:buChar char="•"/>
            </a:pPr>
            <a:r>
              <a:rPr lang="en-GB" sz="1400" dirty="0"/>
              <a:t>Co-ordinate a </a:t>
            </a:r>
            <a:r>
              <a:rPr lang="en-GB" sz="1400" b="1" u="sng" dirty="0"/>
              <a:t>system wide perfect fortnight </a:t>
            </a:r>
            <a:r>
              <a:rPr lang="en-GB" sz="1400" dirty="0"/>
              <a:t>ahead of predicted December / January surge pressures, in line with predicted activity surge</a:t>
            </a:r>
          </a:p>
        </p:txBody>
      </p:sp>
      <p:sp>
        <p:nvSpPr>
          <p:cNvPr id="3" name="Slide Number Placeholder 2">
            <a:extLst>
              <a:ext uri="{FF2B5EF4-FFF2-40B4-BE49-F238E27FC236}">
                <a16:creationId xmlns:a16="http://schemas.microsoft.com/office/drawing/2014/main" id="{E9EB4849-4FD7-88B5-A7FB-89155F36B10E}"/>
              </a:ext>
            </a:extLst>
          </p:cNvPr>
          <p:cNvSpPr>
            <a:spLocks noGrp="1"/>
          </p:cNvSpPr>
          <p:nvPr>
            <p:ph type="sldNum" sz="quarter" idx="4"/>
          </p:nvPr>
        </p:nvSpPr>
        <p:spPr/>
        <p:txBody>
          <a:bodyPr/>
          <a:lstStyle/>
          <a:p>
            <a:fld id="{10390E37-E81B-D94E-8F4C-F7866DC26FF5}" type="slidenum">
              <a:rPr lang="en-US" smtClean="0"/>
              <a:pPr/>
              <a:t>24</a:t>
            </a:fld>
            <a:endParaRPr lang="en-US"/>
          </a:p>
        </p:txBody>
      </p:sp>
    </p:spTree>
    <p:extLst>
      <p:ext uri="{BB962C8B-B14F-4D97-AF65-F5344CB8AC3E}">
        <p14:creationId xmlns:p14="http://schemas.microsoft.com/office/powerpoint/2010/main" val="2638543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613E3CE-9B48-EE84-0389-53BF7CD9CA1A}"/>
              </a:ext>
            </a:extLst>
          </p:cNvPr>
          <p:cNvPicPr>
            <a:picLocks noChangeAspect="1"/>
          </p:cNvPicPr>
          <p:nvPr/>
        </p:nvPicPr>
        <p:blipFill>
          <a:blip r:embed="rId2"/>
          <a:stretch>
            <a:fillRect/>
          </a:stretch>
        </p:blipFill>
        <p:spPr>
          <a:xfrm rot="440945">
            <a:off x="4953950" y="2033246"/>
            <a:ext cx="7039041" cy="3563659"/>
          </a:xfrm>
          <a:prstGeom prst="rect">
            <a:avLst/>
          </a:prstGeom>
        </p:spPr>
      </p:pic>
      <p:sp>
        <p:nvSpPr>
          <p:cNvPr id="2" name="Title 1">
            <a:extLst>
              <a:ext uri="{FF2B5EF4-FFF2-40B4-BE49-F238E27FC236}">
                <a16:creationId xmlns:a16="http://schemas.microsoft.com/office/drawing/2014/main" id="{A2E5C99A-5583-D6AA-260E-5D9C16838F01}"/>
              </a:ext>
            </a:extLst>
          </p:cNvPr>
          <p:cNvSpPr>
            <a:spLocks noGrp="1"/>
          </p:cNvSpPr>
          <p:nvPr>
            <p:ph type="title"/>
          </p:nvPr>
        </p:nvSpPr>
        <p:spPr/>
        <p:txBody>
          <a:bodyPr>
            <a:noAutofit/>
          </a:bodyPr>
          <a:lstStyle/>
          <a:p>
            <a:r>
              <a:rPr lang="en-GB" sz="3600"/>
              <a:t>New Escalation Pathway for Complex Discharge</a:t>
            </a:r>
          </a:p>
        </p:txBody>
      </p:sp>
      <p:sp>
        <p:nvSpPr>
          <p:cNvPr id="3" name="Slide Number Placeholder 2">
            <a:extLst>
              <a:ext uri="{FF2B5EF4-FFF2-40B4-BE49-F238E27FC236}">
                <a16:creationId xmlns:a16="http://schemas.microsoft.com/office/drawing/2014/main" id="{59E8BC7B-1176-F9F5-C191-F213DCEEC785}"/>
              </a:ext>
            </a:extLst>
          </p:cNvPr>
          <p:cNvSpPr>
            <a:spLocks noGrp="1"/>
          </p:cNvSpPr>
          <p:nvPr>
            <p:ph type="sldNum" sz="quarter" idx="10"/>
          </p:nvPr>
        </p:nvSpPr>
        <p:spPr/>
        <p:txBody>
          <a:bodyPr/>
          <a:lstStyle/>
          <a:p>
            <a:fld id="{10390E37-E81B-D94E-8F4C-F7866DC26FF5}" type="slidenum">
              <a:rPr lang="en-US" smtClean="0"/>
              <a:pPr/>
              <a:t>25</a:t>
            </a:fld>
            <a:endParaRPr lang="en-US"/>
          </a:p>
        </p:txBody>
      </p:sp>
      <p:sp>
        <p:nvSpPr>
          <p:cNvPr id="9" name="TextBox 8">
            <a:extLst>
              <a:ext uri="{FF2B5EF4-FFF2-40B4-BE49-F238E27FC236}">
                <a16:creationId xmlns:a16="http://schemas.microsoft.com/office/drawing/2014/main" id="{3F91D6C2-A44A-A89D-5DF2-ACA7334A0B9A}"/>
              </a:ext>
            </a:extLst>
          </p:cNvPr>
          <p:cNvSpPr txBox="1"/>
          <p:nvPr/>
        </p:nvSpPr>
        <p:spPr>
          <a:xfrm>
            <a:off x="192657" y="1320125"/>
            <a:ext cx="5028272" cy="5078313"/>
          </a:xfrm>
          <a:prstGeom prst="rect">
            <a:avLst/>
          </a:prstGeom>
          <a:noFill/>
        </p:spPr>
        <p:txBody>
          <a:bodyPr wrap="square">
            <a:spAutoFit/>
          </a:bodyPr>
          <a:lstStyle/>
          <a:p>
            <a:r>
              <a:rPr lang="en-GB"/>
              <a:t>Through summer 2026, a review of the previous P3+ SOP, has enabled a refreshed approach. The revised SOP establishes clear system-wide escalation expectations for all partners when securing discharge solutions for individuals whose needs cannot be met through existing commissioned pathways.</a:t>
            </a:r>
          </a:p>
          <a:p>
            <a:endParaRPr lang="en-GB"/>
          </a:p>
          <a:p>
            <a:r>
              <a:rPr lang="en-GB"/>
              <a:t>The document is supported by additional appendices setting out each organisation's internal escalation process. This provides clarity on the respective responsibilities of each partner in supporting timely and appropriate discharges for people using our services.</a:t>
            </a:r>
          </a:p>
          <a:p>
            <a:endParaRPr lang="en-GB"/>
          </a:p>
          <a:p>
            <a:r>
              <a:rPr lang="en-GB"/>
              <a:t>The process is designed to support discharges across the wider system, including community beds and Pathway 1 provision.</a:t>
            </a:r>
          </a:p>
        </p:txBody>
      </p:sp>
    </p:spTree>
    <p:extLst>
      <p:ext uri="{BB962C8B-B14F-4D97-AF65-F5344CB8AC3E}">
        <p14:creationId xmlns:p14="http://schemas.microsoft.com/office/powerpoint/2010/main" val="16393821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6EBD7-3735-1FB3-FDB4-8B1DED06F2C7}"/>
              </a:ext>
            </a:extLst>
          </p:cNvPr>
          <p:cNvSpPr>
            <a:spLocks noGrp="1"/>
          </p:cNvSpPr>
          <p:nvPr>
            <p:ph type="title"/>
          </p:nvPr>
        </p:nvSpPr>
        <p:spPr/>
        <p:txBody>
          <a:bodyPr>
            <a:normAutofit fontScale="90000"/>
          </a:bodyPr>
          <a:lstStyle/>
          <a:p>
            <a:r>
              <a:rPr lang="en-GB"/>
              <a:t>7 Leadership, Operational Grip &amp; Resilience</a:t>
            </a:r>
          </a:p>
        </p:txBody>
      </p:sp>
      <p:sp>
        <p:nvSpPr>
          <p:cNvPr id="5" name="Text Placeholder 4">
            <a:extLst>
              <a:ext uri="{FF2B5EF4-FFF2-40B4-BE49-F238E27FC236}">
                <a16:creationId xmlns:a16="http://schemas.microsoft.com/office/drawing/2014/main" id="{547C3999-E071-775E-E9B6-549B0E5BB692}"/>
              </a:ext>
            </a:extLst>
          </p:cNvPr>
          <p:cNvSpPr>
            <a:spLocks noGrp="1"/>
          </p:cNvSpPr>
          <p:nvPr>
            <p:ph type="body" sz="quarter" idx="10"/>
          </p:nvPr>
        </p:nvSpPr>
        <p:spPr>
          <a:xfrm>
            <a:off x="424132" y="1371601"/>
            <a:ext cx="11343735" cy="4489210"/>
          </a:xfrm>
        </p:spPr>
        <p:txBody>
          <a:bodyPr/>
          <a:lstStyle/>
          <a:p>
            <a:r>
              <a:rPr lang="en-GB"/>
              <a:t>BNSSG UEC governance has been updated ahead of Autumn 2026/27. Our Gold and Silver system meetings (POM and PEM) have had refreshed their terms of reference.</a:t>
            </a:r>
          </a:p>
          <a:p>
            <a:endParaRPr lang="en-GB"/>
          </a:p>
          <a:p>
            <a:r>
              <a:rPr lang="en-GB"/>
              <a:t>BNSSG and Gloucestershire ICB arrangements now ensures aligned strategic and tactical on-call cover across our cluster footprint. On-call cover has been published till the end of January.</a:t>
            </a:r>
          </a:p>
          <a:p>
            <a:endParaRPr lang="en-GB"/>
          </a:p>
          <a:p>
            <a:r>
              <a:rPr lang="en-GB"/>
              <a:t>Operational grip for BNSSG has been historically led through daily system calls chaired by the ICB. Summer and Autumn 2026/27 has allowed us to refresh this approach. With improved digital dashboards, giving us increased service visibility, and day to day service flexibility discussed directly between providers. This refreshed approach has released operational leadership time. ICB or partners can stand up a call (by exception) using the following triggers:</a:t>
            </a:r>
          </a:p>
          <a:p>
            <a:pPr marL="285750" indent="-285750">
              <a:buFont typeface="Arial" panose="020B0604020202020204" pitchFamily="34" charset="0"/>
              <a:buChar char="•"/>
            </a:pPr>
            <a:r>
              <a:rPr lang="en-GB" sz="1600"/>
              <a:t>Any organisation declaring Business Continuity Incident (BCI) and requesting a system call </a:t>
            </a:r>
          </a:p>
          <a:p>
            <a:pPr marL="285750" indent="-285750">
              <a:buFont typeface="Arial" panose="020B0604020202020204" pitchFamily="34" charset="0"/>
              <a:buChar char="•"/>
            </a:pPr>
            <a:r>
              <a:rPr lang="en-GB" sz="1600"/>
              <a:t>Any organisation declaring a Critical Incident (CI)</a:t>
            </a:r>
          </a:p>
          <a:p>
            <a:pPr marL="285750" indent="-285750">
              <a:buFont typeface="Arial" panose="020B0604020202020204" pitchFamily="34" charset="0"/>
              <a:buChar char="•"/>
            </a:pPr>
            <a:r>
              <a:rPr lang="en-GB" sz="1600"/>
              <a:t>System Level at OPEL 4 for &gt;48hrs and decision for call confirmed via POM.</a:t>
            </a:r>
          </a:p>
          <a:p>
            <a:pPr marL="285750" indent="-285750">
              <a:buFont typeface="Arial" panose="020B0604020202020204" pitchFamily="34" charset="0"/>
              <a:buChar char="•"/>
            </a:pPr>
            <a:r>
              <a:rPr lang="en-GB" sz="1600"/>
              <a:t>Any exceptional issue requiring a system response such as industrial action, mutual aid requests etc</a:t>
            </a:r>
          </a:p>
          <a:p>
            <a:endParaRPr lang="en-GB"/>
          </a:p>
          <a:p>
            <a:endParaRPr lang="en-GB"/>
          </a:p>
        </p:txBody>
      </p:sp>
      <p:sp>
        <p:nvSpPr>
          <p:cNvPr id="3" name="Slide Number Placeholder 2">
            <a:extLst>
              <a:ext uri="{FF2B5EF4-FFF2-40B4-BE49-F238E27FC236}">
                <a16:creationId xmlns:a16="http://schemas.microsoft.com/office/drawing/2014/main" id="{01A11B5C-BDA7-6D74-4261-18D6760D73AA}"/>
              </a:ext>
            </a:extLst>
          </p:cNvPr>
          <p:cNvSpPr>
            <a:spLocks noGrp="1"/>
          </p:cNvSpPr>
          <p:nvPr>
            <p:ph type="sldNum" sz="quarter" idx="4"/>
          </p:nvPr>
        </p:nvSpPr>
        <p:spPr/>
        <p:txBody>
          <a:bodyPr/>
          <a:lstStyle/>
          <a:p>
            <a:fld id="{10390E37-E81B-D94E-8F4C-F7866DC26FF5}" type="slidenum">
              <a:rPr lang="en-US" smtClean="0"/>
              <a:pPr/>
              <a:t>26</a:t>
            </a:fld>
            <a:endParaRPr lang="en-US"/>
          </a:p>
        </p:txBody>
      </p:sp>
    </p:spTree>
    <p:extLst>
      <p:ext uri="{BB962C8B-B14F-4D97-AF65-F5344CB8AC3E}">
        <p14:creationId xmlns:p14="http://schemas.microsoft.com/office/powerpoint/2010/main" val="3334857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98636B6-A1E2-8357-5F46-708D2B4B645B}"/>
              </a:ext>
            </a:extLst>
          </p:cNvPr>
          <p:cNvPicPr>
            <a:picLocks noChangeAspect="1"/>
          </p:cNvPicPr>
          <p:nvPr/>
        </p:nvPicPr>
        <p:blipFill>
          <a:blip r:embed="rId3"/>
          <a:stretch>
            <a:fillRect/>
          </a:stretch>
        </p:blipFill>
        <p:spPr>
          <a:xfrm>
            <a:off x="6750319" y="1120826"/>
            <a:ext cx="4914759" cy="3322267"/>
          </a:xfrm>
          <a:prstGeom prst="rect">
            <a:avLst/>
          </a:prstGeom>
        </p:spPr>
      </p:pic>
      <p:pic>
        <p:nvPicPr>
          <p:cNvPr id="6" name="Picture 5">
            <a:extLst>
              <a:ext uri="{FF2B5EF4-FFF2-40B4-BE49-F238E27FC236}">
                <a16:creationId xmlns:a16="http://schemas.microsoft.com/office/drawing/2014/main" id="{4C59F952-0432-B054-E0C7-2D4B0BECB684}"/>
              </a:ext>
            </a:extLst>
          </p:cNvPr>
          <p:cNvPicPr>
            <a:picLocks noChangeAspect="1"/>
          </p:cNvPicPr>
          <p:nvPr/>
        </p:nvPicPr>
        <p:blipFill>
          <a:blip r:embed="rId4"/>
          <a:srcRect l="32652" b="2682"/>
          <a:stretch>
            <a:fillRect/>
          </a:stretch>
        </p:blipFill>
        <p:spPr>
          <a:xfrm>
            <a:off x="526920" y="2146632"/>
            <a:ext cx="4298504" cy="4623126"/>
          </a:xfrm>
          <a:prstGeom prst="rect">
            <a:avLst/>
          </a:prstGeom>
        </p:spPr>
      </p:pic>
      <p:sp>
        <p:nvSpPr>
          <p:cNvPr id="2" name="Title 1">
            <a:extLst>
              <a:ext uri="{FF2B5EF4-FFF2-40B4-BE49-F238E27FC236}">
                <a16:creationId xmlns:a16="http://schemas.microsoft.com/office/drawing/2014/main" id="{C4A9E2AF-DB44-E818-5EA9-A9DB26A05E7E}"/>
              </a:ext>
            </a:extLst>
          </p:cNvPr>
          <p:cNvSpPr>
            <a:spLocks noGrp="1"/>
          </p:cNvSpPr>
          <p:nvPr>
            <p:ph type="title"/>
          </p:nvPr>
        </p:nvSpPr>
        <p:spPr/>
        <p:txBody>
          <a:bodyPr>
            <a:normAutofit/>
          </a:bodyPr>
          <a:lstStyle/>
          <a:p>
            <a:r>
              <a:rPr lang="en-GB"/>
              <a:t>FDP (SCC) Dashboard – Rollout Sept-26</a:t>
            </a:r>
          </a:p>
        </p:txBody>
      </p:sp>
      <p:sp>
        <p:nvSpPr>
          <p:cNvPr id="3" name="Slide Number Placeholder 2">
            <a:extLst>
              <a:ext uri="{FF2B5EF4-FFF2-40B4-BE49-F238E27FC236}">
                <a16:creationId xmlns:a16="http://schemas.microsoft.com/office/drawing/2014/main" id="{56AE8547-272E-D985-E96C-56A7895BDBE2}"/>
              </a:ext>
            </a:extLst>
          </p:cNvPr>
          <p:cNvSpPr>
            <a:spLocks noGrp="1"/>
          </p:cNvSpPr>
          <p:nvPr>
            <p:ph type="sldNum" sz="quarter" idx="10"/>
          </p:nvPr>
        </p:nvSpPr>
        <p:spPr/>
        <p:txBody>
          <a:bodyPr/>
          <a:lstStyle/>
          <a:p>
            <a:fld id="{10390E37-E81B-D94E-8F4C-F7866DC26FF5}" type="slidenum">
              <a:rPr lang="en-US" smtClean="0"/>
              <a:pPr/>
              <a:t>27</a:t>
            </a:fld>
            <a:endParaRPr lang="en-US"/>
          </a:p>
        </p:txBody>
      </p:sp>
      <p:sp>
        <p:nvSpPr>
          <p:cNvPr id="8" name="TextBox 7">
            <a:extLst>
              <a:ext uri="{FF2B5EF4-FFF2-40B4-BE49-F238E27FC236}">
                <a16:creationId xmlns:a16="http://schemas.microsoft.com/office/drawing/2014/main" id="{C0519996-0854-8A0F-BD26-797C349559C1}"/>
              </a:ext>
            </a:extLst>
          </p:cNvPr>
          <p:cNvSpPr txBox="1"/>
          <p:nvPr/>
        </p:nvSpPr>
        <p:spPr>
          <a:xfrm>
            <a:off x="526922" y="119513"/>
            <a:ext cx="3975354" cy="369332"/>
          </a:xfrm>
          <a:prstGeom prst="rect">
            <a:avLst/>
          </a:prstGeom>
          <a:noFill/>
        </p:spPr>
        <p:txBody>
          <a:bodyPr wrap="square">
            <a:spAutoFit/>
          </a:bodyPr>
          <a:lstStyle/>
          <a:p>
            <a:r>
              <a:rPr lang="en-GB">
                <a:hlinkClick r:id="rId5"/>
              </a:rPr>
              <a:t>Link: System Coordination Centre</a:t>
            </a:r>
            <a:endParaRPr lang="en-GB"/>
          </a:p>
        </p:txBody>
      </p:sp>
      <p:pic>
        <p:nvPicPr>
          <p:cNvPr id="12" name="Picture 11">
            <a:extLst>
              <a:ext uri="{FF2B5EF4-FFF2-40B4-BE49-F238E27FC236}">
                <a16:creationId xmlns:a16="http://schemas.microsoft.com/office/drawing/2014/main" id="{395A25E0-C6E8-4466-1D81-15CF4415F64E}"/>
              </a:ext>
            </a:extLst>
          </p:cNvPr>
          <p:cNvPicPr>
            <a:picLocks noChangeAspect="1"/>
          </p:cNvPicPr>
          <p:nvPr/>
        </p:nvPicPr>
        <p:blipFill>
          <a:blip r:embed="rId6"/>
          <a:stretch>
            <a:fillRect/>
          </a:stretch>
        </p:blipFill>
        <p:spPr>
          <a:xfrm>
            <a:off x="5441682" y="3929857"/>
            <a:ext cx="4692827" cy="2528178"/>
          </a:xfrm>
          <a:prstGeom prst="rect">
            <a:avLst/>
          </a:prstGeom>
        </p:spPr>
      </p:pic>
      <p:sp>
        <p:nvSpPr>
          <p:cNvPr id="5" name="TextBox 4">
            <a:extLst>
              <a:ext uri="{FF2B5EF4-FFF2-40B4-BE49-F238E27FC236}">
                <a16:creationId xmlns:a16="http://schemas.microsoft.com/office/drawing/2014/main" id="{6820B8B5-8028-1E55-E188-1E0FFB01709E}"/>
              </a:ext>
            </a:extLst>
          </p:cNvPr>
          <p:cNvSpPr txBox="1"/>
          <p:nvPr/>
        </p:nvSpPr>
        <p:spPr>
          <a:xfrm>
            <a:off x="526921" y="1239698"/>
            <a:ext cx="6223397" cy="1477328"/>
          </a:xfrm>
          <a:prstGeom prst="rect">
            <a:avLst/>
          </a:prstGeom>
          <a:noFill/>
        </p:spPr>
        <p:txBody>
          <a:bodyPr wrap="square">
            <a:spAutoFit/>
          </a:bodyPr>
          <a:lstStyle/>
          <a:p>
            <a:r>
              <a:rPr lang="en-GB" sz="1800"/>
              <a:t>In conjunction with our BNSSG intelligence centre, a UEC system dashboard replacement </a:t>
            </a:r>
            <a:r>
              <a:rPr lang="en-GB"/>
              <a:t>has been deployed through Summer 2026. This provides live and near real time visibility of escalation statuses, system flow pressures across all healthcare partners.</a:t>
            </a:r>
            <a:endParaRPr lang="en-GB" sz="1800"/>
          </a:p>
        </p:txBody>
      </p:sp>
    </p:spTree>
    <p:extLst>
      <p:ext uri="{BB962C8B-B14F-4D97-AF65-F5344CB8AC3E}">
        <p14:creationId xmlns:p14="http://schemas.microsoft.com/office/powerpoint/2010/main" val="1184255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A1A0BE-3FB3-3106-32E6-17B5A7B383B0}"/>
              </a:ext>
            </a:extLst>
          </p:cNvPr>
          <p:cNvSpPr>
            <a:spLocks noGrp="1"/>
          </p:cNvSpPr>
          <p:nvPr>
            <p:ph type="title"/>
          </p:nvPr>
        </p:nvSpPr>
        <p:spPr/>
        <p:txBody>
          <a:bodyPr>
            <a:normAutofit/>
          </a:bodyPr>
          <a:lstStyle/>
          <a:p>
            <a:r>
              <a:rPr lang="en-GB"/>
              <a:t>8 System Co-ordination Centre (SCC)</a:t>
            </a:r>
          </a:p>
        </p:txBody>
      </p:sp>
      <p:sp>
        <p:nvSpPr>
          <p:cNvPr id="6" name="Text Placeholder 5">
            <a:extLst>
              <a:ext uri="{FF2B5EF4-FFF2-40B4-BE49-F238E27FC236}">
                <a16:creationId xmlns:a16="http://schemas.microsoft.com/office/drawing/2014/main" id="{55C0F943-BF93-8BF1-AB77-AA92BC214FE0}"/>
              </a:ext>
            </a:extLst>
          </p:cNvPr>
          <p:cNvSpPr>
            <a:spLocks noGrp="1"/>
          </p:cNvSpPr>
          <p:nvPr>
            <p:ph type="body" sz="quarter" idx="10"/>
          </p:nvPr>
        </p:nvSpPr>
        <p:spPr/>
        <p:txBody>
          <a:bodyPr/>
          <a:lstStyle/>
          <a:p>
            <a:r>
              <a:rPr lang="en-GB" dirty="0"/>
              <a:t>The system co-ordination centre (alongside EPRR) will remain the single point of contact for UEC flow resolution through winter 2026. The ICB continues to ensure adherence to the NHSE SCC standards (</a:t>
            </a:r>
            <a:r>
              <a:rPr lang="en-GB" dirty="0">
                <a:hlinkClick r:id="rId2"/>
              </a:rPr>
              <a:t>here</a:t>
            </a:r>
            <a:r>
              <a:rPr lang="en-GB" dirty="0"/>
              <a:t>).</a:t>
            </a:r>
          </a:p>
          <a:p>
            <a:endParaRPr lang="en-GB" dirty="0"/>
          </a:p>
          <a:p>
            <a:r>
              <a:rPr lang="en-GB" dirty="0"/>
              <a:t>Updates to the co-ordination of this ahead of winter will include:</a:t>
            </a:r>
          </a:p>
          <a:p>
            <a:endParaRPr lang="en-GB" dirty="0"/>
          </a:p>
          <a:p>
            <a:pPr marL="285750" indent="-285750">
              <a:buFont typeface="Arial" panose="020B0604020202020204" pitchFamily="34" charset="0"/>
              <a:buChar char="•"/>
            </a:pPr>
            <a:r>
              <a:rPr lang="en-GB" dirty="0"/>
              <a:t>Streamlining SCC administrative arrangements within the BNSSG and Gloucestershire cluster</a:t>
            </a:r>
          </a:p>
          <a:p>
            <a:pPr marL="285750" indent="-285750">
              <a:buFont typeface="Arial" panose="020B0604020202020204" pitchFamily="34" charset="0"/>
              <a:buChar char="•"/>
            </a:pPr>
            <a:r>
              <a:rPr lang="en-GB" dirty="0"/>
              <a:t>Visibility in our singular UEC dashboards of operational delivery networks impacting our system and partners -	</a:t>
            </a:r>
          </a:p>
          <a:p>
            <a:pPr marL="971550" lvl="1" indent="-285750"/>
            <a:r>
              <a:rPr lang="en-GB" sz="1800" dirty="0"/>
              <a:t>Incl. Maternity, Paediatrics, Critical Care – and associated escalation frameworks</a:t>
            </a:r>
            <a:endParaRPr lang="en-GB" sz="1200" dirty="0"/>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Continuation of our predictive modelling analytics </a:t>
            </a:r>
            <a:r>
              <a:rPr lang="en-GB" dirty="0"/>
              <a:t>embedded in our operational dashboards</a:t>
            </a:r>
          </a:p>
          <a:p>
            <a:pPr marL="285750" indent="-285750">
              <a:buFont typeface="Arial" panose="020B0604020202020204" pitchFamily="34" charset="0"/>
              <a:buChar char="•"/>
            </a:pPr>
            <a:r>
              <a:rPr lang="en-GB" dirty="0"/>
              <a:t>Scoping digital solutions for deploying system actions </a:t>
            </a:r>
          </a:p>
        </p:txBody>
      </p:sp>
      <p:sp>
        <p:nvSpPr>
          <p:cNvPr id="3" name="Slide Number Placeholder 2">
            <a:extLst>
              <a:ext uri="{FF2B5EF4-FFF2-40B4-BE49-F238E27FC236}">
                <a16:creationId xmlns:a16="http://schemas.microsoft.com/office/drawing/2014/main" id="{6F66FEF5-3718-BFCA-2517-42DC433EE6A2}"/>
              </a:ext>
            </a:extLst>
          </p:cNvPr>
          <p:cNvSpPr>
            <a:spLocks noGrp="1"/>
          </p:cNvSpPr>
          <p:nvPr>
            <p:ph type="sldNum" sz="quarter" idx="4"/>
          </p:nvPr>
        </p:nvSpPr>
        <p:spPr/>
        <p:txBody>
          <a:bodyPr/>
          <a:lstStyle/>
          <a:p>
            <a:fld id="{10390E37-E81B-D94E-8F4C-F7866DC26FF5}" type="slidenum">
              <a:rPr lang="en-US" smtClean="0"/>
              <a:pPr/>
              <a:t>28</a:t>
            </a:fld>
            <a:endParaRPr lang="en-US"/>
          </a:p>
        </p:txBody>
      </p:sp>
    </p:spTree>
    <p:extLst>
      <p:ext uri="{BB962C8B-B14F-4D97-AF65-F5344CB8AC3E}">
        <p14:creationId xmlns:p14="http://schemas.microsoft.com/office/powerpoint/2010/main" val="3734118647"/>
      </p:ext>
    </p:extLst>
  </p:cSld>
  <p:clrMapOvr>
    <a:masterClrMapping/>
  </p:clrMapOvr>
</p:sld>
</file>

<file path=ppt/theme/theme1.xml><?xml version="1.0" encoding="utf-8"?>
<a:theme xmlns:a="http://schemas.openxmlformats.org/drawingml/2006/main" name="Title Slides">
  <a:themeElements>
    <a:clrScheme name="Healthier Together blues">
      <a:dk1>
        <a:srgbClr val="1C1F63"/>
      </a:dk1>
      <a:lt1>
        <a:sysClr val="window" lastClr="FFFFFF"/>
      </a:lt1>
      <a:dk2>
        <a:srgbClr val="44546A"/>
      </a:dk2>
      <a:lt2>
        <a:srgbClr val="E7E6E6"/>
      </a:lt2>
      <a:accent1>
        <a:srgbClr val="1C1F63"/>
      </a:accent1>
      <a:accent2>
        <a:srgbClr val="4B51CC"/>
      </a:accent2>
      <a:accent3>
        <a:srgbClr val="878BDD"/>
      </a:accent3>
      <a:accent4>
        <a:srgbClr val="C3C5EE"/>
      </a:accent4>
      <a:accent5>
        <a:srgbClr val="7F7F7F"/>
      </a:accent5>
      <a:accent6>
        <a:srgbClr val="BFBFBF"/>
      </a:accent6>
      <a:hlink>
        <a:srgbClr val="075EDB"/>
      </a:hlink>
      <a:folHlink>
        <a:srgbClr val="8605E4"/>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Body Slides">
  <a:themeElements>
    <a:clrScheme name="Healthier Together blues">
      <a:dk1>
        <a:srgbClr val="1C1F63"/>
      </a:dk1>
      <a:lt1>
        <a:sysClr val="window" lastClr="FFFFFF"/>
      </a:lt1>
      <a:dk2>
        <a:srgbClr val="44546A"/>
      </a:dk2>
      <a:lt2>
        <a:srgbClr val="E7E6E6"/>
      </a:lt2>
      <a:accent1>
        <a:srgbClr val="1C1F63"/>
      </a:accent1>
      <a:accent2>
        <a:srgbClr val="4B51CC"/>
      </a:accent2>
      <a:accent3>
        <a:srgbClr val="878BDD"/>
      </a:accent3>
      <a:accent4>
        <a:srgbClr val="C3C5EE"/>
      </a:accent4>
      <a:accent5>
        <a:srgbClr val="7F7F7F"/>
      </a:accent5>
      <a:accent6>
        <a:srgbClr val="BFBFBF"/>
      </a:accent6>
      <a:hlink>
        <a:srgbClr val="075EDB"/>
      </a:hlink>
      <a:folHlink>
        <a:srgbClr val="8605E4"/>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dirty="0" smtClean="0">
            <a:solidFill>
              <a:schemeClr val="tx1"/>
            </a:solidFill>
            <a:latin typeface="+mn-lt"/>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0c778aa1-265b-4f19-a095-2917cdeac7ff" xsi:nil="true"/>
    <lcf76f155ced4ddcb4097134ff3c332f xmlns="6b80534c-36dd-48dc-a935-71d0ba21b22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D0821FF2A52BB4BA76DA2E7D689F628" ma:contentTypeVersion="14" ma:contentTypeDescription="Create a new document." ma:contentTypeScope="" ma:versionID="cc6f0b4637adce99ab1a2075619db29e">
  <xsd:schema xmlns:xsd="http://www.w3.org/2001/XMLSchema" xmlns:xs="http://www.w3.org/2001/XMLSchema" xmlns:p="http://schemas.microsoft.com/office/2006/metadata/properties" xmlns:ns1="http://schemas.microsoft.com/sharepoint/v3" xmlns:ns2="6b80534c-36dd-48dc-a935-71d0ba21b225" xmlns:ns3="0c778aa1-265b-4f19-a095-2917cdeac7ff" targetNamespace="http://schemas.microsoft.com/office/2006/metadata/properties" ma:root="true" ma:fieldsID="aa4e76ff65be8a9a69ab06a22bc56dca" ns1:_="" ns2:_="" ns3:_="">
    <xsd:import namespace="http://schemas.microsoft.com/sharepoint/v3"/>
    <xsd:import namespace="6b80534c-36dd-48dc-a935-71d0ba21b225"/>
    <xsd:import namespace="0c778aa1-265b-4f19-a095-2917cdeac7f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1:_ip_UnifiedCompliancePolicyProperties" minOccurs="0"/>
                <xsd:element ref="ns1:_ip_UnifiedCompliancePolicyUIActio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b80534c-36dd-48dc-a935-71d0ba21b2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778aa1-265b-4f19-a095-2917cdeac7f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f1310c5-89ae-4f32-a996-5175d54e9425}" ma:internalName="TaxCatchAll" ma:showField="CatchAllData" ma:web="0c778aa1-265b-4f19-a095-2917cdeac7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68BA8E-30D7-4907-9FD7-9597F55F007F}">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7FE16230-40DC-46A7-A35C-0061A738F038}"/>
</file>

<file path=customXml/itemProps3.xml><?xml version="1.0" encoding="utf-8"?>
<ds:datastoreItem xmlns:ds="http://schemas.openxmlformats.org/officeDocument/2006/customXml" ds:itemID="{3AC8D711-2E76-4631-916A-E965F3D85BC3}">
  <ds:schemaRefs>
    <ds:schemaRef ds:uri="http://schemas.microsoft.com/sharepoint/v3/contenttype/form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134</TotalTime>
  <Words>5829</Words>
  <Application>Microsoft Office PowerPoint</Application>
  <PresentationFormat>Widescreen</PresentationFormat>
  <Paragraphs>532</Paragraphs>
  <Slides>28</Slides>
  <Notes>11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28</vt:i4>
      </vt:variant>
    </vt:vector>
  </HeadingPairs>
  <TitlesOfParts>
    <vt:vector size="36" baseType="lpstr">
      <vt:lpstr>Aptos</vt:lpstr>
      <vt:lpstr>Aptos Narrow</vt:lpstr>
      <vt:lpstr>Arial</vt:lpstr>
      <vt:lpstr>Calibri</vt:lpstr>
      <vt:lpstr>Courier New</vt:lpstr>
      <vt:lpstr>Wingdings</vt:lpstr>
      <vt:lpstr>Title Slides</vt:lpstr>
      <vt:lpstr>Body Slides</vt:lpstr>
      <vt:lpstr>BNSSG Winter Plan</vt:lpstr>
      <vt:lpstr>Winter Wrap Up &amp; Lessons 2025/26 Review</vt:lpstr>
      <vt:lpstr>Enabling improved Community flow for 26/27 Sirona, AWP, LA feedback</vt:lpstr>
      <vt:lpstr>Thematic Project Findings</vt:lpstr>
      <vt:lpstr>BNSSG Challenges / Themes:  Agreed POM priorities to mitigate August 2026 and entering Autumn / Winter</vt:lpstr>
      <vt:lpstr>BNSSG UEC Driver Diagram</vt:lpstr>
      <vt:lpstr>Board Assurance Statements</vt:lpstr>
      <vt:lpstr>Roadmap &amp; Governance</vt:lpstr>
      <vt:lpstr>NHSE South West Winter Workshop – September 16th </vt:lpstr>
      <vt:lpstr>Refreshed Governance</vt:lpstr>
      <vt:lpstr>Vaccination Program 2026/2027</vt:lpstr>
      <vt:lpstr>BNSSG Vaccinations</vt:lpstr>
      <vt:lpstr>Vulnerable Cohort: New UEC model.  targeted prevention through 1 integrated neighbourhood intervention for rollout through Winter 2026 and beyond</vt:lpstr>
      <vt:lpstr>BFT Plan: Flow Occupancy Discharge</vt:lpstr>
      <vt:lpstr>Acute Mitigations</vt:lpstr>
      <vt:lpstr>Intermediate Care Programme</vt:lpstr>
      <vt:lpstr>4 Demand, Capacity, Surge Management</vt:lpstr>
      <vt:lpstr>Winter communications 2026/27</vt:lpstr>
      <vt:lpstr>Approach</vt:lpstr>
      <vt:lpstr>Creative</vt:lpstr>
      <vt:lpstr>PowerPoint Presentation</vt:lpstr>
      <vt:lpstr>5. Primary Care</vt:lpstr>
      <vt:lpstr>Admission / Attendance Avoidance Services</vt:lpstr>
      <vt:lpstr>6 Community Health Capacity, Sirona Winter Planning Priorities </vt:lpstr>
      <vt:lpstr>New Escalation Pathway for Complex Discharge</vt:lpstr>
      <vt:lpstr>7 Leadership, Operational Grip &amp; Resilience</vt:lpstr>
      <vt:lpstr>FDP (SCC) Dashboard – Rollout Sept-26</vt:lpstr>
      <vt:lpstr>8 System Co-ordination Centre (SCC)</vt:lpstr>
    </vt:vector>
  </TitlesOfParts>
  <Company>NHS South, Central and West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ROBERTSON, Keith (NHS BRISTOL, NORTH SOMERSET AND SOUTH GLOUCESTERSHIRE ICB - 15C)</dc:creator>
  <cp:lastModifiedBy>ROBERTSON, Keith (NHS BRISTOL, NORTH SOMERSET AND SOUTH GLOUCESTERSHIRE ICB - 15C)</cp:lastModifiedBy>
  <cp:revision>1</cp:revision>
  <dcterms:created xsi:type="dcterms:W3CDTF">2026-02-12T10:01:50Z</dcterms:created>
  <dcterms:modified xsi:type="dcterms:W3CDTF">2026-09-24T17:18:31Z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0x0101001D0821FF2A52BB4BA76DA2E7D689F628</vt:lpwstr>
  </property>
</Properties>
</file>