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5" r:id="rId2"/>
    <p:sldMasterId id="2147483669" r:id="rId3"/>
    <p:sldMasterId id="2147483681" r:id="rId4"/>
    <p:sldMasterId id="2147483705" r:id="rId5"/>
    <p:sldMasterId id="2147483717" r:id="rId6"/>
    <p:sldMasterId id="2147483729" r:id="rId7"/>
    <p:sldMasterId id="2147483741" r:id="rId8"/>
    <p:sldMasterId id="2147483753" r:id="rId9"/>
    <p:sldMasterId id="2147483765" r:id="rId10"/>
    <p:sldMasterId id="2147483777" r:id="rId11"/>
    <p:sldMasterId id="2147483789" r:id="rId12"/>
    <p:sldMasterId id="2147483801" r:id="rId13"/>
    <p:sldMasterId id="2147483813" r:id="rId14"/>
    <p:sldMasterId id="2147483825" r:id="rId15"/>
  </p:sldMasterIdLst>
  <p:notesMasterIdLst>
    <p:notesMasterId r:id="rId63"/>
  </p:notesMasterIdLst>
  <p:handoutMasterIdLst>
    <p:handoutMasterId r:id="rId64"/>
  </p:handoutMasterIdLst>
  <p:sldIdLst>
    <p:sldId id="259" r:id="rId16"/>
    <p:sldId id="260" r:id="rId17"/>
    <p:sldId id="278" r:id="rId18"/>
    <p:sldId id="262" r:id="rId19"/>
    <p:sldId id="264" r:id="rId20"/>
    <p:sldId id="266" r:id="rId21"/>
    <p:sldId id="268" r:id="rId22"/>
    <p:sldId id="270" r:id="rId23"/>
    <p:sldId id="272"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Lst>
  <p:sldSz cx="9144000" cy="6858000" type="screen4x3"/>
  <p:notesSz cx="6669088" cy="98853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55" autoAdjust="0"/>
  </p:normalViewPr>
  <p:slideViewPr>
    <p:cSldViewPr>
      <p:cViewPr>
        <p:scale>
          <a:sx n="50" d="100"/>
          <a:sy n="50" d="100"/>
        </p:scale>
        <p:origin x="-2142" y="-6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61" Type="http://schemas.openxmlformats.org/officeDocument/2006/relationships/slide" Target="slides/slide46.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theme" Target="theme/theme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91C034-B150-47A2-9535-511C3F0C6026}"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n-GB"/>
        </a:p>
      </dgm:t>
    </dgm:pt>
    <dgm:pt modelId="{0477B027-955F-49F1-8B27-5A06F994C3E4}">
      <dgm:prSet phldrT="[Text]" custT="1"/>
      <dgm:spPr>
        <a:xfrm rot="5400000">
          <a:off x="-256020" y="304015"/>
          <a:ext cx="1504235" cy="902364"/>
        </a:xfrm>
        <a:solidFill>
          <a:srgbClr val="9BBB59">
            <a:hueOff val="0"/>
            <a:satOff val="0"/>
            <a:lumOff val="0"/>
            <a:alphaOff val="0"/>
          </a:srgbClr>
        </a:solidFill>
        <a:ln w="25400" cap="flat" cmpd="sng" algn="ctr">
          <a:solidFill>
            <a:srgbClr val="9BBB59">
              <a:hueOff val="0"/>
              <a:satOff val="0"/>
              <a:lumOff val="0"/>
              <a:alphaOff val="0"/>
            </a:srgbClr>
          </a:solidFill>
          <a:prstDash val="solid"/>
        </a:ln>
        <a:effectLst/>
      </dgm:spPr>
      <dgm:t>
        <a:bodyPr/>
        <a:lstStyle/>
        <a:p>
          <a:r>
            <a:rPr lang="en-GB" sz="1100" dirty="0" smtClean="0">
              <a:solidFill>
                <a:sysClr val="window" lastClr="FFFFFF"/>
              </a:solidFill>
              <a:latin typeface="Calibri"/>
              <a:ea typeface="+mn-ea"/>
              <a:cs typeface="+mn-cs"/>
            </a:rPr>
            <a:t>Enabling Active Communities </a:t>
          </a:r>
          <a:endParaRPr lang="en-GB" sz="1100" dirty="0">
            <a:solidFill>
              <a:sysClr val="window" lastClr="FFFFFF"/>
            </a:solidFill>
            <a:latin typeface="Calibri"/>
            <a:ea typeface="+mn-ea"/>
            <a:cs typeface="+mn-cs"/>
          </a:endParaRPr>
        </a:p>
      </dgm:t>
    </dgm:pt>
    <dgm:pt modelId="{D8BD48DA-4D6B-492A-B58B-D881FE332950}" type="parTrans" cxnId="{F39B1070-6034-47F2-80B7-BFE0909F12C7}">
      <dgm:prSet/>
      <dgm:spPr/>
      <dgm:t>
        <a:bodyPr/>
        <a:lstStyle/>
        <a:p>
          <a:endParaRPr lang="en-GB" sz="1100"/>
        </a:p>
      </dgm:t>
    </dgm:pt>
    <dgm:pt modelId="{96CB9EE4-EADB-44BA-94AA-E97B96EEB5E3}" type="sibTrans" cxnId="{F39B1070-6034-47F2-80B7-BFE0909F12C7}">
      <dgm:prSet/>
      <dgm:spPr/>
      <dgm:t>
        <a:bodyPr/>
        <a:lstStyle/>
        <a:p>
          <a:endParaRPr lang="en-GB" sz="1100"/>
        </a:p>
      </dgm:t>
    </dgm:pt>
    <dgm:pt modelId="{85F675D2-11C8-4BB3-8DAF-2490B8A460D4}">
      <dgm:prSet phldrT="[Text]" custT="1"/>
      <dgm:spPr>
        <a:xfrm rot="5400000">
          <a:off x="1075069" y="-124709"/>
          <a:ext cx="1008138" cy="1263718"/>
        </a:xfr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Radical Self Care and Prevention Plan</a:t>
          </a:r>
          <a:endParaRPr lang="en-GB" sz="1100" dirty="0">
            <a:solidFill>
              <a:sysClr val="windowText" lastClr="000000">
                <a:hueOff val="0"/>
                <a:satOff val="0"/>
                <a:lumOff val="0"/>
                <a:alphaOff val="0"/>
              </a:sysClr>
            </a:solidFill>
            <a:latin typeface="Calibri"/>
            <a:ea typeface="+mn-ea"/>
            <a:cs typeface="+mn-cs"/>
          </a:endParaRPr>
        </a:p>
      </dgm:t>
    </dgm:pt>
    <dgm:pt modelId="{2EFE9777-4A64-43AF-869D-A8EE8EB30A64}" type="parTrans" cxnId="{22776BE6-4BD5-47CF-B09F-9EE63FE65302}">
      <dgm:prSet/>
      <dgm:spPr/>
      <dgm:t>
        <a:bodyPr/>
        <a:lstStyle/>
        <a:p>
          <a:endParaRPr lang="en-GB" sz="1100"/>
        </a:p>
      </dgm:t>
    </dgm:pt>
    <dgm:pt modelId="{9318B14B-ED5E-4F4B-9D3A-0C971446B2EE}" type="sibTrans" cxnId="{22776BE6-4BD5-47CF-B09F-9EE63FE65302}">
      <dgm:prSet/>
      <dgm:spPr/>
      <dgm:t>
        <a:bodyPr/>
        <a:lstStyle/>
        <a:p>
          <a:endParaRPr lang="en-GB" sz="1100"/>
        </a:p>
      </dgm:t>
    </dgm:pt>
    <dgm:pt modelId="{DF42D7C2-3CDA-45F0-81A6-04428813820C}">
      <dgm:prSet phldrT="[Text]" custT="1"/>
      <dgm:spPr>
        <a:xfrm rot="5400000">
          <a:off x="-256020" y="1510592"/>
          <a:ext cx="1504235" cy="902364"/>
        </a:xfrm>
        <a:solidFill>
          <a:srgbClr val="9BBB59">
            <a:hueOff val="2812566"/>
            <a:satOff val="-4220"/>
            <a:lumOff val="-686"/>
            <a:alphaOff val="0"/>
          </a:srgbClr>
        </a:solidFill>
        <a:ln w="25400" cap="flat" cmpd="sng" algn="ctr">
          <a:solidFill>
            <a:srgbClr val="9BBB59">
              <a:hueOff val="2812566"/>
              <a:satOff val="-4220"/>
              <a:lumOff val="-686"/>
              <a:alphaOff val="0"/>
            </a:srgbClr>
          </a:solidFill>
          <a:prstDash val="solid"/>
        </a:ln>
        <a:effectLst/>
      </dgm:spPr>
      <dgm:t>
        <a:bodyPr/>
        <a:lstStyle/>
        <a:p>
          <a:r>
            <a:rPr lang="en-GB" sz="1100" dirty="0" smtClean="0">
              <a:solidFill>
                <a:sysClr val="window" lastClr="FFFFFF"/>
              </a:solidFill>
              <a:latin typeface="Calibri"/>
              <a:ea typeface="+mn-ea"/>
              <a:cs typeface="+mn-cs"/>
            </a:rPr>
            <a:t>Clinical Programme Approach</a:t>
          </a:r>
          <a:endParaRPr lang="en-GB" sz="1100" dirty="0">
            <a:solidFill>
              <a:sysClr val="window" lastClr="FFFFFF"/>
            </a:solidFill>
            <a:latin typeface="Calibri"/>
            <a:ea typeface="+mn-ea"/>
            <a:cs typeface="+mn-cs"/>
          </a:endParaRPr>
        </a:p>
      </dgm:t>
    </dgm:pt>
    <dgm:pt modelId="{9364D7AF-2DDC-46CE-AAAD-558411F14CE3}" type="parTrans" cxnId="{9C1E5A48-5648-46BB-B045-96C6CEE7E660}">
      <dgm:prSet/>
      <dgm:spPr/>
      <dgm:t>
        <a:bodyPr/>
        <a:lstStyle/>
        <a:p>
          <a:endParaRPr lang="en-GB" sz="1100"/>
        </a:p>
      </dgm:t>
    </dgm:pt>
    <dgm:pt modelId="{B073F270-0AAA-44A5-98D2-FAD184124FD2}" type="sibTrans" cxnId="{9C1E5A48-5648-46BB-B045-96C6CEE7E660}">
      <dgm:prSet/>
      <dgm:spPr/>
      <dgm:t>
        <a:bodyPr/>
        <a:lstStyle/>
        <a:p>
          <a:endParaRPr lang="en-GB" sz="1100"/>
        </a:p>
      </dgm:t>
    </dgm:pt>
    <dgm:pt modelId="{2A2DA081-6836-4497-A33A-6E0B70A30196}">
      <dgm:prSet phldrT="[Text]" custT="1"/>
      <dgm:spPr>
        <a:xfrm rot="5400000">
          <a:off x="-256020" y="2717169"/>
          <a:ext cx="1504235" cy="902364"/>
        </a:xfrm>
        <a:solidFill>
          <a:srgbClr val="9BBB59">
            <a:hueOff val="5625132"/>
            <a:satOff val="-8440"/>
            <a:lumOff val="-1373"/>
            <a:alphaOff val="0"/>
          </a:srgbClr>
        </a:solidFill>
        <a:ln w="25400" cap="flat" cmpd="sng" algn="ctr">
          <a:solidFill>
            <a:srgbClr val="9BBB59">
              <a:hueOff val="5625132"/>
              <a:satOff val="-8440"/>
              <a:lumOff val="-1373"/>
              <a:alphaOff val="0"/>
            </a:srgbClr>
          </a:solidFill>
          <a:prstDash val="solid"/>
        </a:ln>
        <a:effectLst/>
      </dgm:spPr>
      <dgm:t>
        <a:bodyPr/>
        <a:lstStyle/>
        <a:p>
          <a:r>
            <a:rPr lang="en-GB" sz="1100" dirty="0" smtClean="0">
              <a:solidFill>
                <a:sysClr val="window" lastClr="FFFFFF"/>
              </a:solidFill>
              <a:latin typeface="Calibri"/>
              <a:ea typeface="+mn-ea"/>
              <a:cs typeface="+mn-cs"/>
            </a:rPr>
            <a:t>Reducing Clinical Variation </a:t>
          </a:r>
          <a:endParaRPr lang="en-GB" sz="1100" dirty="0">
            <a:solidFill>
              <a:sysClr val="window" lastClr="FFFFFF"/>
            </a:solidFill>
            <a:latin typeface="Calibri"/>
            <a:ea typeface="+mn-ea"/>
            <a:cs typeface="+mn-cs"/>
          </a:endParaRPr>
        </a:p>
      </dgm:t>
    </dgm:pt>
    <dgm:pt modelId="{629CB6F8-E845-4DF6-AC4E-6F6831C1D796}" type="parTrans" cxnId="{EACCBB6E-692C-4171-8592-8BEF06736D1A}">
      <dgm:prSet/>
      <dgm:spPr/>
      <dgm:t>
        <a:bodyPr/>
        <a:lstStyle/>
        <a:p>
          <a:endParaRPr lang="en-GB" sz="1100"/>
        </a:p>
      </dgm:t>
    </dgm:pt>
    <dgm:pt modelId="{2C2F3370-4301-4236-9A4A-0214B07EC882}" type="sibTrans" cxnId="{EACCBB6E-692C-4171-8592-8BEF06736D1A}">
      <dgm:prSet/>
      <dgm:spPr/>
      <dgm:t>
        <a:bodyPr/>
        <a:lstStyle/>
        <a:p>
          <a:endParaRPr lang="en-GB" sz="1100"/>
        </a:p>
      </dgm:t>
    </dgm:pt>
    <dgm:pt modelId="{2B025749-0EEC-47FF-BC56-8F755F56770C}">
      <dgm:prSet phldrT="[Text]" custT="1"/>
      <dgm:spPr>
        <a:xfrm rot="5400000">
          <a:off x="1075069" y="2288444"/>
          <a:ext cx="1008138" cy="1263718"/>
        </a:xfrm>
        <a:solidFill>
          <a:sysClr val="window" lastClr="FFFFFF">
            <a:alpha val="90000"/>
            <a:hueOff val="0"/>
            <a:satOff val="0"/>
            <a:lumOff val="0"/>
            <a:alphaOff val="0"/>
          </a:sysClr>
        </a:solidFill>
        <a:ln w="25400" cap="flat" cmpd="sng" algn="ctr">
          <a:solidFill>
            <a:srgbClr val="9BBB59">
              <a:hueOff val="5625132"/>
              <a:satOff val="-8440"/>
              <a:lumOff val="-1373"/>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Choosing Wisely Medicines Optimisation </a:t>
          </a:r>
          <a:endParaRPr lang="en-GB" sz="1100" dirty="0">
            <a:solidFill>
              <a:sysClr val="windowText" lastClr="000000">
                <a:hueOff val="0"/>
                <a:satOff val="0"/>
                <a:lumOff val="0"/>
                <a:alphaOff val="0"/>
              </a:sysClr>
            </a:solidFill>
            <a:latin typeface="Calibri"/>
            <a:ea typeface="+mn-ea"/>
            <a:cs typeface="+mn-cs"/>
          </a:endParaRPr>
        </a:p>
      </dgm:t>
    </dgm:pt>
    <dgm:pt modelId="{179EEBE8-DF8C-437C-B831-C20154EB4A70}" type="parTrans" cxnId="{77699F95-8727-4A28-BCA1-0A87C30D0583}">
      <dgm:prSet/>
      <dgm:spPr/>
      <dgm:t>
        <a:bodyPr/>
        <a:lstStyle/>
        <a:p>
          <a:endParaRPr lang="en-GB" sz="1100"/>
        </a:p>
      </dgm:t>
    </dgm:pt>
    <dgm:pt modelId="{80E9DB8E-7599-402D-89AC-BFC52A2DBF77}" type="sibTrans" cxnId="{77699F95-8727-4A28-BCA1-0A87C30D0583}">
      <dgm:prSet/>
      <dgm:spPr/>
      <dgm:t>
        <a:bodyPr/>
        <a:lstStyle/>
        <a:p>
          <a:endParaRPr lang="en-GB" sz="1100"/>
        </a:p>
      </dgm:t>
    </dgm:pt>
    <dgm:pt modelId="{74E82107-0DDE-4090-BEBD-CF216F564459}">
      <dgm:prSet phldrT="[Text]" custT="1"/>
      <dgm:spPr>
        <a:xfrm rot="5400000">
          <a:off x="1075069" y="2288444"/>
          <a:ext cx="1008138" cy="1263718"/>
        </a:xfrm>
        <a:solidFill>
          <a:sysClr val="window" lastClr="FFFFFF">
            <a:alpha val="90000"/>
            <a:hueOff val="0"/>
            <a:satOff val="0"/>
            <a:lumOff val="0"/>
            <a:alphaOff val="0"/>
          </a:sysClr>
        </a:solidFill>
        <a:ln w="25400" cap="flat" cmpd="sng" algn="ctr">
          <a:solidFill>
            <a:srgbClr val="9BBB59">
              <a:hueOff val="5625132"/>
              <a:satOff val="-8440"/>
              <a:lumOff val="-1373"/>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Diagnostics Review</a:t>
          </a:r>
          <a:endParaRPr lang="en-GB" sz="1100" dirty="0">
            <a:solidFill>
              <a:sysClr val="windowText" lastClr="000000">
                <a:hueOff val="0"/>
                <a:satOff val="0"/>
                <a:lumOff val="0"/>
                <a:alphaOff val="0"/>
              </a:sysClr>
            </a:solidFill>
            <a:latin typeface="Calibri"/>
            <a:ea typeface="+mn-ea"/>
            <a:cs typeface="+mn-cs"/>
          </a:endParaRPr>
        </a:p>
      </dgm:t>
    </dgm:pt>
    <dgm:pt modelId="{0D98303C-7F62-4A14-BF01-FF2938D491F9}" type="parTrans" cxnId="{A6465AE0-9F5D-430F-A1AE-3FF50BBBFF73}">
      <dgm:prSet/>
      <dgm:spPr/>
      <dgm:t>
        <a:bodyPr/>
        <a:lstStyle/>
        <a:p>
          <a:endParaRPr lang="en-GB" sz="1100"/>
        </a:p>
      </dgm:t>
    </dgm:pt>
    <dgm:pt modelId="{4C6354F5-6F40-402C-BD97-4D44742921DF}" type="sibTrans" cxnId="{A6465AE0-9F5D-430F-A1AE-3FF50BBBFF73}">
      <dgm:prSet/>
      <dgm:spPr/>
      <dgm:t>
        <a:bodyPr/>
        <a:lstStyle/>
        <a:p>
          <a:endParaRPr lang="en-GB" sz="1100"/>
        </a:p>
      </dgm:t>
    </dgm:pt>
    <dgm:pt modelId="{6022E611-8BB3-4753-96C6-1B723C392B5D}">
      <dgm:prSet phldrT="[Text]" custT="1"/>
      <dgm:spPr>
        <a:xfrm rot="5400000">
          <a:off x="-256020" y="3923746"/>
          <a:ext cx="1504235" cy="902364"/>
        </a:xfrm>
        <a:solidFill>
          <a:srgbClr val="9BBB59">
            <a:hueOff val="8437698"/>
            <a:satOff val="-12660"/>
            <a:lumOff val="-2059"/>
            <a:alphaOff val="0"/>
          </a:srgbClr>
        </a:solidFill>
        <a:ln w="25400" cap="flat" cmpd="sng" algn="ctr">
          <a:solidFill>
            <a:srgbClr val="9BBB59">
              <a:hueOff val="8437698"/>
              <a:satOff val="-12660"/>
              <a:lumOff val="-2059"/>
              <a:alphaOff val="0"/>
            </a:srgbClr>
          </a:solidFill>
          <a:prstDash val="solid"/>
        </a:ln>
        <a:effectLst/>
      </dgm:spPr>
      <dgm:t>
        <a:bodyPr/>
        <a:lstStyle/>
        <a:p>
          <a:r>
            <a:rPr lang="en-GB" sz="1100" dirty="0" smtClean="0">
              <a:solidFill>
                <a:sysClr val="window" lastClr="FFFFFF"/>
              </a:solidFill>
              <a:latin typeface="Calibri"/>
              <a:ea typeface="+mn-ea"/>
              <a:cs typeface="+mn-cs"/>
            </a:rPr>
            <a:t>One Place, One Budget, One System </a:t>
          </a:r>
          <a:endParaRPr lang="en-GB" sz="1100" dirty="0">
            <a:solidFill>
              <a:sysClr val="window" lastClr="FFFFFF"/>
            </a:solidFill>
            <a:latin typeface="Calibri"/>
            <a:ea typeface="+mn-ea"/>
            <a:cs typeface="+mn-cs"/>
          </a:endParaRPr>
        </a:p>
      </dgm:t>
    </dgm:pt>
    <dgm:pt modelId="{7296D7AD-12CE-4F6A-9F34-A010D6E9487A}" type="parTrans" cxnId="{F6E550B0-140D-45BF-87B0-D226F6057A02}">
      <dgm:prSet/>
      <dgm:spPr/>
      <dgm:t>
        <a:bodyPr/>
        <a:lstStyle/>
        <a:p>
          <a:endParaRPr lang="en-GB" sz="1100"/>
        </a:p>
      </dgm:t>
    </dgm:pt>
    <dgm:pt modelId="{D132608A-823C-4F45-AC49-16503C70E590}" type="sibTrans" cxnId="{F6E550B0-140D-45BF-87B0-D226F6057A02}">
      <dgm:prSet/>
      <dgm:spPr/>
      <dgm:t>
        <a:bodyPr/>
        <a:lstStyle/>
        <a:p>
          <a:endParaRPr lang="en-GB" sz="1100"/>
        </a:p>
      </dgm:t>
    </dgm:pt>
    <dgm:pt modelId="{76397D38-E4DC-43EC-81C9-F5EA784D87E1}">
      <dgm:prSet phldrT="[Text]" custT="1"/>
      <dgm:spPr>
        <a:xfrm rot="5400000">
          <a:off x="1075069" y="4701598"/>
          <a:ext cx="1008138" cy="1263718"/>
        </a:xfrm>
        <a:solidFill>
          <a:sysClr val="window" lastClr="FFFFFF">
            <a:alpha val="90000"/>
            <a:hueOff val="0"/>
            <a:satOff val="0"/>
            <a:lumOff val="0"/>
            <a:alphaOff val="0"/>
          </a:sysClr>
        </a:solidFill>
        <a:ln w="25400" cap="flat" cmpd="sng" algn="ctr">
          <a:solidFill>
            <a:srgbClr val="9BBB59">
              <a:hueOff val="11250264"/>
              <a:satOff val="-16880"/>
              <a:lumOff val="-2745"/>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Primary Care </a:t>
          </a:r>
          <a:endParaRPr lang="en-GB" sz="1100" dirty="0">
            <a:solidFill>
              <a:sysClr val="windowText" lastClr="000000">
                <a:hueOff val="0"/>
                <a:satOff val="0"/>
                <a:lumOff val="0"/>
                <a:alphaOff val="0"/>
              </a:sysClr>
            </a:solidFill>
            <a:latin typeface="Calibri"/>
            <a:ea typeface="+mn-ea"/>
            <a:cs typeface="+mn-cs"/>
          </a:endParaRPr>
        </a:p>
      </dgm:t>
    </dgm:pt>
    <dgm:pt modelId="{0BD3F614-AC20-4DCE-9476-20ED021D1AEC}" type="parTrans" cxnId="{120BE264-7D19-404A-9F8B-E699FF2DB4B2}">
      <dgm:prSet/>
      <dgm:spPr/>
      <dgm:t>
        <a:bodyPr/>
        <a:lstStyle/>
        <a:p>
          <a:endParaRPr lang="en-GB" sz="1100"/>
        </a:p>
      </dgm:t>
    </dgm:pt>
    <dgm:pt modelId="{63A02430-14E6-4A76-B0ED-990D0A1EB806}" type="sibTrans" cxnId="{120BE264-7D19-404A-9F8B-E699FF2DB4B2}">
      <dgm:prSet/>
      <dgm:spPr/>
      <dgm:t>
        <a:bodyPr/>
        <a:lstStyle/>
        <a:p>
          <a:endParaRPr lang="en-GB" sz="1100"/>
        </a:p>
      </dgm:t>
    </dgm:pt>
    <dgm:pt modelId="{12C9DB32-76F4-4F6A-8873-763A92243BAB}">
      <dgm:prSet phldrT="[Text]" custT="1"/>
      <dgm:spPr>
        <a:xfrm rot="5400000">
          <a:off x="1075069" y="1081867"/>
          <a:ext cx="1008138" cy="1263718"/>
        </a:xfrm>
        <a:solidFill>
          <a:sysClr val="window" lastClr="FFFFFF">
            <a:alpha val="90000"/>
            <a:hueOff val="0"/>
            <a:satOff val="0"/>
            <a:lumOff val="0"/>
            <a:alphaOff val="0"/>
          </a:sysClr>
        </a:solidFill>
        <a:ln w="25400" cap="flat" cmpd="sng" algn="ctr">
          <a:solidFill>
            <a:srgbClr val="9BBB59">
              <a:hueOff val="2812566"/>
              <a:satOff val="-4220"/>
              <a:lumOff val="-686"/>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Reset Pathways for Dementia and Respiratory  </a:t>
          </a:r>
          <a:endParaRPr lang="en-GB" sz="1100" dirty="0">
            <a:solidFill>
              <a:sysClr val="windowText" lastClr="000000">
                <a:hueOff val="0"/>
                <a:satOff val="0"/>
                <a:lumOff val="0"/>
                <a:alphaOff val="0"/>
              </a:sysClr>
            </a:solidFill>
            <a:latin typeface="Calibri"/>
            <a:ea typeface="+mn-ea"/>
            <a:cs typeface="+mn-cs"/>
          </a:endParaRPr>
        </a:p>
      </dgm:t>
    </dgm:pt>
    <dgm:pt modelId="{A275D73B-F58E-41FA-A77A-55AB6057E538}" type="parTrans" cxnId="{D3CCCD05-77E5-4580-A46C-80F3779DDBD0}">
      <dgm:prSet/>
      <dgm:spPr/>
      <dgm:t>
        <a:bodyPr/>
        <a:lstStyle/>
        <a:p>
          <a:endParaRPr lang="en-GB" sz="1100"/>
        </a:p>
      </dgm:t>
    </dgm:pt>
    <dgm:pt modelId="{8C3A6C87-D9DC-45C6-9307-B731E490AAD1}" type="sibTrans" cxnId="{D3CCCD05-77E5-4580-A46C-80F3779DDBD0}">
      <dgm:prSet/>
      <dgm:spPr/>
      <dgm:t>
        <a:bodyPr/>
        <a:lstStyle/>
        <a:p>
          <a:endParaRPr lang="en-GB" sz="1100"/>
        </a:p>
      </dgm:t>
    </dgm:pt>
    <dgm:pt modelId="{2C67ECC9-39F3-4331-BE58-69436F4D5112}">
      <dgm:prSet phldrT="[Text]" custT="1"/>
      <dgm:spPr>
        <a:xfrm rot="5400000">
          <a:off x="-256020" y="5130323"/>
          <a:ext cx="1504235" cy="902364"/>
        </a:xfrm>
        <a:solidFill>
          <a:srgbClr val="9BBB59">
            <a:hueOff val="11250264"/>
            <a:satOff val="-16880"/>
            <a:lumOff val="-2745"/>
            <a:alphaOff val="0"/>
          </a:srgbClr>
        </a:solidFill>
        <a:ln w="25400" cap="flat" cmpd="sng" algn="ctr">
          <a:solidFill>
            <a:srgbClr val="9BBB59">
              <a:hueOff val="11250264"/>
              <a:satOff val="-16880"/>
              <a:lumOff val="-2745"/>
              <a:alphaOff val="0"/>
            </a:srgbClr>
          </a:solidFill>
          <a:prstDash val="solid"/>
        </a:ln>
        <a:effectLst/>
      </dgm:spPr>
      <dgm:t>
        <a:bodyPr/>
        <a:lstStyle/>
        <a:p>
          <a:r>
            <a:rPr lang="en-GB" sz="1100" dirty="0" smtClean="0">
              <a:solidFill>
                <a:sysClr val="window" lastClr="FFFFFF"/>
              </a:solidFill>
              <a:latin typeface="Calibri"/>
              <a:ea typeface="+mn-ea"/>
              <a:cs typeface="+mn-cs"/>
            </a:rPr>
            <a:t>System Enablers </a:t>
          </a:r>
          <a:endParaRPr lang="en-GB" sz="1100" dirty="0">
            <a:solidFill>
              <a:sysClr val="window" lastClr="FFFFFF"/>
            </a:solidFill>
            <a:latin typeface="Calibri"/>
            <a:ea typeface="+mn-ea"/>
            <a:cs typeface="+mn-cs"/>
          </a:endParaRPr>
        </a:p>
      </dgm:t>
    </dgm:pt>
    <dgm:pt modelId="{5F5410D4-00E7-47CB-9FB1-C5E419CE72E2}" type="parTrans" cxnId="{12D79583-CD28-4F79-A7A5-6C60155E3655}">
      <dgm:prSet/>
      <dgm:spPr/>
      <dgm:t>
        <a:bodyPr/>
        <a:lstStyle/>
        <a:p>
          <a:endParaRPr lang="en-GB" sz="1100"/>
        </a:p>
      </dgm:t>
    </dgm:pt>
    <dgm:pt modelId="{00EA4380-9EF5-4A06-87D4-2D9C732B5FA5}" type="sibTrans" cxnId="{12D79583-CD28-4F79-A7A5-6C60155E3655}">
      <dgm:prSet/>
      <dgm:spPr/>
      <dgm:t>
        <a:bodyPr/>
        <a:lstStyle/>
        <a:p>
          <a:endParaRPr lang="en-GB" sz="1100"/>
        </a:p>
      </dgm:t>
    </dgm:pt>
    <dgm:pt modelId="{914151A0-26B3-4784-A4B6-A3F81695B3EE}">
      <dgm:prSet phldrT="[Text]" custT="1"/>
      <dgm:spPr>
        <a:xfrm rot="5400000">
          <a:off x="1075069" y="3495021"/>
          <a:ext cx="1008138" cy="1263718"/>
        </a:xfrm>
        <a:solidFill>
          <a:sysClr val="window" lastClr="FFFFFF">
            <a:alpha val="90000"/>
            <a:hueOff val="0"/>
            <a:satOff val="0"/>
            <a:lumOff val="0"/>
            <a:alphaOff val="0"/>
          </a:sysClr>
        </a:solidFill>
        <a:ln w="25400" cap="flat" cmpd="sng" algn="ctr">
          <a:solidFill>
            <a:srgbClr val="9BBB59">
              <a:hueOff val="8437698"/>
              <a:satOff val="-12660"/>
              <a:lumOff val="-2059"/>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Place Based Commissioning </a:t>
          </a:r>
          <a:endParaRPr lang="en-GB" sz="1100" dirty="0">
            <a:solidFill>
              <a:sysClr val="windowText" lastClr="000000">
                <a:hueOff val="0"/>
                <a:satOff val="0"/>
                <a:lumOff val="0"/>
                <a:alphaOff val="0"/>
              </a:sysClr>
            </a:solidFill>
            <a:latin typeface="Calibri"/>
            <a:ea typeface="+mn-ea"/>
            <a:cs typeface="+mn-cs"/>
          </a:endParaRPr>
        </a:p>
      </dgm:t>
    </dgm:pt>
    <dgm:pt modelId="{4855245C-3EBB-495A-AE3A-2AAFA3224CF9}" type="parTrans" cxnId="{E390342D-56A9-41E2-9A71-F31785B3B675}">
      <dgm:prSet/>
      <dgm:spPr/>
      <dgm:t>
        <a:bodyPr/>
        <a:lstStyle/>
        <a:p>
          <a:endParaRPr lang="en-GB" sz="1100"/>
        </a:p>
      </dgm:t>
    </dgm:pt>
    <dgm:pt modelId="{C63B9FA2-4F15-4E4B-ACD4-17A1A0A2CF4B}" type="sibTrans" cxnId="{E390342D-56A9-41E2-9A71-F31785B3B675}">
      <dgm:prSet/>
      <dgm:spPr/>
      <dgm:t>
        <a:bodyPr/>
        <a:lstStyle/>
        <a:p>
          <a:endParaRPr lang="en-GB" sz="1100"/>
        </a:p>
      </dgm:t>
    </dgm:pt>
    <dgm:pt modelId="{0EF5857F-CC2A-47F8-8D90-4DFDEAC47AD5}">
      <dgm:prSet phldrT="[Text]" custT="1"/>
      <dgm:spPr>
        <a:xfrm rot="5400000">
          <a:off x="1075069" y="3495021"/>
          <a:ext cx="1008138" cy="1263718"/>
        </a:xfrm>
        <a:solidFill>
          <a:sysClr val="window" lastClr="FFFFFF">
            <a:alpha val="90000"/>
            <a:hueOff val="0"/>
            <a:satOff val="0"/>
            <a:lumOff val="0"/>
            <a:alphaOff val="0"/>
          </a:sysClr>
        </a:solidFill>
        <a:ln w="25400" cap="flat" cmpd="sng" algn="ctr">
          <a:solidFill>
            <a:srgbClr val="9BBB59">
              <a:hueOff val="8437698"/>
              <a:satOff val="-12660"/>
              <a:lumOff val="-2059"/>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Reset Urgent care and 30,000 community Model</a:t>
          </a:r>
          <a:endParaRPr lang="en-GB" sz="1100" dirty="0">
            <a:solidFill>
              <a:sysClr val="windowText" lastClr="000000">
                <a:hueOff val="0"/>
                <a:satOff val="0"/>
                <a:lumOff val="0"/>
                <a:alphaOff val="0"/>
              </a:sysClr>
            </a:solidFill>
            <a:latin typeface="Calibri"/>
            <a:ea typeface="+mn-ea"/>
            <a:cs typeface="+mn-cs"/>
          </a:endParaRPr>
        </a:p>
      </dgm:t>
    </dgm:pt>
    <dgm:pt modelId="{1CF29307-9974-437E-B256-EA045F2AE361}" type="parTrans" cxnId="{7EBB6040-EFC9-4474-AE3F-9D0526ECD617}">
      <dgm:prSet/>
      <dgm:spPr/>
      <dgm:t>
        <a:bodyPr/>
        <a:lstStyle/>
        <a:p>
          <a:endParaRPr lang="en-GB" sz="1100"/>
        </a:p>
      </dgm:t>
    </dgm:pt>
    <dgm:pt modelId="{5E765EE2-868C-411C-801E-DF2BD4015580}" type="sibTrans" cxnId="{7EBB6040-EFC9-4474-AE3F-9D0526ECD617}">
      <dgm:prSet/>
      <dgm:spPr/>
      <dgm:t>
        <a:bodyPr/>
        <a:lstStyle/>
        <a:p>
          <a:endParaRPr lang="en-GB" sz="1100"/>
        </a:p>
      </dgm:t>
    </dgm:pt>
    <dgm:pt modelId="{E980F497-9225-49F2-A0D9-ECAF78DA92C7}">
      <dgm:prSet phldrT="[Text]" custT="1"/>
      <dgm:spPr>
        <a:xfrm rot="5400000">
          <a:off x="1075069" y="4701598"/>
          <a:ext cx="1008138" cy="1263718"/>
        </a:xfrm>
        <a:solidFill>
          <a:sysClr val="window" lastClr="FFFFFF">
            <a:alpha val="90000"/>
            <a:hueOff val="0"/>
            <a:satOff val="0"/>
            <a:lumOff val="0"/>
            <a:alphaOff val="0"/>
          </a:sysClr>
        </a:solidFill>
        <a:ln w="25400" cap="flat" cmpd="sng" algn="ctr">
          <a:solidFill>
            <a:srgbClr val="9BBB59">
              <a:hueOff val="11250264"/>
              <a:satOff val="-16880"/>
              <a:lumOff val="-2745"/>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Joint IT Strategy </a:t>
          </a:r>
          <a:endParaRPr lang="en-GB" sz="1100" dirty="0">
            <a:solidFill>
              <a:sysClr val="windowText" lastClr="000000">
                <a:hueOff val="0"/>
                <a:satOff val="0"/>
                <a:lumOff val="0"/>
                <a:alphaOff val="0"/>
              </a:sysClr>
            </a:solidFill>
            <a:latin typeface="Calibri"/>
            <a:ea typeface="+mn-ea"/>
            <a:cs typeface="+mn-cs"/>
          </a:endParaRPr>
        </a:p>
      </dgm:t>
    </dgm:pt>
    <dgm:pt modelId="{52E8874D-1091-43D4-B626-A75E158C664C}" type="parTrans" cxnId="{323DB1FC-365A-49A9-825D-DBDC462C40FB}">
      <dgm:prSet/>
      <dgm:spPr/>
      <dgm:t>
        <a:bodyPr/>
        <a:lstStyle/>
        <a:p>
          <a:endParaRPr lang="en-GB" sz="1100"/>
        </a:p>
      </dgm:t>
    </dgm:pt>
    <dgm:pt modelId="{9E744B9D-A998-481D-A95F-9FB673495667}" type="sibTrans" cxnId="{323DB1FC-365A-49A9-825D-DBDC462C40FB}">
      <dgm:prSet/>
      <dgm:spPr/>
      <dgm:t>
        <a:bodyPr/>
        <a:lstStyle/>
        <a:p>
          <a:endParaRPr lang="en-GB" sz="1100"/>
        </a:p>
      </dgm:t>
    </dgm:pt>
    <dgm:pt modelId="{850B55BB-28D8-4874-B4C3-2ABA6C6D6825}">
      <dgm:prSet phldrT="[Text]" custT="1"/>
      <dgm:spPr>
        <a:xfrm rot="5400000">
          <a:off x="1075069" y="4701598"/>
          <a:ext cx="1008138" cy="1263718"/>
        </a:xfrm>
        <a:solidFill>
          <a:sysClr val="window" lastClr="FFFFFF">
            <a:alpha val="90000"/>
            <a:hueOff val="0"/>
            <a:satOff val="0"/>
            <a:lumOff val="0"/>
            <a:alphaOff val="0"/>
          </a:sysClr>
        </a:solidFill>
        <a:ln w="25400" cap="flat" cmpd="sng" algn="ctr">
          <a:solidFill>
            <a:srgbClr val="9BBB59">
              <a:hueOff val="11250264"/>
              <a:satOff val="-16880"/>
              <a:lumOff val="-2745"/>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Joint Estates Strategy </a:t>
          </a:r>
          <a:endParaRPr lang="en-GB" sz="1100" dirty="0">
            <a:solidFill>
              <a:sysClr val="windowText" lastClr="000000">
                <a:hueOff val="0"/>
                <a:satOff val="0"/>
                <a:lumOff val="0"/>
                <a:alphaOff val="0"/>
              </a:sysClr>
            </a:solidFill>
            <a:latin typeface="Calibri"/>
            <a:ea typeface="+mn-ea"/>
            <a:cs typeface="+mn-cs"/>
          </a:endParaRPr>
        </a:p>
      </dgm:t>
    </dgm:pt>
    <dgm:pt modelId="{CD3A3414-0D51-4211-B049-250BEEC936F9}" type="parTrans" cxnId="{7B076605-F918-468E-8ADF-5D77A09BDFDA}">
      <dgm:prSet/>
      <dgm:spPr/>
      <dgm:t>
        <a:bodyPr/>
        <a:lstStyle/>
        <a:p>
          <a:endParaRPr lang="en-GB" sz="1100"/>
        </a:p>
      </dgm:t>
    </dgm:pt>
    <dgm:pt modelId="{15A72CA2-4FCC-454F-8834-82DF8563C5B7}" type="sibTrans" cxnId="{7B076605-F918-468E-8ADF-5D77A09BDFDA}">
      <dgm:prSet/>
      <dgm:spPr/>
      <dgm:t>
        <a:bodyPr/>
        <a:lstStyle/>
        <a:p>
          <a:endParaRPr lang="en-GB" sz="1100"/>
        </a:p>
      </dgm:t>
    </dgm:pt>
    <dgm:pt modelId="{AC8000B9-E7C1-42E9-A4BD-652EA06DE579}">
      <dgm:prSet phldrT="[Text]" custT="1"/>
      <dgm:spPr>
        <a:xfrm rot="5400000">
          <a:off x="1075069" y="4701598"/>
          <a:ext cx="1008138" cy="1263718"/>
        </a:xfrm>
        <a:solidFill>
          <a:sysClr val="window" lastClr="FFFFFF">
            <a:alpha val="90000"/>
            <a:hueOff val="0"/>
            <a:satOff val="0"/>
            <a:lumOff val="0"/>
            <a:alphaOff val="0"/>
          </a:sysClr>
        </a:solidFill>
        <a:ln w="25400" cap="flat" cmpd="sng" algn="ctr">
          <a:solidFill>
            <a:srgbClr val="9BBB59">
              <a:hueOff val="11250264"/>
              <a:satOff val="-16880"/>
              <a:lumOff val="-2745"/>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Workforce</a:t>
          </a:r>
          <a:endParaRPr lang="en-GB" sz="1100" dirty="0">
            <a:solidFill>
              <a:sysClr val="windowText" lastClr="000000">
                <a:hueOff val="0"/>
                <a:satOff val="0"/>
                <a:lumOff val="0"/>
                <a:alphaOff val="0"/>
              </a:sysClr>
            </a:solidFill>
            <a:latin typeface="Calibri"/>
            <a:ea typeface="+mn-ea"/>
            <a:cs typeface="+mn-cs"/>
          </a:endParaRPr>
        </a:p>
      </dgm:t>
    </dgm:pt>
    <dgm:pt modelId="{5454EC6C-1AEE-493D-BBAF-5E80422AEF79}" type="parTrans" cxnId="{268F6659-1E4F-4368-8146-DB3D10D83124}">
      <dgm:prSet/>
      <dgm:spPr/>
      <dgm:t>
        <a:bodyPr/>
        <a:lstStyle/>
        <a:p>
          <a:endParaRPr lang="en-GB"/>
        </a:p>
      </dgm:t>
    </dgm:pt>
    <dgm:pt modelId="{0076A613-F369-4F46-B49F-D3C0D4D1B99A}" type="sibTrans" cxnId="{268F6659-1E4F-4368-8146-DB3D10D83124}">
      <dgm:prSet/>
      <dgm:spPr/>
      <dgm:t>
        <a:bodyPr/>
        <a:lstStyle/>
        <a:p>
          <a:endParaRPr lang="en-GB"/>
        </a:p>
      </dgm:t>
    </dgm:pt>
    <dgm:pt modelId="{43A9D271-9F28-4AD0-9873-B6AF8DE187B0}">
      <dgm:prSet phldrT="[Text]" custT="1"/>
      <dgm:spPr>
        <a:xfrm rot="5400000">
          <a:off x="1075069" y="1081867"/>
          <a:ext cx="1008138" cy="1263718"/>
        </a:xfrm>
        <a:solidFill>
          <a:sysClr val="window" lastClr="FFFFFF">
            <a:alpha val="90000"/>
            <a:hueOff val="0"/>
            <a:satOff val="0"/>
            <a:lumOff val="0"/>
            <a:alphaOff val="0"/>
          </a:sysClr>
        </a:solidFill>
        <a:ln w="25400" cap="flat" cmpd="sng" algn="ctr">
          <a:solidFill>
            <a:srgbClr val="9BBB59">
              <a:hueOff val="2812566"/>
              <a:satOff val="-4220"/>
              <a:lumOff val="-686"/>
              <a:alphaOff val="0"/>
            </a:srgbClr>
          </a:solidFill>
          <a:prstDash val="solid"/>
        </a:ln>
        <a:effectLst/>
      </dgm:spPr>
      <dgm:t>
        <a:bodyPr/>
        <a:lstStyle/>
        <a:p>
          <a:r>
            <a:rPr lang="en-GB" sz="1100" smtClean="0">
              <a:solidFill>
                <a:sysClr val="windowText" lastClr="000000">
                  <a:hueOff val="0"/>
                  <a:satOff val="0"/>
                  <a:lumOff val="0"/>
                  <a:alphaOff val="0"/>
                </a:sysClr>
              </a:solidFill>
              <a:latin typeface="Calibri"/>
              <a:ea typeface="+mn-ea"/>
              <a:cs typeface="+mn-cs"/>
            </a:rPr>
            <a:t>Deliver the Mental Health FYFV  </a:t>
          </a:r>
          <a:endParaRPr lang="en-GB" sz="1100" dirty="0">
            <a:solidFill>
              <a:sysClr val="windowText" lastClr="000000">
                <a:hueOff val="0"/>
                <a:satOff val="0"/>
                <a:lumOff val="0"/>
                <a:alphaOff val="0"/>
              </a:sysClr>
            </a:solidFill>
            <a:latin typeface="Calibri"/>
            <a:ea typeface="+mn-ea"/>
            <a:cs typeface="+mn-cs"/>
          </a:endParaRPr>
        </a:p>
      </dgm:t>
    </dgm:pt>
    <dgm:pt modelId="{1A31A85C-6BC0-4ABF-924C-427FB49C5521}" type="parTrans" cxnId="{89BA0121-4A66-47FB-9F86-CDC2CB91F0B4}">
      <dgm:prSet/>
      <dgm:spPr/>
      <dgm:t>
        <a:bodyPr/>
        <a:lstStyle/>
        <a:p>
          <a:endParaRPr lang="en-GB"/>
        </a:p>
      </dgm:t>
    </dgm:pt>
    <dgm:pt modelId="{5DF615BC-80D9-4651-9A00-D24B6A60F715}" type="sibTrans" cxnId="{89BA0121-4A66-47FB-9F86-CDC2CB91F0B4}">
      <dgm:prSet/>
      <dgm:spPr/>
      <dgm:t>
        <a:bodyPr/>
        <a:lstStyle/>
        <a:p>
          <a:endParaRPr lang="en-GB"/>
        </a:p>
      </dgm:t>
    </dgm:pt>
    <dgm:pt modelId="{63E940D3-1A52-48DC-8459-4C75AEAA819D}" type="pres">
      <dgm:prSet presAssocID="{8091C034-B150-47A2-9535-511C3F0C6026}" presName="linearFlow" presStyleCnt="0">
        <dgm:presLayoutVars>
          <dgm:dir/>
          <dgm:animLvl val="lvl"/>
          <dgm:resizeHandles val="exact"/>
        </dgm:presLayoutVars>
      </dgm:prSet>
      <dgm:spPr/>
      <dgm:t>
        <a:bodyPr/>
        <a:lstStyle/>
        <a:p>
          <a:endParaRPr lang="en-GB"/>
        </a:p>
      </dgm:t>
    </dgm:pt>
    <dgm:pt modelId="{99A88C03-B09F-4D2D-AC4B-F49190D7135E}" type="pres">
      <dgm:prSet presAssocID="{0477B027-955F-49F1-8B27-5A06F994C3E4}" presName="composite" presStyleCnt="0"/>
      <dgm:spPr/>
    </dgm:pt>
    <dgm:pt modelId="{BDC51890-5AEC-4CF0-A438-F3A973ACDFFA}" type="pres">
      <dgm:prSet presAssocID="{0477B027-955F-49F1-8B27-5A06F994C3E4}" presName="parentText" presStyleLbl="alignNode1" presStyleIdx="0" presStyleCnt="5">
        <dgm:presLayoutVars>
          <dgm:chMax val="1"/>
          <dgm:bulletEnabled val="1"/>
        </dgm:presLayoutVars>
      </dgm:prSet>
      <dgm:spPr>
        <a:prstGeom prst="chevron">
          <a:avLst/>
        </a:prstGeom>
      </dgm:spPr>
      <dgm:t>
        <a:bodyPr/>
        <a:lstStyle/>
        <a:p>
          <a:endParaRPr lang="en-GB"/>
        </a:p>
      </dgm:t>
    </dgm:pt>
    <dgm:pt modelId="{44517CC9-9FAE-4239-A9C6-EC59C4560D90}" type="pres">
      <dgm:prSet presAssocID="{0477B027-955F-49F1-8B27-5A06F994C3E4}" presName="descendantText" presStyleLbl="alignAcc1" presStyleIdx="0" presStyleCnt="5">
        <dgm:presLayoutVars>
          <dgm:bulletEnabled val="1"/>
        </dgm:presLayoutVars>
      </dgm:prSet>
      <dgm:spPr>
        <a:prstGeom prst="round2SameRect">
          <a:avLst/>
        </a:prstGeom>
      </dgm:spPr>
      <dgm:t>
        <a:bodyPr/>
        <a:lstStyle/>
        <a:p>
          <a:endParaRPr lang="en-GB"/>
        </a:p>
      </dgm:t>
    </dgm:pt>
    <dgm:pt modelId="{F44D8EC7-4432-4C7A-996A-3551B1967CA8}" type="pres">
      <dgm:prSet presAssocID="{96CB9EE4-EADB-44BA-94AA-E97B96EEB5E3}" presName="sp" presStyleCnt="0"/>
      <dgm:spPr/>
    </dgm:pt>
    <dgm:pt modelId="{EE9644CD-1D77-419F-94A6-3DD82B3D8A1C}" type="pres">
      <dgm:prSet presAssocID="{DF42D7C2-3CDA-45F0-81A6-04428813820C}" presName="composite" presStyleCnt="0"/>
      <dgm:spPr/>
    </dgm:pt>
    <dgm:pt modelId="{1D83E221-0E15-4309-B420-EE51A5A875BB}" type="pres">
      <dgm:prSet presAssocID="{DF42D7C2-3CDA-45F0-81A6-04428813820C}" presName="parentText" presStyleLbl="alignNode1" presStyleIdx="1" presStyleCnt="5">
        <dgm:presLayoutVars>
          <dgm:chMax val="1"/>
          <dgm:bulletEnabled val="1"/>
        </dgm:presLayoutVars>
      </dgm:prSet>
      <dgm:spPr>
        <a:prstGeom prst="chevron">
          <a:avLst/>
        </a:prstGeom>
      </dgm:spPr>
      <dgm:t>
        <a:bodyPr/>
        <a:lstStyle/>
        <a:p>
          <a:endParaRPr lang="en-GB"/>
        </a:p>
      </dgm:t>
    </dgm:pt>
    <dgm:pt modelId="{4775D5E9-E878-4C61-BC50-E158C91C1195}" type="pres">
      <dgm:prSet presAssocID="{DF42D7C2-3CDA-45F0-81A6-04428813820C}" presName="descendantText" presStyleLbl="alignAcc1" presStyleIdx="1" presStyleCnt="5" custScaleY="121400">
        <dgm:presLayoutVars>
          <dgm:bulletEnabled val="1"/>
        </dgm:presLayoutVars>
      </dgm:prSet>
      <dgm:spPr>
        <a:prstGeom prst="round2SameRect">
          <a:avLst/>
        </a:prstGeom>
      </dgm:spPr>
      <dgm:t>
        <a:bodyPr/>
        <a:lstStyle/>
        <a:p>
          <a:endParaRPr lang="en-GB"/>
        </a:p>
      </dgm:t>
    </dgm:pt>
    <dgm:pt modelId="{3F9B6EEF-5AB7-4022-B058-1137D805F93F}" type="pres">
      <dgm:prSet presAssocID="{B073F270-0AAA-44A5-98D2-FAD184124FD2}" presName="sp" presStyleCnt="0"/>
      <dgm:spPr/>
    </dgm:pt>
    <dgm:pt modelId="{4A1F8304-7A5F-4F50-9FC2-B7436B7BFAB4}" type="pres">
      <dgm:prSet presAssocID="{2A2DA081-6836-4497-A33A-6E0B70A30196}" presName="composite" presStyleCnt="0"/>
      <dgm:spPr/>
    </dgm:pt>
    <dgm:pt modelId="{D3C2A5E0-BDB7-4A0D-B3E9-2B5683B494AA}" type="pres">
      <dgm:prSet presAssocID="{2A2DA081-6836-4497-A33A-6E0B70A30196}" presName="parentText" presStyleLbl="alignNode1" presStyleIdx="2" presStyleCnt="5">
        <dgm:presLayoutVars>
          <dgm:chMax val="1"/>
          <dgm:bulletEnabled val="1"/>
        </dgm:presLayoutVars>
      </dgm:prSet>
      <dgm:spPr>
        <a:prstGeom prst="chevron">
          <a:avLst/>
        </a:prstGeom>
      </dgm:spPr>
      <dgm:t>
        <a:bodyPr/>
        <a:lstStyle/>
        <a:p>
          <a:endParaRPr lang="en-GB"/>
        </a:p>
      </dgm:t>
    </dgm:pt>
    <dgm:pt modelId="{418D94CF-4C9F-4BD9-95D5-9A776114EBFA}" type="pres">
      <dgm:prSet presAssocID="{2A2DA081-6836-4497-A33A-6E0B70A30196}" presName="descendantText" presStyleLbl="alignAcc1" presStyleIdx="2" presStyleCnt="5">
        <dgm:presLayoutVars>
          <dgm:bulletEnabled val="1"/>
        </dgm:presLayoutVars>
      </dgm:prSet>
      <dgm:spPr>
        <a:prstGeom prst="round2SameRect">
          <a:avLst/>
        </a:prstGeom>
      </dgm:spPr>
      <dgm:t>
        <a:bodyPr/>
        <a:lstStyle/>
        <a:p>
          <a:endParaRPr lang="en-GB"/>
        </a:p>
      </dgm:t>
    </dgm:pt>
    <dgm:pt modelId="{8AD5FBA5-4177-48F2-98C3-4F170535768E}" type="pres">
      <dgm:prSet presAssocID="{2C2F3370-4301-4236-9A4A-0214B07EC882}" presName="sp" presStyleCnt="0"/>
      <dgm:spPr/>
    </dgm:pt>
    <dgm:pt modelId="{C2F3DC98-4CBC-4646-8FAF-CC97A4675076}" type="pres">
      <dgm:prSet presAssocID="{6022E611-8BB3-4753-96C6-1B723C392B5D}" presName="composite" presStyleCnt="0"/>
      <dgm:spPr/>
    </dgm:pt>
    <dgm:pt modelId="{A4459EA6-B4C7-442C-B796-BAEB1CCA7600}" type="pres">
      <dgm:prSet presAssocID="{6022E611-8BB3-4753-96C6-1B723C392B5D}" presName="parentText" presStyleLbl="alignNode1" presStyleIdx="3" presStyleCnt="5">
        <dgm:presLayoutVars>
          <dgm:chMax val="1"/>
          <dgm:bulletEnabled val="1"/>
        </dgm:presLayoutVars>
      </dgm:prSet>
      <dgm:spPr>
        <a:prstGeom prst="chevron">
          <a:avLst/>
        </a:prstGeom>
      </dgm:spPr>
      <dgm:t>
        <a:bodyPr/>
        <a:lstStyle/>
        <a:p>
          <a:endParaRPr lang="en-GB"/>
        </a:p>
      </dgm:t>
    </dgm:pt>
    <dgm:pt modelId="{D19DC52C-D3D2-4339-887E-703054F3B0C9}" type="pres">
      <dgm:prSet presAssocID="{6022E611-8BB3-4753-96C6-1B723C392B5D}" presName="descendantText" presStyleLbl="alignAcc1" presStyleIdx="3" presStyleCnt="5">
        <dgm:presLayoutVars>
          <dgm:bulletEnabled val="1"/>
        </dgm:presLayoutVars>
      </dgm:prSet>
      <dgm:spPr>
        <a:prstGeom prst="round2SameRect">
          <a:avLst/>
        </a:prstGeom>
      </dgm:spPr>
      <dgm:t>
        <a:bodyPr/>
        <a:lstStyle/>
        <a:p>
          <a:endParaRPr lang="en-GB"/>
        </a:p>
      </dgm:t>
    </dgm:pt>
    <dgm:pt modelId="{52F93AA1-D831-4C1F-8ADA-6B3F0B3C4FAC}" type="pres">
      <dgm:prSet presAssocID="{D132608A-823C-4F45-AC49-16503C70E590}" presName="sp" presStyleCnt="0"/>
      <dgm:spPr/>
    </dgm:pt>
    <dgm:pt modelId="{12156926-0D50-4F41-B7C3-41DC82BB4821}" type="pres">
      <dgm:prSet presAssocID="{2C67ECC9-39F3-4331-BE58-69436F4D5112}" presName="composite" presStyleCnt="0"/>
      <dgm:spPr/>
    </dgm:pt>
    <dgm:pt modelId="{C5D616FC-E1FC-4E6D-80E8-98E527B313F7}" type="pres">
      <dgm:prSet presAssocID="{2C67ECC9-39F3-4331-BE58-69436F4D5112}" presName="parentText" presStyleLbl="alignNode1" presStyleIdx="4" presStyleCnt="5">
        <dgm:presLayoutVars>
          <dgm:chMax val="1"/>
          <dgm:bulletEnabled val="1"/>
        </dgm:presLayoutVars>
      </dgm:prSet>
      <dgm:spPr>
        <a:prstGeom prst="chevron">
          <a:avLst/>
        </a:prstGeom>
      </dgm:spPr>
      <dgm:t>
        <a:bodyPr/>
        <a:lstStyle/>
        <a:p>
          <a:endParaRPr lang="en-GB"/>
        </a:p>
      </dgm:t>
    </dgm:pt>
    <dgm:pt modelId="{6A9C6605-C2B0-41B0-9CCF-FAA9A0588EB6}" type="pres">
      <dgm:prSet presAssocID="{2C67ECC9-39F3-4331-BE58-69436F4D5112}" presName="descendantText" presStyleLbl="alignAcc1" presStyleIdx="4" presStyleCnt="5">
        <dgm:presLayoutVars>
          <dgm:bulletEnabled val="1"/>
        </dgm:presLayoutVars>
      </dgm:prSet>
      <dgm:spPr>
        <a:prstGeom prst="round2SameRect">
          <a:avLst/>
        </a:prstGeom>
      </dgm:spPr>
      <dgm:t>
        <a:bodyPr/>
        <a:lstStyle/>
        <a:p>
          <a:endParaRPr lang="en-GB"/>
        </a:p>
      </dgm:t>
    </dgm:pt>
  </dgm:ptLst>
  <dgm:cxnLst>
    <dgm:cxn modelId="{C29A7818-7539-46DF-8923-46C7F23C418F}" type="presOf" srcId="{2C67ECC9-39F3-4331-BE58-69436F4D5112}" destId="{C5D616FC-E1FC-4E6D-80E8-98E527B313F7}" srcOrd="0" destOrd="0" presId="urn:microsoft.com/office/officeart/2005/8/layout/chevron2"/>
    <dgm:cxn modelId="{77699F95-8727-4A28-BCA1-0A87C30D0583}" srcId="{2A2DA081-6836-4497-A33A-6E0B70A30196}" destId="{2B025749-0EEC-47FF-BC56-8F755F56770C}" srcOrd="0" destOrd="0" parTransId="{179EEBE8-DF8C-437C-B831-C20154EB4A70}" sibTransId="{80E9DB8E-7599-402D-89AC-BFC52A2DBF77}"/>
    <dgm:cxn modelId="{268F6659-1E4F-4368-8146-DB3D10D83124}" srcId="{2C67ECC9-39F3-4331-BE58-69436F4D5112}" destId="{AC8000B9-E7C1-42E9-A4BD-652EA06DE579}" srcOrd="3" destOrd="0" parTransId="{5454EC6C-1AEE-493D-BBAF-5E80422AEF79}" sibTransId="{0076A613-F369-4F46-B49F-D3C0D4D1B99A}"/>
    <dgm:cxn modelId="{1B1B754D-D76F-48F6-9B63-E0C260B50AA7}" type="presOf" srcId="{76397D38-E4DC-43EC-81C9-F5EA784D87E1}" destId="{6A9C6605-C2B0-41B0-9CCF-FAA9A0588EB6}" srcOrd="0" destOrd="0" presId="urn:microsoft.com/office/officeart/2005/8/layout/chevron2"/>
    <dgm:cxn modelId="{323DB1FC-365A-49A9-825D-DBDC462C40FB}" srcId="{2C67ECC9-39F3-4331-BE58-69436F4D5112}" destId="{E980F497-9225-49F2-A0D9-ECAF78DA92C7}" srcOrd="1" destOrd="0" parTransId="{52E8874D-1091-43D4-B626-A75E158C664C}" sibTransId="{9E744B9D-A998-481D-A95F-9FB673495667}"/>
    <dgm:cxn modelId="{10DCE788-5077-4D9C-A9CC-46BC59B1347B}" type="presOf" srcId="{43A9D271-9F28-4AD0-9873-B6AF8DE187B0}" destId="{4775D5E9-E878-4C61-BC50-E158C91C1195}" srcOrd="0" destOrd="1" presId="urn:microsoft.com/office/officeart/2005/8/layout/chevron2"/>
    <dgm:cxn modelId="{51381617-B23F-4525-8AD5-FC0E77239381}" type="presOf" srcId="{74E82107-0DDE-4090-BEBD-CF216F564459}" destId="{418D94CF-4C9F-4BD9-95D5-9A776114EBFA}" srcOrd="0" destOrd="1" presId="urn:microsoft.com/office/officeart/2005/8/layout/chevron2"/>
    <dgm:cxn modelId="{D3CCCD05-77E5-4580-A46C-80F3779DDBD0}" srcId="{DF42D7C2-3CDA-45F0-81A6-04428813820C}" destId="{12C9DB32-76F4-4F6A-8873-763A92243BAB}" srcOrd="0" destOrd="0" parTransId="{A275D73B-F58E-41FA-A77A-55AB6057E538}" sibTransId="{8C3A6C87-D9DC-45C6-9307-B731E490AAD1}"/>
    <dgm:cxn modelId="{9C1E5A48-5648-46BB-B045-96C6CEE7E660}" srcId="{8091C034-B150-47A2-9535-511C3F0C6026}" destId="{DF42D7C2-3CDA-45F0-81A6-04428813820C}" srcOrd="1" destOrd="0" parTransId="{9364D7AF-2DDC-46CE-AAAD-558411F14CE3}" sibTransId="{B073F270-0AAA-44A5-98D2-FAD184124FD2}"/>
    <dgm:cxn modelId="{A6465AE0-9F5D-430F-A1AE-3FF50BBBFF73}" srcId="{2A2DA081-6836-4497-A33A-6E0B70A30196}" destId="{74E82107-0DDE-4090-BEBD-CF216F564459}" srcOrd="1" destOrd="0" parTransId="{0D98303C-7F62-4A14-BF01-FF2938D491F9}" sibTransId="{4C6354F5-6F40-402C-BD97-4D44742921DF}"/>
    <dgm:cxn modelId="{9D7462C6-5DDC-4D72-9CE7-7A81079C7AD2}" type="presOf" srcId="{2B025749-0EEC-47FF-BC56-8F755F56770C}" destId="{418D94CF-4C9F-4BD9-95D5-9A776114EBFA}" srcOrd="0" destOrd="0" presId="urn:microsoft.com/office/officeart/2005/8/layout/chevron2"/>
    <dgm:cxn modelId="{193EAFE9-5FE5-4280-9FBA-41837BA12D91}" type="presOf" srcId="{85F675D2-11C8-4BB3-8DAF-2490B8A460D4}" destId="{44517CC9-9FAE-4239-A9C6-EC59C4560D90}" srcOrd="0" destOrd="0" presId="urn:microsoft.com/office/officeart/2005/8/layout/chevron2"/>
    <dgm:cxn modelId="{F39B1070-6034-47F2-80B7-BFE0909F12C7}" srcId="{8091C034-B150-47A2-9535-511C3F0C6026}" destId="{0477B027-955F-49F1-8B27-5A06F994C3E4}" srcOrd="0" destOrd="0" parTransId="{D8BD48DA-4D6B-492A-B58B-D881FE332950}" sibTransId="{96CB9EE4-EADB-44BA-94AA-E97B96EEB5E3}"/>
    <dgm:cxn modelId="{10DC2E9E-1550-46B2-8260-7981983F30F4}" type="presOf" srcId="{6022E611-8BB3-4753-96C6-1B723C392B5D}" destId="{A4459EA6-B4C7-442C-B796-BAEB1CCA7600}" srcOrd="0" destOrd="0" presId="urn:microsoft.com/office/officeart/2005/8/layout/chevron2"/>
    <dgm:cxn modelId="{120BE264-7D19-404A-9F8B-E699FF2DB4B2}" srcId="{2C67ECC9-39F3-4331-BE58-69436F4D5112}" destId="{76397D38-E4DC-43EC-81C9-F5EA784D87E1}" srcOrd="0" destOrd="0" parTransId="{0BD3F614-AC20-4DCE-9476-20ED021D1AEC}" sibTransId="{63A02430-14E6-4A76-B0ED-990D0A1EB806}"/>
    <dgm:cxn modelId="{FAEB3F12-B6A9-4D33-8DB2-E5C60E4DDC64}" type="presOf" srcId="{2A2DA081-6836-4497-A33A-6E0B70A30196}" destId="{D3C2A5E0-BDB7-4A0D-B3E9-2B5683B494AA}" srcOrd="0" destOrd="0" presId="urn:microsoft.com/office/officeart/2005/8/layout/chevron2"/>
    <dgm:cxn modelId="{F6E550B0-140D-45BF-87B0-D226F6057A02}" srcId="{8091C034-B150-47A2-9535-511C3F0C6026}" destId="{6022E611-8BB3-4753-96C6-1B723C392B5D}" srcOrd="3" destOrd="0" parTransId="{7296D7AD-12CE-4F6A-9F34-A010D6E9487A}" sibTransId="{D132608A-823C-4F45-AC49-16503C70E590}"/>
    <dgm:cxn modelId="{EACCBB6E-692C-4171-8592-8BEF06736D1A}" srcId="{8091C034-B150-47A2-9535-511C3F0C6026}" destId="{2A2DA081-6836-4497-A33A-6E0B70A30196}" srcOrd="2" destOrd="0" parTransId="{629CB6F8-E845-4DF6-AC4E-6F6831C1D796}" sibTransId="{2C2F3370-4301-4236-9A4A-0214B07EC882}"/>
    <dgm:cxn modelId="{7B076605-F918-468E-8ADF-5D77A09BDFDA}" srcId="{2C67ECC9-39F3-4331-BE58-69436F4D5112}" destId="{850B55BB-28D8-4874-B4C3-2ABA6C6D6825}" srcOrd="2" destOrd="0" parTransId="{CD3A3414-0D51-4211-B049-250BEEC936F9}" sibTransId="{15A72CA2-4FCC-454F-8834-82DF8563C5B7}"/>
    <dgm:cxn modelId="{11C32813-EEE5-49A2-AA2F-B7EB34F33709}" type="presOf" srcId="{E980F497-9225-49F2-A0D9-ECAF78DA92C7}" destId="{6A9C6605-C2B0-41B0-9CCF-FAA9A0588EB6}" srcOrd="0" destOrd="1" presId="urn:microsoft.com/office/officeart/2005/8/layout/chevron2"/>
    <dgm:cxn modelId="{E390342D-56A9-41E2-9A71-F31785B3B675}" srcId="{6022E611-8BB3-4753-96C6-1B723C392B5D}" destId="{914151A0-26B3-4784-A4B6-A3F81695B3EE}" srcOrd="0" destOrd="0" parTransId="{4855245C-3EBB-495A-AE3A-2AAFA3224CF9}" sibTransId="{C63B9FA2-4F15-4E4B-ACD4-17A1A0A2CF4B}"/>
    <dgm:cxn modelId="{8403B16A-468E-427A-AE05-C8A52F97B03A}" type="presOf" srcId="{850B55BB-28D8-4874-B4C3-2ABA6C6D6825}" destId="{6A9C6605-C2B0-41B0-9CCF-FAA9A0588EB6}" srcOrd="0" destOrd="2" presId="urn:microsoft.com/office/officeart/2005/8/layout/chevron2"/>
    <dgm:cxn modelId="{ECC379A8-EDF8-421F-8901-7E3A1E3D5934}" type="presOf" srcId="{0477B027-955F-49F1-8B27-5A06F994C3E4}" destId="{BDC51890-5AEC-4CF0-A438-F3A973ACDFFA}" srcOrd="0" destOrd="0" presId="urn:microsoft.com/office/officeart/2005/8/layout/chevron2"/>
    <dgm:cxn modelId="{828EFA06-20CC-4A33-889B-30E2FEDB8BD6}" type="presOf" srcId="{0EF5857F-CC2A-47F8-8D90-4DFDEAC47AD5}" destId="{D19DC52C-D3D2-4339-887E-703054F3B0C9}" srcOrd="0" destOrd="1" presId="urn:microsoft.com/office/officeart/2005/8/layout/chevron2"/>
    <dgm:cxn modelId="{2DC252DB-6B53-4DCB-BFAE-47F0599AA2E5}" type="presOf" srcId="{AC8000B9-E7C1-42E9-A4BD-652EA06DE579}" destId="{6A9C6605-C2B0-41B0-9CCF-FAA9A0588EB6}" srcOrd="0" destOrd="3" presId="urn:microsoft.com/office/officeart/2005/8/layout/chevron2"/>
    <dgm:cxn modelId="{E88221C5-F39C-48F5-BD0C-3F3F307110A2}" type="presOf" srcId="{12C9DB32-76F4-4F6A-8873-763A92243BAB}" destId="{4775D5E9-E878-4C61-BC50-E158C91C1195}" srcOrd="0" destOrd="0" presId="urn:microsoft.com/office/officeart/2005/8/layout/chevron2"/>
    <dgm:cxn modelId="{4C5559E4-86C6-486C-AEDB-C342AABF1A9C}" type="presOf" srcId="{DF42D7C2-3CDA-45F0-81A6-04428813820C}" destId="{1D83E221-0E15-4309-B420-EE51A5A875BB}" srcOrd="0" destOrd="0" presId="urn:microsoft.com/office/officeart/2005/8/layout/chevron2"/>
    <dgm:cxn modelId="{22776BE6-4BD5-47CF-B09F-9EE63FE65302}" srcId="{0477B027-955F-49F1-8B27-5A06F994C3E4}" destId="{85F675D2-11C8-4BB3-8DAF-2490B8A460D4}" srcOrd="0" destOrd="0" parTransId="{2EFE9777-4A64-43AF-869D-A8EE8EB30A64}" sibTransId="{9318B14B-ED5E-4F4B-9D3A-0C971446B2EE}"/>
    <dgm:cxn modelId="{89BA0121-4A66-47FB-9F86-CDC2CB91F0B4}" srcId="{DF42D7C2-3CDA-45F0-81A6-04428813820C}" destId="{43A9D271-9F28-4AD0-9873-B6AF8DE187B0}" srcOrd="1" destOrd="0" parTransId="{1A31A85C-6BC0-4ABF-924C-427FB49C5521}" sibTransId="{5DF615BC-80D9-4651-9A00-D24B6A60F715}"/>
    <dgm:cxn modelId="{12D79583-CD28-4F79-A7A5-6C60155E3655}" srcId="{8091C034-B150-47A2-9535-511C3F0C6026}" destId="{2C67ECC9-39F3-4331-BE58-69436F4D5112}" srcOrd="4" destOrd="0" parTransId="{5F5410D4-00E7-47CB-9FB1-C5E419CE72E2}" sibTransId="{00EA4380-9EF5-4A06-87D4-2D9C732B5FA5}"/>
    <dgm:cxn modelId="{7EBB6040-EFC9-4474-AE3F-9D0526ECD617}" srcId="{6022E611-8BB3-4753-96C6-1B723C392B5D}" destId="{0EF5857F-CC2A-47F8-8D90-4DFDEAC47AD5}" srcOrd="1" destOrd="0" parTransId="{1CF29307-9974-437E-B256-EA045F2AE361}" sibTransId="{5E765EE2-868C-411C-801E-DF2BD4015580}"/>
    <dgm:cxn modelId="{6AC7EE34-AAE5-462C-B3CE-CD4098F0BEB4}" type="presOf" srcId="{914151A0-26B3-4784-A4B6-A3F81695B3EE}" destId="{D19DC52C-D3D2-4339-887E-703054F3B0C9}" srcOrd="0" destOrd="0" presId="urn:microsoft.com/office/officeart/2005/8/layout/chevron2"/>
    <dgm:cxn modelId="{584FB6F9-DEE0-4FF0-AB44-05F485218D53}" type="presOf" srcId="{8091C034-B150-47A2-9535-511C3F0C6026}" destId="{63E940D3-1A52-48DC-8459-4C75AEAA819D}" srcOrd="0" destOrd="0" presId="urn:microsoft.com/office/officeart/2005/8/layout/chevron2"/>
    <dgm:cxn modelId="{8C9F93AD-7B50-439B-AE16-C16F20B87C4C}" type="presParOf" srcId="{63E940D3-1A52-48DC-8459-4C75AEAA819D}" destId="{99A88C03-B09F-4D2D-AC4B-F49190D7135E}" srcOrd="0" destOrd="0" presId="urn:microsoft.com/office/officeart/2005/8/layout/chevron2"/>
    <dgm:cxn modelId="{DFC73233-5521-4DA4-A65B-FB02C6C85B98}" type="presParOf" srcId="{99A88C03-B09F-4D2D-AC4B-F49190D7135E}" destId="{BDC51890-5AEC-4CF0-A438-F3A973ACDFFA}" srcOrd="0" destOrd="0" presId="urn:microsoft.com/office/officeart/2005/8/layout/chevron2"/>
    <dgm:cxn modelId="{AF4FE435-C77F-41F0-B049-DEA42E22824A}" type="presParOf" srcId="{99A88C03-B09F-4D2D-AC4B-F49190D7135E}" destId="{44517CC9-9FAE-4239-A9C6-EC59C4560D90}" srcOrd="1" destOrd="0" presId="urn:microsoft.com/office/officeart/2005/8/layout/chevron2"/>
    <dgm:cxn modelId="{C015070F-1817-44B1-911E-F226044DC177}" type="presParOf" srcId="{63E940D3-1A52-48DC-8459-4C75AEAA819D}" destId="{F44D8EC7-4432-4C7A-996A-3551B1967CA8}" srcOrd="1" destOrd="0" presId="urn:microsoft.com/office/officeart/2005/8/layout/chevron2"/>
    <dgm:cxn modelId="{FCBF26A3-9F0C-4B15-9B41-4447048E69BC}" type="presParOf" srcId="{63E940D3-1A52-48DC-8459-4C75AEAA819D}" destId="{EE9644CD-1D77-419F-94A6-3DD82B3D8A1C}" srcOrd="2" destOrd="0" presId="urn:microsoft.com/office/officeart/2005/8/layout/chevron2"/>
    <dgm:cxn modelId="{DD81D030-E93D-402D-824B-FA9FF312607B}" type="presParOf" srcId="{EE9644CD-1D77-419F-94A6-3DD82B3D8A1C}" destId="{1D83E221-0E15-4309-B420-EE51A5A875BB}" srcOrd="0" destOrd="0" presId="urn:microsoft.com/office/officeart/2005/8/layout/chevron2"/>
    <dgm:cxn modelId="{6E6C22E0-4E33-4657-9045-DD5434BE0955}" type="presParOf" srcId="{EE9644CD-1D77-419F-94A6-3DD82B3D8A1C}" destId="{4775D5E9-E878-4C61-BC50-E158C91C1195}" srcOrd="1" destOrd="0" presId="urn:microsoft.com/office/officeart/2005/8/layout/chevron2"/>
    <dgm:cxn modelId="{A0E3E376-65CF-41F0-8C05-73AF2B3D206A}" type="presParOf" srcId="{63E940D3-1A52-48DC-8459-4C75AEAA819D}" destId="{3F9B6EEF-5AB7-4022-B058-1137D805F93F}" srcOrd="3" destOrd="0" presId="urn:microsoft.com/office/officeart/2005/8/layout/chevron2"/>
    <dgm:cxn modelId="{B314A63A-07B2-4EEB-816E-11BCA0DAE02B}" type="presParOf" srcId="{63E940D3-1A52-48DC-8459-4C75AEAA819D}" destId="{4A1F8304-7A5F-4F50-9FC2-B7436B7BFAB4}" srcOrd="4" destOrd="0" presId="urn:microsoft.com/office/officeart/2005/8/layout/chevron2"/>
    <dgm:cxn modelId="{1594C935-8E05-4B39-AC72-F47D4D6588F9}" type="presParOf" srcId="{4A1F8304-7A5F-4F50-9FC2-B7436B7BFAB4}" destId="{D3C2A5E0-BDB7-4A0D-B3E9-2B5683B494AA}" srcOrd="0" destOrd="0" presId="urn:microsoft.com/office/officeart/2005/8/layout/chevron2"/>
    <dgm:cxn modelId="{AF1A2847-182B-4319-B040-4DF10F7DCE5D}" type="presParOf" srcId="{4A1F8304-7A5F-4F50-9FC2-B7436B7BFAB4}" destId="{418D94CF-4C9F-4BD9-95D5-9A776114EBFA}" srcOrd="1" destOrd="0" presId="urn:microsoft.com/office/officeart/2005/8/layout/chevron2"/>
    <dgm:cxn modelId="{E503547D-3ECA-4D81-B9DC-6960B58E7937}" type="presParOf" srcId="{63E940D3-1A52-48DC-8459-4C75AEAA819D}" destId="{8AD5FBA5-4177-48F2-98C3-4F170535768E}" srcOrd="5" destOrd="0" presId="urn:microsoft.com/office/officeart/2005/8/layout/chevron2"/>
    <dgm:cxn modelId="{67A1973F-A1B6-478B-94A5-6C63F954A2AA}" type="presParOf" srcId="{63E940D3-1A52-48DC-8459-4C75AEAA819D}" destId="{C2F3DC98-4CBC-4646-8FAF-CC97A4675076}" srcOrd="6" destOrd="0" presId="urn:microsoft.com/office/officeart/2005/8/layout/chevron2"/>
    <dgm:cxn modelId="{267F1632-FC51-43CE-BE6D-7988712256F1}" type="presParOf" srcId="{C2F3DC98-4CBC-4646-8FAF-CC97A4675076}" destId="{A4459EA6-B4C7-442C-B796-BAEB1CCA7600}" srcOrd="0" destOrd="0" presId="urn:microsoft.com/office/officeart/2005/8/layout/chevron2"/>
    <dgm:cxn modelId="{4B9C1159-2F02-4969-BD17-FBE30692128B}" type="presParOf" srcId="{C2F3DC98-4CBC-4646-8FAF-CC97A4675076}" destId="{D19DC52C-D3D2-4339-887E-703054F3B0C9}" srcOrd="1" destOrd="0" presId="urn:microsoft.com/office/officeart/2005/8/layout/chevron2"/>
    <dgm:cxn modelId="{9FB78C1B-D5F3-4E1F-B722-820614F268C6}" type="presParOf" srcId="{63E940D3-1A52-48DC-8459-4C75AEAA819D}" destId="{52F93AA1-D831-4C1F-8ADA-6B3F0B3C4FAC}" srcOrd="7" destOrd="0" presId="urn:microsoft.com/office/officeart/2005/8/layout/chevron2"/>
    <dgm:cxn modelId="{96F10292-0496-4D98-8660-5B5E74CDA04F}" type="presParOf" srcId="{63E940D3-1A52-48DC-8459-4C75AEAA819D}" destId="{12156926-0D50-4F41-B7C3-41DC82BB4821}" srcOrd="8" destOrd="0" presId="urn:microsoft.com/office/officeart/2005/8/layout/chevron2"/>
    <dgm:cxn modelId="{5392AF48-F12A-49C2-90D6-2742395EB9AB}" type="presParOf" srcId="{12156926-0D50-4F41-B7C3-41DC82BB4821}" destId="{C5D616FC-E1FC-4E6D-80E8-98E527B313F7}" srcOrd="0" destOrd="0" presId="urn:microsoft.com/office/officeart/2005/8/layout/chevron2"/>
    <dgm:cxn modelId="{F2E21FBE-7716-47D3-B38C-7789A4310764}" type="presParOf" srcId="{12156926-0D50-4F41-B7C3-41DC82BB4821}" destId="{6A9C6605-C2B0-41B0-9CCF-FAA9A0588EB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CD4CEF-773F-415A-8CA0-7F008507BCB3}" type="doc">
      <dgm:prSet loTypeId="urn:microsoft.com/office/officeart/2005/8/layout/hProcess7#2" loCatId="list" qsTypeId="urn:microsoft.com/office/officeart/2005/8/quickstyle/simple1" qsCatId="simple" csTypeId="urn:microsoft.com/office/officeart/2005/8/colors/colorful4" csCatId="colorful" phldr="1"/>
      <dgm:spPr/>
      <dgm:t>
        <a:bodyPr/>
        <a:lstStyle/>
        <a:p>
          <a:endParaRPr lang="en-GB"/>
        </a:p>
      </dgm:t>
    </dgm:pt>
    <dgm:pt modelId="{6CB4D1AE-A101-4163-A095-F2D274B3EB4D}">
      <dgm:prSet phldrT="[Text]"/>
      <dgm:spPr>
        <a:xfrm>
          <a:off x="2223" y="800405"/>
          <a:ext cx="1337753" cy="1605303"/>
        </a:xfr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Yr 1</a:t>
          </a:r>
        </a:p>
      </dgm:t>
    </dgm:pt>
    <dgm:pt modelId="{4DEC5EFF-5900-4932-90BE-E99BA4FB64D3}" type="parTrans" cxnId="{D465898C-CE6C-43FA-8FD6-39BE3E55CA11}">
      <dgm:prSet/>
      <dgm:spPr/>
      <dgm:t>
        <a:bodyPr/>
        <a:lstStyle/>
        <a:p>
          <a:endParaRPr lang="en-GB"/>
        </a:p>
      </dgm:t>
    </dgm:pt>
    <dgm:pt modelId="{EA621970-E4D7-4608-89D8-05659913D8F7}" type="sibTrans" cxnId="{D465898C-CE6C-43FA-8FD6-39BE3E55CA11}">
      <dgm:prSet/>
      <dgm:spPr/>
      <dgm:t>
        <a:bodyPr/>
        <a:lstStyle/>
        <a:p>
          <a:endParaRPr lang="en-GB"/>
        </a:p>
      </dgm:t>
    </dgm:pt>
    <dgm:pt modelId="{94459D8C-23BF-4067-B0E4-6313B4A9EDDD}">
      <dgm:prSet phldrT="[Text]"/>
      <dgm:spPr>
        <a:xfrm>
          <a:off x="269774" y="800405"/>
          <a:ext cx="996626" cy="1605303"/>
        </a:xfrm>
        <a:noFill/>
        <a:ln w="25400" cap="flat" cmpd="sng" algn="ctr">
          <a:noFill/>
          <a:prstDash val="solid"/>
        </a:ln>
        <a:effectLst/>
        <a:sp3d/>
      </dgm:spPr>
      <dgm:t>
        <a:bodyPr/>
        <a:lstStyle/>
        <a:p>
          <a:r>
            <a:rPr lang="en-GB" dirty="0" smtClean="0">
              <a:solidFill>
                <a:sysClr val="window" lastClr="FFFFFF"/>
              </a:solidFill>
              <a:latin typeface="Calibri"/>
              <a:ea typeface="+mn-ea"/>
              <a:cs typeface="+mn-cs"/>
            </a:rPr>
            <a:t>Continue to deliver Social Prescribing with system partners</a:t>
          </a:r>
          <a:endParaRPr lang="en-GB" dirty="0">
            <a:solidFill>
              <a:sysClr val="window" lastClr="FFFFFF"/>
            </a:solidFill>
            <a:latin typeface="Calibri"/>
            <a:ea typeface="+mn-ea"/>
            <a:cs typeface="+mn-cs"/>
          </a:endParaRPr>
        </a:p>
      </dgm:t>
    </dgm:pt>
    <dgm:pt modelId="{21A3D7F0-C411-4EAF-A4E6-1DA4BD2EE43B}" type="parTrans" cxnId="{479822BD-3C77-4D0F-B80B-C3C22A78AC26}">
      <dgm:prSet/>
      <dgm:spPr/>
      <dgm:t>
        <a:bodyPr/>
        <a:lstStyle/>
        <a:p>
          <a:endParaRPr lang="en-GB"/>
        </a:p>
      </dgm:t>
    </dgm:pt>
    <dgm:pt modelId="{84D2119F-C8ED-4B3B-9D0E-99EDF67DD33E}" type="sibTrans" cxnId="{479822BD-3C77-4D0F-B80B-C3C22A78AC26}">
      <dgm:prSet/>
      <dgm:spPr/>
      <dgm:t>
        <a:bodyPr/>
        <a:lstStyle/>
        <a:p>
          <a:endParaRPr lang="en-GB"/>
        </a:p>
      </dgm:t>
    </dgm:pt>
    <dgm:pt modelId="{774F167C-896A-4E73-B37D-C2070D4AA7F3}">
      <dgm:prSet phldrT="[Text]"/>
      <dgm:spPr>
        <a:xfrm>
          <a:off x="1386798" y="800405"/>
          <a:ext cx="1337753" cy="1605303"/>
        </a:xfrm>
        <a:solidFill>
          <a:srgbClr val="8064A2">
            <a:hueOff val="-1488257"/>
            <a:satOff val="8966"/>
            <a:lumOff val="719"/>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Yr 1 </a:t>
          </a:r>
        </a:p>
      </dgm:t>
    </dgm:pt>
    <dgm:pt modelId="{CE8AD5D5-4435-4E96-8681-1E847851B272}" type="parTrans" cxnId="{4039D12A-8734-436E-B275-7740D845A836}">
      <dgm:prSet/>
      <dgm:spPr/>
      <dgm:t>
        <a:bodyPr/>
        <a:lstStyle/>
        <a:p>
          <a:endParaRPr lang="en-GB"/>
        </a:p>
      </dgm:t>
    </dgm:pt>
    <dgm:pt modelId="{6CB318AC-C55E-450B-BF5B-06733EADDE83}" type="sibTrans" cxnId="{4039D12A-8734-436E-B275-7740D845A836}">
      <dgm:prSet/>
      <dgm:spPr/>
      <dgm:t>
        <a:bodyPr/>
        <a:lstStyle/>
        <a:p>
          <a:endParaRPr lang="en-GB"/>
        </a:p>
      </dgm:t>
    </dgm:pt>
    <dgm:pt modelId="{00BAA587-0693-4354-9770-77F8D014D8BA}">
      <dgm:prSet phldrT="[Text]"/>
      <dgm:spPr>
        <a:xfrm>
          <a:off x="1654349" y="800405"/>
          <a:ext cx="996626" cy="1605303"/>
        </a:xfrm>
        <a:noFill/>
        <a:ln w="25400" cap="flat" cmpd="sng" algn="ctr">
          <a:noFill/>
          <a:prstDash val="solid"/>
        </a:ln>
        <a:effectLst/>
        <a:sp3d/>
      </dgm:spPr>
      <dgm:t>
        <a:bodyPr/>
        <a:lstStyle/>
        <a:p>
          <a:r>
            <a:rPr lang="en-GB" dirty="0" smtClean="0">
              <a:solidFill>
                <a:sysClr val="window" lastClr="FFFFFF"/>
              </a:solidFill>
              <a:latin typeface="Calibri"/>
              <a:ea typeface="+mn-ea"/>
              <a:cs typeface="+mn-cs"/>
            </a:rPr>
            <a:t>Develop and initiate delivery of Prevention and Self Care plan </a:t>
          </a:r>
          <a:endParaRPr lang="en-GB" dirty="0">
            <a:solidFill>
              <a:sysClr val="window" lastClr="FFFFFF"/>
            </a:solidFill>
            <a:latin typeface="Calibri"/>
            <a:ea typeface="+mn-ea"/>
            <a:cs typeface="+mn-cs"/>
          </a:endParaRPr>
        </a:p>
      </dgm:t>
    </dgm:pt>
    <dgm:pt modelId="{267DB8CC-9956-4EB3-835D-5B8073B9CC40}" type="parTrans" cxnId="{5E9B0758-9E55-4BB6-BE09-E88FBE238038}">
      <dgm:prSet/>
      <dgm:spPr/>
      <dgm:t>
        <a:bodyPr/>
        <a:lstStyle/>
        <a:p>
          <a:endParaRPr lang="en-GB"/>
        </a:p>
      </dgm:t>
    </dgm:pt>
    <dgm:pt modelId="{01A2F99F-15F4-49C5-B32E-EC9050160452}" type="sibTrans" cxnId="{5E9B0758-9E55-4BB6-BE09-E88FBE238038}">
      <dgm:prSet/>
      <dgm:spPr/>
      <dgm:t>
        <a:bodyPr/>
        <a:lstStyle/>
        <a:p>
          <a:endParaRPr lang="en-GB"/>
        </a:p>
      </dgm:t>
    </dgm:pt>
    <dgm:pt modelId="{7270A0D5-9BAC-4B2F-BA14-68450E82E1EE}">
      <dgm:prSet phldrT="[Text]"/>
      <dgm:spPr>
        <a:xfrm>
          <a:off x="2771373" y="800405"/>
          <a:ext cx="1337753" cy="1605303"/>
        </a:xfrm>
        <a:solidFill>
          <a:srgbClr val="8064A2">
            <a:hueOff val="-2976513"/>
            <a:satOff val="17933"/>
            <a:lumOff val="1437"/>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Yr 2</a:t>
          </a:r>
        </a:p>
      </dgm:t>
    </dgm:pt>
    <dgm:pt modelId="{E5BF2A9A-4D8F-4B5F-B6AD-1312F81C996C}" type="parTrans" cxnId="{AB33E3E6-1481-49DF-816E-F7F69BEB6C4C}">
      <dgm:prSet/>
      <dgm:spPr/>
      <dgm:t>
        <a:bodyPr/>
        <a:lstStyle/>
        <a:p>
          <a:endParaRPr lang="en-GB"/>
        </a:p>
      </dgm:t>
    </dgm:pt>
    <dgm:pt modelId="{976C6D0B-FEFF-4C58-87BC-E6A3E7E7FA5C}" type="sibTrans" cxnId="{AB33E3E6-1481-49DF-816E-F7F69BEB6C4C}">
      <dgm:prSet/>
      <dgm:spPr/>
      <dgm:t>
        <a:bodyPr/>
        <a:lstStyle/>
        <a:p>
          <a:endParaRPr lang="en-GB"/>
        </a:p>
      </dgm:t>
    </dgm:pt>
    <dgm:pt modelId="{740D6725-44BD-4AD2-9881-5C167FDF3773}">
      <dgm:prSet phldrT="[Text]"/>
      <dgm:spPr>
        <a:xfrm>
          <a:off x="3038923" y="800405"/>
          <a:ext cx="996626" cy="1605303"/>
        </a:xfrm>
        <a:noFill/>
        <a:ln w="25400" cap="flat" cmpd="sng" algn="ctr">
          <a:noFill/>
          <a:prstDash val="solid"/>
        </a:ln>
        <a:effectLst/>
        <a:sp3d/>
      </dgm:spPr>
      <dgm:t>
        <a:bodyPr/>
        <a:lstStyle/>
        <a:p>
          <a:r>
            <a:rPr lang="en-GB" dirty="0" smtClean="0">
              <a:solidFill>
                <a:sysClr val="window" lastClr="FFFFFF"/>
              </a:solidFill>
              <a:latin typeface="Calibri"/>
              <a:ea typeface="+mn-ea"/>
              <a:cs typeface="+mn-cs"/>
            </a:rPr>
            <a:t>Support Prevention and Self Care plan with Social Movement  public campaign</a:t>
          </a:r>
          <a:endParaRPr lang="en-GB" dirty="0">
            <a:solidFill>
              <a:sysClr val="window" lastClr="FFFFFF"/>
            </a:solidFill>
            <a:latin typeface="Calibri"/>
            <a:ea typeface="+mn-ea"/>
            <a:cs typeface="+mn-cs"/>
          </a:endParaRPr>
        </a:p>
      </dgm:t>
    </dgm:pt>
    <dgm:pt modelId="{3DD1E0E9-8AF6-43F2-996A-5F4CE50C2D05}" type="parTrans" cxnId="{B1DB0E1E-6E29-4FCC-B76E-BA2DBEDC8CF0}">
      <dgm:prSet/>
      <dgm:spPr/>
      <dgm:t>
        <a:bodyPr/>
        <a:lstStyle/>
        <a:p>
          <a:endParaRPr lang="en-GB"/>
        </a:p>
      </dgm:t>
    </dgm:pt>
    <dgm:pt modelId="{C1F85E04-CF22-4E31-AABA-088A2DC6B440}" type="sibTrans" cxnId="{B1DB0E1E-6E29-4FCC-B76E-BA2DBEDC8CF0}">
      <dgm:prSet/>
      <dgm:spPr/>
      <dgm:t>
        <a:bodyPr/>
        <a:lstStyle/>
        <a:p>
          <a:endParaRPr lang="en-GB"/>
        </a:p>
      </dgm:t>
    </dgm:pt>
    <dgm:pt modelId="{A728357C-7D9E-485E-BF68-C1D62DC4DE90}">
      <dgm:prSet phldrT="[Text]"/>
      <dgm:spPr>
        <a:xfrm>
          <a:off x="4155947" y="800405"/>
          <a:ext cx="1337753" cy="1605303"/>
        </a:xfrm>
        <a:solidFill>
          <a:srgbClr val="8064A2">
            <a:hueOff val="-4464770"/>
            <a:satOff val="26899"/>
            <a:lumOff val="2156"/>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Yr 3-5</a:t>
          </a:r>
        </a:p>
      </dgm:t>
    </dgm:pt>
    <dgm:pt modelId="{5C96CD29-4AAF-49F4-A5D0-C276FB69FC8C}" type="parTrans" cxnId="{7E1760EB-573B-4F31-BDEC-836B609E53F3}">
      <dgm:prSet/>
      <dgm:spPr/>
      <dgm:t>
        <a:bodyPr/>
        <a:lstStyle/>
        <a:p>
          <a:endParaRPr lang="en-GB"/>
        </a:p>
      </dgm:t>
    </dgm:pt>
    <dgm:pt modelId="{87C34213-E86A-4D1F-A8F9-4049B2F056AB}" type="sibTrans" cxnId="{7E1760EB-573B-4F31-BDEC-836B609E53F3}">
      <dgm:prSet/>
      <dgm:spPr/>
      <dgm:t>
        <a:bodyPr/>
        <a:lstStyle/>
        <a:p>
          <a:endParaRPr lang="en-GB"/>
        </a:p>
      </dgm:t>
    </dgm:pt>
    <dgm:pt modelId="{D611C725-765E-4729-8A67-1E6155D2304F}">
      <dgm:prSet phldrT="[Text]"/>
      <dgm:spPr>
        <a:xfrm>
          <a:off x="4423498" y="800405"/>
          <a:ext cx="996626" cy="1605303"/>
        </a:xfrm>
        <a:noFill/>
        <a:ln w="25400" cap="flat" cmpd="sng" algn="ctr">
          <a:noFill/>
          <a:prstDash val="solid"/>
        </a:ln>
        <a:effectLst/>
        <a:sp3d/>
      </dgm:spPr>
      <dgm:t>
        <a:bodyPr/>
        <a:lstStyle/>
        <a:p>
          <a:r>
            <a:rPr lang="en-GB" dirty="0">
              <a:solidFill>
                <a:sysClr val="window" lastClr="FFFFFF"/>
              </a:solidFill>
              <a:latin typeface="Calibri"/>
              <a:ea typeface="+mn-ea"/>
              <a:cs typeface="+mn-cs"/>
            </a:rPr>
            <a:t>Learning from </a:t>
          </a:r>
          <a:r>
            <a:rPr lang="en-GB" dirty="0" err="1">
              <a:solidFill>
                <a:sysClr val="window" lastClr="FFFFFF"/>
              </a:solidFill>
              <a:latin typeface="Calibri"/>
              <a:ea typeface="+mn-ea"/>
              <a:cs typeface="+mn-cs"/>
            </a:rPr>
            <a:t>Yr</a:t>
          </a:r>
          <a:r>
            <a:rPr lang="en-GB" dirty="0">
              <a:solidFill>
                <a:sysClr val="window" lastClr="FFFFFF"/>
              </a:solidFill>
              <a:latin typeface="Calibri"/>
              <a:ea typeface="+mn-ea"/>
              <a:cs typeface="+mn-cs"/>
            </a:rPr>
            <a:t> 1 &amp; 2 to set </a:t>
          </a:r>
          <a:r>
            <a:rPr lang="en-GB" dirty="0" smtClean="0">
              <a:solidFill>
                <a:sysClr val="window" lastClr="FFFFFF"/>
              </a:solidFill>
              <a:latin typeface="Calibri"/>
              <a:ea typeface="+mn-ea"/>
              <a:cs typeface="+mn-cs"/>
            </a:rPr>
            <a:t>further priorities </a:t>
          </a:r>
          <a:endParaRPr lang="en-GB" dirty="0">
            <a:solidFill>
              <a:sysClr val="window" lastClr="FFFFFF"/>
            </a:solidFill>
            <a:latin typeface="Calibri"/>
            <a:ea typeface="+mn-ea"/>
            <a:cs typeface="+mn-cs"/>
          </a:endParaRPr>
        </a:p>
      </dgm:t>
    </dgm:pt>
    <dgm:pt modelId="{63DD95FD-9B77-4D0F-AFD1-6BCB7136EBF6}" type="parTrans" cxnId="{70117D65-2E5B-4408-BE23-B6FBE4EBEBF8}">
      <dgm:prSet/>
      <dgm:spPr/>
      <dgm:t>
        <a:bodyPr/>
        <a:lstStyle/>
        <a:p>
          <a:endParaRPr lang="en-GB"/>
        </a:p>
      </dgm:t>
    </dgm:pt>
    <dgm:pt modelId="{83DBC96A-A5A2-4588-9733-B2A765AAF042}" type="sibTrans" cxnId="{70117D65-2E5B-4408-BE23-B6FBE4EBEBF8}">
      <dgm:prSet/>
      <dgm:spPr/>
      <dgm:t>
        <a:bodyPr/>
        <a:lstStyle/>
        <a:p>
          <a:endParaRPr lang="en-GB"/>
        </a:p>
      </dgm:t>
    </dgm:pt>
    <dgm:pt modelId="{7C023D0F-0AF2-4CC7-8464-A7E97F013DDB}" type="pres">
      <dgm:prSet presAssocID="{F8CD4CEF-773F-415A-8CA0-7F008507BCB3}" presName="Name0" presStyleCnt="0">
        <dgm:presLayoutVars>
          <dgm:dir/>
          <dgm:animLvl val="lvl"/>
          <dgm:resizeHandles val="exact"/>
        </dgm:presLayoutVars>
      </dgm:prSet>
      <dgm:spPr/>
      <dgm:t>
        <a:bodyPr/>
        <a:lstStyle/>
        <a:p>
          <a:endParaRPr lang="en-GB"/>
        </a:p>
      </dgm:t>
    </dgm:pt>
    <dgm:pt modelId="{77E04374-9B95-4479-B28C-DC4D5964A3E3}" type="pres">
      <dgm:prSet presAssocID="{6CB4D1AE-A101-4163-A095-F2D274B3EB4D}" presName="compositeNode" presStyleCnt="0">
        <dgm:presLayoutVars>
          <dgm:bulletEnabled val="1"/>
        </dgm:presLayoutVars>
      </dgm:prSet>
      <dgm:spPr/>
    </dgm:pt>
    <dgm:pt modelId="{74D8B973-3124-4906-9B94-ED32E729CE39}" type="pres">
      <dgm:prSet presAssocID="{6CB4D1AE-A101-4163-A095-F2D274B3EB4D}" presName="bgRect" presStyleLbl="node1" presStyleIdx="0" presStyleCnt="4"/>
      <dgm:spPr>
        <a:prstGeom prst="roundRect">
          <a:avLst>
            <a:gd name="adj" fmla="val 5000"/>
          </a:avLst>
        </a:prstGeom>
      </dgm:spPr>
      <dgm:t>
        <a:bodyPr/>
        <a:lstStyle/>
        <a:p>
          <a:endParaRPr lang="en-GB"/>
        </a:p>
      </dgm:t>
    </dgm:pt>
    <dgm:pt modelId="{494ED2B8-9101-48E5-9F28-33E1F61D9E86}" type="pres">
      <dgm:prSet presAssocID="{6CB4D1AE-A101-4163-A095-F2D274B3EB4D}" presName="parentNode" presStyleLbl="node1" presStyleIdx="0" presStyleCnt="4">
        <dgm:presLayoutVars>
          <dgm:chMax val="0"/>
          <dgm:bulletEnabled val="1"/>
        </dgm:presLayoutVars>
      </dgm:prSet>
      <dgm:spPr/>
      <dgm:t>
        <a:bodyPr/>
        <a:lstStyle/>
        <a:p>
          <a:endParaRPr lang="en-GB"/>
        </a:p>
      </dgm:t>
    </dgm:pt>
    <dgm:pt modelId="{631210EF-C309-4079-8153-92B306B1B1EA}" type="pres">
      <dgm:prSet presAssocID="{6CB4D1AE-A101-4163-A095-F2D274B3EB4D}" presName="childNode" presStyleLbl="node1" presStyleIdx="0" presStyleCnt="4">
        <dgm:presLayoutVars>
          <dgm:bulletEnabled val="1"/>
        </dgm:presLayoutVars>
      </dgm:prSet>
      <dgm:spPr>
        <a:prstGeom prst="rect">
          <a:avLst/>
        </a:prstGeom>
      </dgm:spPr>
      <dgm:t>
        <a:bodyPr/>
        <a:lstStyle/>
        <a:p>
          <a:endParaRPr lang="en-GB"/>
        </a:p>
      </dgm:t>
    </dgm:pt>
    <dgm:pt modelId="{8B141D0C-CB6C-4C74-B1C2-753F0790DC23}" type="pres">
      <dgm:prSet presAssocID="{EA621970-E4D7-4608-89D8-05659913D8F7}" presName="hSp" presStyleCnt="0"/>
      <dgm:spPr/>
    </dgm:pt>
    <dgm:pt modelId="{FCCF8CB1-B8F7-454D-8A22-6F43A56F0E08}" type="pres">
      <dgm:prSet presAssocID="{EA621970-E4D7-4608-89D8-05659913D8F7}" presName="vProcSp" presStyleCnt="0"/>
      <dgm:spPr/>
    </dgm:pt>
    <dgm:pt modelId="{B961EB95-8F88-4E77-B50C-E0284FD712B2}" type="pres">
      <dgm:prSet presAssocID="{EA621970-E4D7-4608-89D8-05659913D8F7}" presName="vSp1" presStyleCnt="0"/>
      <dgm:spPr/>
    </dgm:pt>
    <dgm:pt modelId="{562DD920-0AEA-4F71-9549-D43202C5B8B2}" type="pres">
      <dgm:prSet presAssocID="{EA621970-E4D7-4608-89D8-05659913D8F7}" presName="simulatedConn" presStyleLbl="solidFgAcc1" presStyleIdx="0" presStyleCnt="3"/>
      <dgm:spPr>
        <a:xfrm rot="5400000">
          <a:off x="1275516" y="2076402"/>
          <a:ext cx="235942" cy="200662"/>
        </a:xfrm>
        <a:prstGeom prst="flowChartExtract">
          <a:avLst/>
        </a:prstGeom>
        <a:solidFill>
          <a:sysClr val="window" lastClr="FFFFFF">
            <a:hueOff val="0"/>
            <a:satOff val="0"/>
            <a:lumOff val="0"/>
            <a:alphaOff val="0"/>
          </a:sysClr>
        </a:solidFill>
        <a:ln w="25400" cap="flat" cmpd="sng" algn="ctr">
          <a:solidFill>
            <a:srgbClr val="8064A2">
              <a:hueOff val="0"/>
              <a:satOff val="0"/>
              <a:lumOff val="0"/>
              <a:alphaOff val="0"/>
            </a:srgbClr>
          </a:solidFill>
          <a:prstDash val="solid"/>
        </a:ln>
        <a:effectLst/>
      </dgm:spPr>
      <dgm:t>
        <a:bodyPr/>
        <a:lstStyle/>
        <a:p>
          <a:endParaRPr lang="en-GB"/>
        </a:p>
      </dgm:t>
    </dgm:pt>
    <dgm:pt modelId="{B2F3A5B7-E4C7-426D-B47C-29610583B12C}" type="pres">
      <dgm:prSet presAssocID="{EA621970-E4D7-4608-89D8-05659913D8F7}" presName="vSp2" presStyleCnt="0"/>
      <dgm:spPr/>
    </dgm:pt>
    <dgm:pt modelId="{FFA37298-6564-4587-AC40-F83170A9BC52}" type="pres">
      <dgm:prSet presAssocID="{EA621970-E4D7-4608-89D8-05659913D8F7}" presName="sibTrans" presStyleCnt="0"/>
      <dgm:spPr/>
    </dgm:pt>
    <dgm:pt modelId="{3E68EF2D-8A18-4E45-B8E7-9CDFF52AB235}" type="pres">
      <dgm:prSet presAssocID="{774F167C-896A-4E73-B37D-C2070D4AA7F3}" presName="compositeNode" presStyleCnt="0">
        <dgm:presLayoutVars>
          <dgm:bulletEnabled val="1"/>
        </dgm:presLayoutVars>
      </dgm:prSet>
      <dgm:spPr/>
    </dgm:pt>
    <dgm:pt modelId="{3C459997-1D7F-4805-87A6-A1F738DBBCFF}" type="pres">
      <dgm:prSet presAssocID="{774F167C-896A-4E73-B37D-C2070D4AA7F3}" presName="bgRect" presStyleLbl="node1" presStyleIdx="1" presStyleCnt="4"/>
      <dgm:spPr>
        <a:prstGeom prst="roundRect">
          <a:avLst>
            <a:gd name="adj" fmla="val 5000"/>
          </a:avLst>
        </a:prstGeom>
      </dgm:spPr>
      <dgm:t>
        <a:bodyPr/>
        <a:lstStyle/>
        <a:p>
          <a:endParaRPr lang="en-GB"/>
        </a:p>
      </dgm:t>
    </dgm:pt>
    <dgm:pt modelId="{02A91498-E3D9-484E-AC1F-DCDB833D5AA9}" type="pres">
      <dgm:prSet presAssocID="{774F167C-896A-4E73-B37D-C2070D4AA7F3}" presName="parentNode" presStyleLbl="node1" presStyleIdx="1" presStyleCnt="4">
        <dgm:presLayoutVars>
          <dgm:chMax val="0"/>
          <dgm:bulletEnabled val="1"/>
        </dgm:presLayoutVars>
      </dgm:prSet>
      <dgm:spPr/>
      <dgm:t>
        <a:bodyPr/>
        <a:lstStyle/>
        <a:p>
          <a:endParaRPr lang="en-GB"/>
        </a:p>
      </dgm:t>
    </dgm:pt>
    <dgm:pt modelId="{4CF1CC27-CEEB-406A-94D6-FFD509FE23C9}" type="pres">
      <dgm:prSet presAssocID="{774F167C-896A-4E73-B37D-C2070D4AA7F3}" presName="childNode" presStyleLbl="node1" presStyleIdx="1" presStyleCnt="4">
        <dgm:presLayoutVars>
          <dgm:bulletEnabled val="1"/>
        </dgm:presLayoutVars>
      </dgm:prSet>
      <dgm:spPr>
        <a:prstGeom prst="rect">
          <a:avLst/>
        </a:prstGeom>
      </dgm:spPr>
      <dgm:t>
        <a:bodyPr/>
        <a:lstStyle/>
        <a:p>
          <a:endParaRPr lang="en-GB"/>
        </a:p>
      </dgm:t>
    </dgm:pt>
    <dgm:pt modelId="{C51B3D05-4857-4A4C-AFA1-11C07C91EA38}" type="pres">
      <dgm:prSet presAssocID="{6CB318AC-C55E-450B-BF5B-06733EADDE83}" presName="hSp" presStyleCnt="0"/>
      <dgm:spPr/>
    </dgm:pt>
    <dgm:pt modelId="{D0EB3F37-CBBF-42C1-B588-09CC4CCD8C32}" type="pres">
      <dgm:prSet presAssocID="{6CB318AC-C55E-450B-BF5B-06733EADDE83}" presName="vProcSp" presStyleCnt="0"/>
      <dgm:spPr/>
    </dgm:pt>
    <dgm:pt modelId="{51EE9329-3C30-4773-B01F-4E3DFBBE5DD7}" type="pres">
      <dgm:prSet presAssocID="{6CB318AC-C55E-450B-BF5B-06733EADDE83}" presName="vSp1" presStyleCnt="0"/>
      <dgm:spPr/>
    </dgm:pt>
    <dgm:pt modelId="{225F97E4-1965-4B33-9DEE-78AF03C91EE2}" type="pres">
      <dgm:prSet presAssocID="{6CB318AC-C55E-450B-BF5B-06733EADDE83}" presName="simulatedConn" presStyleLbl="solidFgAcc1" presStyleIdx="1" presStyleCnt="3"/>
      <dgm:spPr>
        <a:xfrm rot="5400000">
          <a:off x="2660090" y="2076402"/>
          <a:ext cx="235942" cy="200662"/>
        </a:xfrm>
        <a:prstGeom prst="flowChartExtract">
          <a:avLst/>
        </a:prstGeom>
        <a:solidFill>
          <a:sysClr val="window" lastClr="FFFFFF">
            <a:hueOff val="0"/>
            <a:satOff val="0"/>
            <a:lumOff val="0"/>
            <a:alphaOff val="0"/>
          </a:sysClr>
        </a:solidFill>
        <a:ln w="25400" cap="flat" cmpd="sng" algn="ctr">
          <a:solidFill>
            <a:srgbClr val="8064A2">
              <a:hueOff val="-2232385"/>
              <a:satOff val="13449"/>
              <a:lumOff val="1078"/>
              <a:alphaOff val="0"/>
            </a:srgbClr>
          </a:solidFill>
          <a:prstDash val="solid"/>
        </a:ln>
        <a:effectLst/>
      </dgm:spPr>
      <dgm:t>
        <a:bodyPr/>
        <a:lstStyle/>
        <a:p>
          <a:endParaRPr lang="en-GB"/>
        </a:p>
      </dgm:t>
    </dgm:pt>
    <dgm:pt modelId="{93E9919D-6B23-466F-897A-526DA3360414}" type="pres">
      <dgm:prSet presAssocID="{6CB318AC-C55E-450B-BF5B-06733EADDE83}" presName="vSp2" presStyleCnt="0"/>
      <dgm:spPr/>
    </dgm:pt>
    <dgm:pt modelId="{E5EA502B-C983-4F79-A079-3012FA28EC7C}" type="pres">
      <dgm:prSet presAssocID="{6CB318AC-C55E-450B-BF5B-06733EADDE83}" presName="sibTrans" presStyleCnt="0"/>
      <dgm:spPr/>
    </dgm:pt>
    <dgm:pt modelId="{FCDE9561-782B-4BFC-AB72-A05875814F77}" type="pres">
      <dgm:prSet presAssocID="{7270A0D5-9BAC-4B2F-BA14-68450E82E1EE}" presName="compositeNode" presStyleCnt="0">
        <dgm:presLayoutVars>
          <dgm:bulletEnabled val="1"/>
        </dgm:presLayoutVars>
      </dgm:prSet>
      <dgm:spPr/>
    </dgm:pt>
    <dgm:pt modelId="{640E4552-D733-4B12-A434-D460A35931F5}" type="pres">
      <dgm:prSet presAssocID="{7270A0D5-9BAC-4B2F-BA14-68450E82E1EE}" presName="bgRect" presStyleLbl="node1" presStyleIdx="2" presStyleCnt="4"/>
      <dgm:spPr>
        <a:prstGeom prst="roundRect">
          <a:avLst>
            <a:gd name="adj" fmla="val 5000"/>
          </a:avLst>
        </a:prstGeom>
      </dgm:spPr>
      <dgm:t>
        <a:bodyPr/>
        <a:lstStyle/>
        <a:p>
          <a:endParaRPr lang="en-GB"/>
        </a:p>
      </dgm:t>
    </dgm:pt>
    <dgm:pt modelId="{E887897D-23CA-429E-B8F2-69E8207CDE60}" type="pres">
      <dgm:prSet presAssocID="{7270A0D5-9BAC-4B2F-BA14-68450E82E1EE}" presName="parentNode" presStyleLbl="node1" presStyleIdx="2" presStyleCnt="4">
        <dgm:presLayoutVars>
          <dgm:chMax val="0"/>
          <dgm:bulletEnabled val="1"/>
        </dgm:presLayoutVars>
      </dgm:prSet>
      <dgm:spPr/>
      <dgm:t>
        <a:bodyPr/>
        <a:lstStyle/>
        <a:p>
          <a:endParaRPr lang="en-GB"/>
        </a:p>
      </dgm:t>
    </dgm:pt>
    <dgm:pt modelId="{15BAA486-98AB-4F1C-9DFD-FF5D07B4F9C4}" type="pres">
      <dgm:prSet presAssocID="{7270A0D5-9BAC-4B2F-BA14-68450E82E1EE}" presName="childNode" presStyleLbl="node1" presStyleIdx="2" presStyleCnt="4">
        <dgm:presLayoutVars>
          <dgm:bulletEnabled val="1"/>
        </dgm:presLayoutVars>
      </dgm:prSet>
      <dgm:spPr>
        <a:prstGeom prst="rect">
          <a:avLst/>
        </a:prstGeom>
      </dgm:spPr>
      <dgm:t>
        <a:bodyPr/>
        <a:lstStyle/>
        <a:p>
          <a:endParaRPr lang="en-GB"/>
        </a:p>
      </dgm:t>
    </dgm:pt>
    <dgm:pt modelId="{1F45C339-78FB-450F-BBB7-C0948E0ECE7C}" type="pres">
      <dgm:prSet presAssocID="{976C6D0B-FEFF-4C58-87BC-E6A3E7E7FA5C}" presName="hSp" presStyleCnt="0"/>
      <dgm:spPr/>
    </dgm:pt>
    <dgm:pt modelId="{0B416FD8-A2C4-4197-A325-E36B38F068CF}" type="pres">
      <dgm:prSet presAssocID="{976C6D0B-FEFF-4C58-87BC-E6A3E7E7FA5C}" presName="vProcSp" presStyleCnt="0"/>
      <dgm:spPr/>
    </dgm:pt>
    <dgm:pt modelId="{0F0B3FDF-35FF-4E1C-AA6B-AD289DD0EC37}" type="pres">
      <dgm:prSet presAssocID="{976C6D0B-FEFF-4C58-87BC-E6A3E7E7FA5C}" presName="vSp1" presStyleCnt="0"/>
      <dgm:spPr/>
    </dgm:pt>
    <dgm:pt modelId="{6ADE54C5-0DB0-47EE-848C-7EA0CC920E86}" type="pres">
      <dgm:prSet presAssocID="{976C6D0B-FEFF-4C58-87BC-E6A3E7E7FA5C}" presName="simulatedConn" presStyleLbl="solidFgAcc1" presStyleIdx="2" presStyleCnt="3"/>
      <dgm:spPr>
        <a:xfrm rot="5400000">
          <a:off x="4044665" y="2076402"/>
          <a:ext cx="235942" cy="200662"/>
        </a:xfrm>
        <a:prstGeom prst="flowChartExtract">
          <a:avLst/>
        </a:prstGeom>
        <a:solidFill>
          <a:sysClr val="window" lastClr="FFFFFF">
            <a:hueOff val="0"/>
            <a:satOff val="0"/>
            <a:lumOff val="0"/>
            <a:alphaOff val="0"/>
          </a:sysClr>
        </a:solidFill>
        <a:ln w="25400" cap="flat" cmpd="sng" algn="ctr">
          <a:solidFill>
            <a:srgbClr val="8064A2">
              <a:hueOff val="-4464770"/>
              <a:satOff val="26899"/>
              <a:lumOff val="2156"/>
              <a:alphaOff val="0"/>
            </a:srgbClr>
          </a:solidFill>
          <a:prstDash val="solid"/>
        </a:ln>
        <a:effectLst/>
      </dgm:spPr>
      <dgm:t>
        <a:bodyPr/>
        <a:lstStyle/>
        <a:p>
          <a:endParaRPr lang="en-GB"/>
        </a:p>
      </dgm:t>
    </dgm:pt>
    <dgm:pt modelId="{A33F5E8D-D2BD-4F34-8999-0E8D972E8BFE}" type="pres">
      <dgm:prSet presAssocID="{976C6D0B-FEFF-4C58-87BC-E6A3E7E7FA5C}" presName="vSp2" presStyleCnt="0"/>
      <dgm:spPr/>
    </dgm:pt>
    <dgm:pt modelId="{3006B832-464A-43F9-A25E-D2695E82778C}" type="pres">
      <dgm:prSet presAssocID="{976C6D0B-FEFF-4C58-87BC-E6A3E7E7FA5C}" presName="sibTrans" presStyleCnt="0"/>
      <dgm:spPr/>
    </dgm:pt>
    <dgm:pt modelId="{7F32DB8F-B3C3-42B0-A9B7-C197C6BE672E}" type="pres">
      <dgm:prSet presAssocID="{A728357C-7D9E-485E-BF68-C1D62DC4DE90}" presName="compositeNode" presStyleCnt="0">
        <dgm:presLayoutVars>
          <dgm:bulletEnabled val="1"/>
        </dgm:presLayoutVars>
      </dgm:prSet>
      <dgm:spPr/>
    </dgm:pt>
    <dgm:pt modelId="{8025D550-3F4E-46CC-9298-8B988311932D}" type="pres">
      <dgm:prSet presAssocID="{A728357C-7D9E-485E-BF68-C1D62DC4DE90}" presName="bgRect" presStyleLbl="node1" presStyleIdx="3" presStyleCnt="4" custLinFactNeighborX="2986"/>
      <dgm:spPr>
        <a:prstGeom prst="roundRect">
          <a:avLst>
            <a:gd name="adj" fmla="val 5000"/>
          </a:avLst>
        </a:prstGeom>
      </dgm:spPr>
      <dgm:t>
        <a:bodyPr/>
        <a:lstStyle/>
        <a:p>
          <a:endParaRPr lang="en-GB"/>
        </a:p>
      </dgm:t>
    </dgm:pt>
    <dgm:pt modelId="{925A8089-791D-4A64-9665-2F902F627635}" type="pres">
      <dgm:prSet presAssocID="{A728357C-7D9E-485E-BF68-C1D62DC4DE90}" presName="parentNode" presStyleLbl="node1" presStyleIdx="3" presStyleCnt="4">
        <dgm:presLayoutVars>
          <dgm:chMax val="0"/>
          <dgm:bulletEnabled val="1"/>
        </dgm:presLayoutVars>
      </dgm:prSet>
      <dgm:spPr/>
      <dgm:t>
        <a:bodyPr/>
        <a:lstStyle/>
        <a:p>
          <a:endParaRPr lang="en-GB"/>
        </a:p>
      </dgm:t>
    </dgm:pt>
    <dgm:pt modelId="{92D5D01A-4892-4A8B-9F9A-1081369CD2CF}" type="pres">
      <dgm:prSet presAssocID="{A728357C-7D9E-485E-BF68-C1D62DC4DE90}" presName="childNode" presStyleLbl="node1" presStyleIdx="3" presStyleCnt="4">
        <dgm:presLayoutVars>
          <dgm:bulletEnabled val="1"/>
        </dgm:presLayoutVars>
      </dgm:prSet>
      <dgm:spPr>
        <a:prstGeom prst="rect">
          <a:avLst/>
        </a:prstGeom>
      </dgm:spPr>
      <dgm:t>
        <a:bodyPr/>
        <a:lstStyle/>
        <a:p>
          <a:endParaRPr lang="en-GB"/>
        </a:p>
      </dgm:t>
    </dgm:pt>
  </dgm:ptLst>
  <dgm:cxnLst>
    <dgm:cxn modelId="{4C7B77E0-2960-47A6-8DCE-EE4955D3144A}" type="presOf" srcId="{6CB4D1AE-A101-4163-A095-F2D274B3EB4D}" destId="{494ED2B8-9101-48E5-9F28-33E1F61D9E86}" srcOrd="1" destOrd="0" presId="urn:microsoft.com/office/officeart/2005/8/layout/hProcess7#2"/>
    <dgm:cxn modelId="{EFCD5877-D0A5-4C2E-A888-2AF7037225A8}" type="presOf" srcId="{7270A0D5-9BAC-4B2F-BA14-68450E82E1EE}" destId="{640E4552-D733-4B12-A434-D460A35931F5}" srcOrd="0" destOrd="0" presId="urn:microsoft.com/office/officeart/2005/8/layout/hProcess7#2"/>
    <dgm:cxn modelId="{B1DB0E1E-6E29-4FCC-B76E-BA2DBEDC8CF0}" srcId="{7270A0D5-9BAC-4B2F-BA14-68450E82E1EE}" destId="{740D6725-44BD-4AD2-9881-5C167FDF3773}" srcOrd="0" destOrd="0" parTransId="{3DD1E0E9-8AF6-43F2-996A-5F4CE50C2D05}" sibTransId="{C1F85E04-CF22-4E31-AABA-088A2DC6B440}"/>
    <dgm:cxn modelId="{D0CEA05C-B114-43FB-9079-D4382DD6F403}" type="presOf" srcId="{F8CD4CEF-773F-415A-8CA0-7F008507BCB3}" destId="{7C023D0F-0AF2-4CC7-8464-A7E97F013DDB}" srcOrd="0" destOrd="0" presId="urn:microsoft.com/office/officeart/2005/8/layout/hProcess7#2"/>
    <dgm:cxn modelId="{70117D65-2E5B-4408-BE23-B6FBE4EBEBF8}" srcId="{A728357C-7D9E-485E-BF68-C1D62DC4DE90}" destId="{D611C725-765E-4729-8A67-1E6155D2304F}" srcOrd="0" destOrd="0" parTransId="{63DD95FD-9B77-4D0F-AFD1-6BCB7136EBF6}" sibTransId="{83DBC96A-A5A2-4588-9733-B2A765AAF042}"/>
    <dgm:cxn modelId="{EA062FEA-6C29-4EF2-A2B4-F3B16449BD66}" type="presOf" srcId="{D611C725-765E-4729-8A67-1E6155D2304F}" destId="{92D5D01A-4892-4A8B-9F9A-1081369CD2CF}" srcOrd="0" destOrd="0" presId="urn:microsoft.com/office/officeart/2005/8/layout/hProcess7#2"/>
    <dgm:cxn modelId="{AB33E3E6-1481-49DF-816E-F7F69BEB6C4C}" srcId="{F8CD4CEF-773F-415A-8CA0-7F008507BCB3}" destId="{7270A0D5-9BAC-4B2F-BA14-68450E82E1EE}" srcOrd="2" destOrd="0" parTransId="{E5BF2A9A-4D8F-4B5F-B6AD-1312F81C996C}" sibTransId="{976C6D0B-FEFF-4C58-87BC-E6A3E7E7FA5C}"/>
    <dgm:cxn modelId="{5E9B0758-9E55-4BB6-BE09-E88FBE238038}" srcId="{774F167C-896A-4E73-B37D-C2070D4AA7F3}" destId="{00BAA587-0693-4354-9770-77F8D014D8BA}" srcOrd="0" destOrd="0" parTransId="{267DB8CC-9956-4EB3-835D-5B8073B9CC40}" sibTransId="{01A2F99F-15F4-49C5-B32E-EC9050160452}"/>
    <dgm:cxn modelId="{7E70C269-22EE-4B9C-A0E8-6805DFFA7A04}" type="presOf" srcId="{6CB4D1AE-A101-4163-A095-F2D274B3EB4D}" destId="{74D8B973-3124-4906-9B94-ED32E729CE39}" srcOrd="0" destOrd="0" presId="urn:microsoft.com/office/officeart/2005/8/layout/hProcess7#2"/>
    <dgm:cxn modelId="{44DD7FF9-6D84-4733-B56C-580EE479ECEF}" type="presOf" srcId="{7270A0D5-9BAC-4B2F-BA14-68450E82E1EE}" destId="{E887897D-23CA-429E-B8F2-69E8207CDE60}" srcOrd="1" destOrd="0" presId="urn:microsoft.com/office/officeart/2005/8/layout/hProcess7#2"/>
    <dgm:cxn modelId="{479822BD-3C77-4D0F-B80B-C3C22A78AC26}" srcId="{6CB4D1AE-A101-4163-A095-F2D274B3EB4D}" destId="{94459D8C-23BF-4067-B0E4-6313B4A9EDDD}" srcOrd="0" destOrd="0" parTransId="{21A3D7F0-C411-4EAF-A4E6-1DA4BD2EE43B}" sibTransId="{84D2119F-C8ED-4B3B-9D0E-99EDF67DD33E}"/>
    <dgm:cxn modelId="{0DE43C7C-063D-4909-8077-00FAE43A83A6}" type="presOf" srcId="{A728357C-7D9E-485E-BF68-C1D62DC4DE90}" destId="{8025D550-3F4E-46CC-9298-8B988311932D}" srcOrd="0" destOrd="0" presId="urn:microsoft.com/office/officeart/2005/8/layout/hProcess7#2"/>
    <dgm:cxn modelId="{F3AB1A07-28F8-4359-A9DA-75C77A535072}" type="presOf" srcId="{774F167C-896A-4E73-B37D-C2070D4AA7F3}" destId="{02A91498-E3D9-484E-AC1F-DCDB833D5AA9}" srcOrd="1" destOrd="0" presId="urn:microsoft.com/office/officeart/2005/8/layout/hProcess7#2"/>
    <dgm:cxn modelId="{D465898C-CE6C-43FA-8FD6-39BE3E55CA11}" srcId="{F8CD4CEF-773F-415A-8CA0-7F008507BCB3}" destId="{6CB4D1AE-A101-4163-A095-F2D274B3EB4D}" srcOrd="0" destOrd="0" parTransId="{4DEC5EFF-5900-4932-90BE-E99BA4FB64D3}" sibTransId="{EA621970-E4D7-4608-89D8-05659913D8F7}"/>
    <dgm:cxn modelId="{26ABCE29-B350-43A8-BEF1-E9C4E4E70435}" type="presOf" srcId="{94459D8C-23BF-4067-B0E4-6313B4A9EDDD}" destId="{631210EF-C309-4079-8153-92B306B1B1EA}" srcOrd="0" destOrd="0" presId="urn:microsoft.com/office/officeart/2005/8/layout/hProcess7#2"/>
    <dgm:cxn modelId="{4A46D716-0896-4C19-B8E1-A7447873F36A}" type="presOf" srcId="{740D6725-44BD-4AD2-9881-5C167FDF3773}" destId="{15BAA486-98AB-4F1C-9DFD-FF5D07B4F9C4}" srcOrd="0" destOrd="0" presId="urn:microsoft.com/office/officeart/2005/8/layout/hProcess7#2"/>
    <dgm:cxn modelId="{7E1760EB-573B-4F31-BDEC-836B609E53F3}" srcId="{F8CD4CEF-773F-415A-8CA0-7F008507BCB3}" destId="{A728357C-7D9E-485E-BF68-C1D62DC4DE90}" srcOrd="3" destOrd="0" parTransId="{5C96CD29-4AAF-49F4-A5D0-C276FB69FC8C}" sibTransId="{87C34213-E86A-4D1F-A8F9-4049B2F056AB}"/>
    <dgm:cxn modelId="{E2E5261D-8F50-4F1A-B8DB-40157611B59D}" type="presOf" srcId="{774F167C-896A-4E73-B37D-C2070D4AA7F3}" destId="{3C459997-1D7F-4805-87A6-A1F738DBBCFF}" srcOrd="0" destOrd="0" presId="urn:microsoft.com/office/officeart/2005/8/layout/hProcess7#2"/>
    <dgm:cxn modelId="{4039D12A-8734-436E-B275-7740D845A836}" srcId="{F8CD4CEF-773F-415A-8CA0-7F008507BCB3}" destId="{774F167C-896A-4E73-B37D-C2070D4AA7F3}" srcOrd="1" destOrd="0" parTransId="{CE8AD5D5-4435-4E96-8681-1E847851B272}" sibTransId="{6CB318AC-C55E-450B-BF5B-06733EADDE83}"/>
    <dgm:cxn modelId="{9AD205C2-5E26-4A56-9CED-16D93AF3BB42}" type="presOf" srcId="{00BAA587-0693-4354-9770-77F8D014D8BA}" destId="{4CF1CC27-CEEB-406A-94D6-FFD509FE23C9}" srcOrd="0" destOrd="0" presId="urn:microsoft.com/office/officeart/2005/8/layout/hProcess7#2"/>
    <dgm:cxn modelId="{1DBFFBEA-E2F4-4FE3-A5B7-2B8E3E73BB0B}" type="presOf" srcId="{A728357C-7D9E-485E-BF68-C1D62DC4DE90}" destId="{925A8089-791D-4A64-9665-2F902F627635}" srcOrd="1" destOrd="0" presId="urn:microsoft.com/office/officeart/2005/8/layout/hProcess7#2"/>
    <dgm:cxn modelId="{EF0B082A-F022-4F55-9122-494A375D1DD3}" type="presParOf" srcId="{7C023D0F-0AF2-4CC7-8464-A7E97F013DDB}" destId="{77E04374-9B95-4479-B28C-DC4D5964A3E3}" srcOrd="0" destOrd="0" presId="urn:microsoft.com/office/officeart/2005/8/layout/hProcess7#2"/>
    <dgm:cxn modelId="{D1F9259F-0C6D-4B88-B6EB-45634BD8C36A}" type="presParOf" srcId="{77E04374-9B95-4479-B28C-DC4D5964A3E3}" destId="{74D8B973-3124-4906-9B94-ED32E729CE39}" srcOrd="0" destOrd="0" presId="urn:microsoft.com/office/officeart/2005/8/layout/hProcess7#2"/>
    <dgm:cxn modelId="{D04D5269-8BBC-4070-9E32-2BE4BB127534}" type="presParOf" srcId="{77E04374-9B95-4479-B28C-DC4D5964A3E3}" destId="{494ED2B8-9101-48E5-9F28-33E1F61D9E86}" srcOrd="1" destOrd="0" presId="urn:microsoft.com/office/officeart/2005/8/layout/hProcess7#2"/>
    <dgm:cxn modelId="{CA4C3AFE-66DC-410D-A81B-730DAC023572}" type="presParOf" srcId="{77E04374-9B95-4479-B28C-DC4D5964A3E3}" destId="{631210EF-C309-4079-8153-92B306B1B1EA}" srcOrd="2" destOrd="0" presId="urn:microsoft.com/office/officeart/2005/8/layout/hProcess7#2"/>
    <dgm:cxn modelId="{6AA013BE-4912-4E80-9041-522CDEDCBB79}" type="presParOf" srcId="{7C023D0F-0AF2-4CC7-8464-A7E97F013DDB}" destId="{8B141D0C-CB6C-4C74-B1C2-753F0790DC23}" srcOrd="1" destOrd="0" presId="urn:microsoft.com/office/officeart/2005/8/layout/hProcess7#2"/>
    <dgm:cxn modelId="{CBBB49D8-24E6-430D-A76F-934911F9E0FD}" type="presParOf" srcId="{7C023D0F-0AF2-4CC7-8464-A7E97F013DDB}" destId="{FCCF8CB1-B8F7-454D-8A22-6F43A56F0E08}" srcOrd="2" destOrd="0" presId="urn:microsoft.com/office/officeart/2005/8/layout/hProcess7#2"/>
    <dgm:cxn modelId="{D2C46C6B-33C9-4F05-91C7-667586ACA14E}" type="presParOf" srcId="{FCCF8CB1-B8F7-454D-8A22-6F43A56F0E08}" destId="{B961EB95-8F88-4E77-B50C-E0284FD712B2}" srcOrd="0" destOrd="0" presId="urn:microsoft.com/office/officeart/2005/8/layout/hProcess7#2"/>
    <dgm:cxn modelId="{70C8BECB-CB0B-4260-B767-298D511787F1}" type="presParOf" srcId="{FCCF8CB1-B8F7-454D-8A22-6F43A56F0E08}" destId="{562DD920-0AEA-4F71-9549-D43202C5B8B2}" srcOrd="1" destOrd="0" presId="urn:microsoft.com/office/officeart/2005/8/layout/hProcess7#2"/>
    <dgm:cxn modelId="{B0469104-AF52-4766-8B6B-8905B405FF53}" type="presParOf" srcId="{FCCF8CB1-B8F7-454D-8A22-6F43A56F0E08}" destId="{B2F3A5B7-E4C7-426D-B47C-29610583B12C}" srcOrd="2" destOrd="0" presId="urn:microsoft.com/office/officeart/2005/8/layout/hProcess7#2"/>
    <dgm:cxn modelId="{AD93B0E1-39CA-44A4-AECF-F6C89FB714F4}" type="presParOf" srcId="{7C023D0F-0AF2-4CC7-8464-A7E97F013DDB}" destId="{FFA37298-6564-4587-AC40-F83170A9BC52}" srcOrd="3" destOrd="0" presId="urn:microsoft.com/office/officeart/2005/8/layout/hProcess7#2"/>
    <dgm:cxn modelId="{250B510B-8073-4904-8766-A868311E0A83}" type="presParOf" srcId="{7C023D0F-0AF2-4CC7-8464-A7E97F013DDB}" destId="{3E68EF2D-8A18-4E45-B8E7-9CDFF52AB235}" srcOrd="4" destOrd="0" presId="urn:microsoft.com/office/officeart/2005/8/layout/hProcess7#2"/>
    <dgm:cxn modelId="{0A4370DA-EA91-408B-A36F-3B24F66668C5}" type="presParOf" srcId="{3E68EF2D-8A18-4E45-B8E7-9CDFF52AB235}" destId="{3C459997-1D7F-4805-87A6-A1F738DBBCFF}" srcOrd="0" destOrd="0" presId="urn:microsoft.com/office/officeart/2005/8/layout/hProcess7#2"/>
    <dgm:cxn modelId="{793EF5A3-54EC-437F-93B8-DC7928259203}" type="presParOf" srcId="{3E68EF2D-8A18-4E45-B8E7-9CDFF52AB235}" destId="{02A91498-E3D9-484E-AC1F-DCDB833D5AA9}" srcOrd="1" destOrd="0" presId="urn:microsoft.com/office/officeart/2005/8/layout/hProcess7#2"/>
    <dgm:cxn modelId="{FD0785E5-2BD0-4344-8596-B217DC5F35AF}" type="presParOf" srcId="{3E68EF2D-8A18-4E45-B8E7-9CDFF52AB235}" destId="{4CF1CC27-CEEB-406A-94D6-FFD509FE23C9}" srcOrd="2" destOrd="0" presId="urn:microsoft.com/office/officeart/2005/8/layout/hProcess7#2"/>
    <dgm:cxn modelId="{5216EA8E-1BA9-46BA-8333-1A51EE602D19}" type="presParOf" srcId="{7C023D0F-0AF2-4CC7-8464-A7E97F013DDB}" destId="{C51B3D05-4857-4A4C-AFA1-11C07C91EA38}" srcOrd="5" destOrd="0" presId="urn:microsoft.com/office/officeart/2005/8/layout/hProcess7#2"/>
    <dgm:cxn modelId="{4610E283-8517-4A0B-8687-BABDC91C34A4}" type="presParOf" srcId="{7C023D0F-0AF2-4CC7-8464-A7E97F013DDB}" destId="{D0EB3F37-CBBF-42C1-B588-09CC4CCD8C32}" srcOrd="6" destOrd="0" presId="urn:microsoft.com/office/officeart/2005/8/layout/hProcess7#2"/>
    <dgm:cxn modelId="{AA5796C8-DB67-4211-8E5C-1DE9A04C9AB9}" type="presParOf" srcId="{D0EB3F37-CBBF-42C1-B588-09CC4CCD8C32}" destId="{51EE9329-3C30-4773-B01F-4E3DFBBE5DD7}" srcOrd="0" destOrd="0" presId="urn:microsoft.com/office/officeart/2005/8/layout/hProcess7#2"/>
    <dgm:cxn modelId="{0FC0A642-A417-447A-8DD2-22F28696E674}" type="presParOf" srcId="{D0EB3F37-CBBF-42C1-B588-09CC4CCD8C32}" destId="{225F97E4-1965-4B33-9DEE-78AF03C91EE2}" srcOrd="1" destOrd="0" presId="urn:microsoft.com/office/officeart/2005/8/layout/hProcess7#2"/>
    <dgm:cxn modelId="{5DFC55C3-034E-41CB-89AE-730D275A74F6}" type="presParOf" srcId="{D0EB3F37-CBBF-42C1-B588-09CC4CCD8C32}" destId="{93E9919D-6B23-466F-897A-526DA3360414}" srcOrd="2" destOrd="0" presId="urn:microsoft.com/office/officeart/2005/8/layout/hProcess7#2"/>
    <dgm:cxn modelId="{0EDEE4E7-EFD7-409E-9C7D-F10113491AD7}" type="presParOf" srcId="{7C023D0F-0AF2-4CC7-8464-A7E97F013DDB}" destId="{E5EA502B-C983-4F79-A079-3012FA28EC7C}" srcOrd="7" destOrd="0" presId="urn:microsoft.com/office/officeart/2005/8/layout/hProcess7#2"/>
    <dgm:cxn modelId="{4A4FF556-1D17-4C0D-B95E-64FCD7AA671E}" type="presParOf" srcId="{7C023D0F-0AF2-4CC7-8464-A7E97F013DDB}" destId="{FCDE9561-782B-4BFC-AB72-A05875814F77}" srcOrd="8" destOrd="0" presId="urn:microsoft.com/office/officeart/2005/8/layout/hProcess7#2"/>
    <dgm:cxn modelId="{69BC8E79-8248-4A56-B44F-DBB592442F55}" type="presParOf" srcId="{FCDE9561-782B-4BFC-AB72-A05875814F77}" destId="{640E4552-D733-4B12-A434-D460A35931F5}" srcOrd="0" destOrd="0" presId="urn:microsoft.com/office/officeart/2005/8/layout/hProcess7#2"/>
    <dgm:cxn modelId="{FAAF52D9-A9CA-4A3D-BF10-E7DD44198E10}" type="presParOf" srcId="{FCDE9561-782B-4BFC-AB72-A05875814F77}" destId="{E887897D-23CA-429E-B8F2-69E8207CDE60}" srcOrd="1" destOrd="0" presId="urn:microsoft.com/office/officeart/2005/8/layout/hProcess7#2"/>
    <dgm:cxn modelId="{504054C1-AC94-46A3-9561-083DB8A629FC}" type="presParOf" srcId="{FCDE9561-782B-4BFC-AB72-A05875814F77}" destId="{15BAA486-98AB-4F1C-9DFD-FF5D07B4F9C4}" srcOrd="2" destOrd="0" presId="urn:microsoft.com/office/officeart/2005/8/layout/hProcess7#2"/>
    <dgm:cxn modelId="{C469EFA9-9DAB-429D-B2AE-F2761671C14B}" type="presParOf" srcId="{7C023D0F-0AF2-4CC7-8464-A7E97F013DDB}" destId="{1F45C339-78FB-450F-BBB7-C0948E0ECE7C}" srcOrd="9" destOrd="0" presId="urn:microsoft.com/office/officeart/2005/8/layout/hProcess7#2"/>
    <dgm:cxn modelId="{179F987D-056C-40EB-A9D0-7A77BCF26B93}" type="presParOf" srcId="{7C023D0F-0AF2-4CC7-8464-A7E97F013DDB}" destId="{0B416FD8-A2C4-4197-A325-E36B38F068CF}" srcOrd="10" destOrd="0" presId="urn:microsoft.com/office/officeart/2005/8/layout/hProcess7#2"/>
    <dgm:cxn modelId="{7A6C63AB-5317-4422-B1AE-6AED22D75294}" type="presParOf" srcId="{0B416FD8-A2C4-4197-A325-E36B38F068CF}" destId="{0F0B3FDF-35FF-4E1C-AA6B-AD289DD0EC37}" srcOrd="0" destOrd="0" presId="urn:microsoft.com/office/officeart/2005/8/layout/hProcess7#2"/>
    <dgm:cxn modelId="{5E37CFD8-F612-4B46-AB0D-1CD58597E512}" type="presParOf" srcId="{0B416FD8-A2C4-4197-A325-E36B38F068CF}" destId="{6ADE54C5-0DB0-47EE-848C-7EA0CC920E86}" srcOrd="1" destOrd="0" presId="urn:microsoft.com/office/officeart/2005/8/layout/hProcess7#2"/>
    <dgm:cxn modelId="{86223BE3-FB79-43CC-B223-DCA680A3E21F}" type="presParOf" srcId="{0B416FD8-A2C4-4197-A325-E36B38F068CF}" destId="{A33F5E8D-D2BD-4F34-8999-0E8D972E8BFE}" srcOrd="2" destOrd="0" presId="urn:microsoft.com/office/officeart/2005/8/layout/hProcess7#2"/>
    <dgm:cxn modelId="{B7E9E69F-79DA-4215-839E-DF1F7CA80C42}" type="presParOf" srcId="{7C023D0F-0AF2-4CC7-8464-A7E97F013DDB}" destId="{3006B832-464A-43F9-A25E-D2695E82778C}" srcOrd="11" destOrd="0" presId="urn:microsoft.com/office/officeart/2005/8/layout/hProcess7#2"/>
    <dgm:cxn modelId="{D4B2BEF8-90C4-422B-8488-BF6DD65A5B65}" type="presParOf" srcId="{7C023D0F-0AF2-4CC7-8464-A7E97F013DDB}" destId="{7F32DB8F-B3C3-42B0-A9B7-C197C6BE672E}" srcOrd="12" destOrd="0" presId="urn:microsoft.com/office/officeart/2005/8/layout/hProcess7#2"/>
    <dgm:cxn modelId="{777B7A55-4E3D-4A92-B18D-5B3E17BBBA36}" type="presParOf" srcId="{7F32DB8F-B3C3-42B0-A9B7-C197C6BE672E}" destId="{8025D550-3F4E-46CC-9298-8B988311932D}" srcOrd="0" destOrd="0" presId="urn:microsoft.com/office/officeart/2005/8/layout/hProcess7#2"/>
    <dgm:cxn modelId="{C0CA049A-A848-4404-94DB-86758016105A}" type="presParOf" srcId="{7F32DB8F-B3C3-42B0-A9B7-C197C6BE672E}" destId="{925A8089-791D-4A64-9665-2F902F627635}" srcOrd="1" destOrd="0" presId="urn:microsoft.com/office/officeart/2005/8/layout/hProcess7#2"/>
    <dgm:cxn modelId="{F6AAAC9A-8453-4DCB-9C2C-F59FE86A233C}" type="presParOf" srcId="{7F32DB8F-B3C3-42B0-A9B7-C197C6BE672E}" destId="{92D5D01A-4892-4A8B-9F9A-1081369CD2CF}" srcOrd="2" destOrd="0" presId="urn:microsoft.com/office/officeart/2005/8/layout/hProcess7#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91C034-B150-47A2-9535-511C3F0C6026}"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n-GB"/>
        </a:p>
      </dgm:t>
    </dgm:pt>
    <dgm:pt modelId="{0477B027-955F-49F1-8B27-5A06F994C3E4}">
      <dgm:prSet phldrT="[Text]" custT="1"/>
      <dgm:spPr>
        <a:xfrm rot="5400000">
          <a:off x="-256020" y="304015"/>
          <a:ext cx="1504235" cy="902364"/>
        </a:xfrm>
        <a:solidFill>
          <a:srgbClr val="9BBB59">
            <a:hueOff val="0"/>
            <a:satOff val="0"/>
            <a:lumOff val="0"/>
            <a:alphaOff val="0"/>
          </a:srgbClr>
        </a:solidFill>
        <a:ln w="25400" cap="flat" cmpd="sng" algn="ctr">
          <a:solidFill>
            <a:srgbClr val="9BBB59">
              <a:hueOff val="0"/>
              <a:satOff val="0"/>
              <a:lumOff val="0"/>
              <a:alphaOff val="0"/>
            </a:srgbClr>
          </a:solidFill>
          <a:prstDash val="solid"/>
        </a:ln>
        <a:effectLst/>
      </dgm:spPr>
      <dgm:t>
        <a:bodyPr/>
        <a:lstStyle/>
        <a:p>
          <a:r>
            <a:rPr lang="en-GB" sz="1100" dirty="0" smtClean="0">
              <a:solidFill>
                <a:sysClr val="window" lastClr="FFFFFF"/>
              </a:solidFill>
              <a:latin typeface="Calibri"/>
              <a:ea typeface="+mn-ea"/>
              <a:cs typeface="+mn-cs"/>
            </a:rPr>
            <a:t>Enabling Active Communities </a:t>
          </a:r>
          <a:endParaRPr lang="en-GB" sz="1100" dirty="0">
            <a:solidFill>
              <a:sysClr val="window" lastClr="FFFFFF"/>
            </a:solidFill>
            <a:latin typeface="Calibri"/>
            <a:ea typeface="+mn-ea"/>
            <a:cs typeface="+mn-cs"/>
          </a:endParaRPr>
        </a:p>
      </dgm:t>
    </dgm:pt>
    <dgm:pt modelId="{D8BD48DA-4D6B-492A-B58B-D881FE332950}" type="parTrans" cxnId="{F39B1070-6034-47F2-80B7-BFE0909F12C7}">
      <dgm:prSet/>
      <dgm:spPr/>
      <dgm:t>
        <a:bodyPr/>
        <a:lstStyle/>
        <a:p>
          <a:endParaRPr lang="en-GB" sz="1100"/>
        </a:p>
      </dgm:t>
    </dgm:pt>
    <dgm:pt modelId="{96CB9EE4-EADB-44BA-94AA-E97B96EEB5E3}" type="sibTrans" cxnId="{F39B1070-6034-47F2-80B7-BFE0909F12C7}">
      <dgm:prSet/>
      <dgm:spPr/>
      <dgm:t>
        <a:bodyPr/>
        <a:lstStyle/>
        <a:p>
          <a:endParaRPr lang="en-GB" sz="1100"/>
        </a:p>
      </dgm:t>
    </dgm:pt>
    <dgm:pt modelId="{85F675D2-11C8-4BB3-8DAF-2490B8A460D4}">
      <dgm:prSet phldrT="[Text]" custT="1"/>
      <dgm:spPr>
        <a:xfrm rot="5400000">
          <a:off x="1075069" y="-124709"/>
          <a:ext cx="1008138" cy="1263718"/>
        </a:xfr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Radical Self Care and Prevention Plan</a:t>
          </a:r>
          <a:endParaRPr lang="en-GB" sz="1100" dirty="0">
            <a:solidFill>
              <a:sysClr val="windowText" lastClr="000000">
                <a:hueOff val="0"/>
                <a:satOff val="0"/>
                <a:lumOff val="0"/>
                <a:alphaOff val="0"/>
              </a:sysClr>
            </a:solidFill>
            <a:latin typeface="Calibri"/>
            <a:ea typeface="+mn-ea"/>
            <a:cs typeface="+mn-cs"/>
          </a:endParaRPr>
        </a:p>
      </dgm:t>
    </dgm:pt>
    <dgm:pt modelId="{2EFE9777-4A64-43AF-869D-A8EE8EB30A64}" type="parTrans" cxnId="{22776BE6-4BD5-47CF-B09F-9EE63FE65302}">
      <dgm:prSet/>
      <dgm:spPr/>
      <dgm:t>
        <a:bodyPr/>
        <a:lstStyle/>
        <a:p>
          <a:endParaRPr lang="en-GB" sz="1100"/>
        </a:p>
      </dgm:t>
    </dgm:pt>
    <dgm:pt modelId="{9318B14B-ED5E-4F4B-9D3A-0C971446B2EE}" type="sibTrans" cxnId="{22776BE6-4BD5-47CF-B09F-9EE63FE65302}">
      <dgm:prSet/>
      <dgm:spPr/>
      <dgm:t>
        <a:bodyPr/>
        <a:lstStyle/>
        <a:p>
          <a:endParaRPr lang="en-GB" sz="1100"/>
        </a:p>
      </dgm:t>
    </dgm:pt>
    <dgm:pt modelId="{DF42D7C2-3CDA-45F0-81A6-04428813820C}">
      <dgm:prSet phldrT="[Text]" custT="1"/>
      <dgm:spPr>
        <a:xfrm rot="5400000">
          <a:off x="-256020" y="1510592"/>
          <a:ext cx="1504235" cy="902364"/>
        </a:xfrm>
        <a:solidFill>
          <a:srgbClr val="9BBB59">
            <a:hueOff val="2812566"/>
            <a:satOff val="-4220"/>
            <a:lumOff val="-686"/>
            <a:alphaOff val="0"/>
          </a:srgbClr>
        </a:solidFill>
        <a:ln w="25400" cap="flat" cmpd="sng" algn="ctr">
          <a:solidFill>
            <a:srgbClr val="9BBB59">
              <a:hueOff val="2812566"/>
              <a:satOff val="-4220"/>
              <a:lumOff val="-686"/>
              <a:alphaOff val="0"/>
            </a:srgbClr>
          </a:solidFill>
          <a:prstDash val="solid"/>
        </a:ln>
        <a:effectLst/>
      </dgm:spPr>
      <dgm:t>
        <a:bodyPr/>
        <a:lstStyle/>
        <a:p>
          <a:r>
            <a:rPr lang="en-GB" sz="1100" dirty="0" smtClean="0">
              <a:solidFill>
                <a:sysClr val="window" lastClr="FFFFFF"/>
              </a:solidFill>
              <a:latin typeface="Calibri"/>
              <a:ea typeface="+mn-ea"/>
              <a:cs typeface="+mn-cs"/>
            </a:rPr>
            <a:t>Clinical Programme Approach</a:t>
          </a:r>
          <a:endParaRPr lang="en-GB" sz="1100" dirty="0">
            <a:solidFill>
              <a:sysClr val="window" lastClr="FFFFFF"/>
            </a:solidFill>
            <a:latin typeface="Calibri"/>
            <a:ea typeface="+mn-ea"/>
            <a:cs typeface="+mn-cs"/>
          </a:endParaRPr>
        </a:p>
      </dgm:t>
    </dgm:pt>
    <dgm:pt modelId="{9364D7AF-2DDC-46CE-AAAD-558411F14CE3}" type="parTrans" cxnId="{9C1E5A48-5648-46BB-B045-96C6CEE7E660}">
      <dgm:prSet/>
      <dgm:spPr/>
      <dgm:t>
        <a:bodyPr/>
        <a:lstStyle/>
        <a:p>
          <a:endParaRPr lang="en-GB" sz="1100"/>
        </a:p>
      </dgm:t>
    </dgm:pt>
    <dgm:pt modelId="{B073F270-0AAA-44A5-98D2-FAD184124FD2}" type="sibTrans" cxnId="{9C1E5A48-5648-46BB-B045-96C6CEE7E660}">
      <dgm:prSet/>
      <dgm:spPr/>
      <dgm:t>
        <a:bodyPr/>
        <a:lstStyle/>
        <a:p>
          <a:endParaRPr lang="en-GB" sz="1100"/>
        </a:p>
      </dgm:t>
    </dgm:pt>
    <dgm:pt modelId="{2A2DA081-6836-4497-A33A-6E0B70A30196}">
      <dgm:prSet phldrT="[Text]" custT="1"/>
      <dgm:spPr>
        <a:xfrm rot="5400000">
          <a:off x="-256020" y="2717169"/>
          <a:ext cx="1504235" cy="902364"/>
        </a:xfrm>
        <a:solidFill>
          <a:srgbClr val="9BBB59">
            <a:hueOff val="5625132"/>
            <a:satOff val="-8440"/>
            <a:lumOff val="-1373"/>
            <a:alphaOff val="0"/>
          </a:srgbClr>
        </a:solidFill>
        <a:ln w="25400" cap="flat" cmpd="sng" algn="ctr">
          <a:solidFill>
            <a:srgbClr val="9BBB59">
              <a:hueOff val="5625132"/>
              <a:satOff val="-8440"/>
              <a:lumOff val="-1373"/>
              <a:alphaOff val="0"/>
            </a:srgbClr>
          </a:solidFill>
          <a:prstDash val="solid"/>
        </a:ln>
        <a:effectLst/>
      </dgm:spPr>
      <dgm:t>
        <a:bodyPr/>
        <a:lstStyle/>
        <a:p>
          <a:r>
            <a:rPr lang="en-GB" sz="1100" dirty="0" smtClean="0">
              <a:solidFill>
                <a:sysClr val="window" lastClr="FFFFFF"/>
              </a:solidFill>
              <a:latin typeface="Calibri"/>
              <a:ea typeface="+mn-ea"/>
              <a:cs typeface="+mn-cs"/>
            </a:rPr>
            <a:t>Reducing Clinical Variation </a:t>
          </a:r>
          <a:endParaRPr lang="en-GB" sz="1100" dirty="0">
            <a:solidFill>
              <a:sysClr val="window" lastClr="FFFFFF"/>
            </a:solidFill>
            <a:latin typeface="Calibri"/>
            <a:ea typeface="+mn-ea"/>
            <a:cs typeface="+mn-cs"/>
          </a:endParaRPr>
        </a:p>
      </dgm:t>
    </dgm:pt>
    <dgm:pt modelId="{629CB6F8-E845-4DF6-AC4E-6F6831C1D796}" type="parTrans" cxnId="{EACCBB6E-692C-4171-8592-8BEF06736D1A}">
      <dgm:prSet/>
      <dgm:spPr/>
      <dgm:t>
        <a:bodyPr/>
        <a:lstStyle/>
        <a:p>
          <a:endParaRPr lang="en-GB" sz="1100"/>
        </a:p>
      </dgm:t>
    </dgm:pt>
    <dgm:pt modelId="{2C2F3370-4301-4236-9A4A-0214B07EC882}" type="sibTrans" cxnId="{EACCBB6E-692C-4171-8592-8BEF06736D1A}">
      <dgm:prSet/>
      <dgm:spPr/>
      <dgm:t>
        <a:bodyPr/>
        <a:lstStyle/>
        <a:p>
          <a:endParaRPr lang="en-GB" sz="1100"/>
        </a:p>
      </dgm:t>
    </dgm:pt>
    <dgm:pt modelId="{2B025749-0EEC-47FF-BC56-8F755F56770C}">
      <dgm:prSet phldrT="[Text]" custT="1"/>
      <dgm:spPr>
        <a:xfrm rot="5400000">
          <a:off x="1075069" y="2288444"/>
          <a:ext cx="1008138" cy="1263718"/>
        </a:xfrm>
        <a:solidFill>
          <a:sysClr val="window" lastClr="FFFFFF">
            <a:alpha val="90000"/>
            <a:hueOff val="0"/>
            <a:satOff val="0"/>
            <a:lumOff val="0"/>
            <a:alphaOff val="0"/>
          </a:sysClr>
        </a:solidFill>
        <a:ln w="25400" cap="flat" cmpd="sng" algn="ctr">
          <a:solidFill>
            <a:srgbClr val="9BBB59">
              <a:hueOff val="5625132"/>
              <a:satOff val="-8440"/>
              <a:lumOff val="-1373"/>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Choosing Wisely Medicines Optimisation </a:t>
          </a:r>
          <a:endParaRPr lang="en-GB" sz="1100" dirty="0">
            <a:solidFill>
              <a:sysClr val="windowText" lastClr="000000">
                <a:hueOff val="0"/>
                <a:satOff val="0"/>
                <a:lumOff val="0"/>
                <a:alphaOff val="0"/>
              </a:sysClr>
            </a:solidFill>
            <a:latin typeface="Calibri"/>
            <a:ea typeface="+mn-ea"/>
            <a:cs typeface="+mn-cs"/>
          </a:endParaRPr>
        </a:p>
      </dgm:t>
    </dgm:pt>
    <dgm:pt modelId="{179EEBE8-DF8C-437C-B831-C20154EB4A70}" type="parTrans" cxnId="{77699F95-8727-4A28-BCA1-0A87C30D0583}">
      <dgm:prSet/>
      <dgm:spPr/>
      <dgm:t>
        <a:bodyPr/>
        <a:lstStyle/>
        <a:p>
          <a:endParaRPr lang="en-GB" sz="1100"/>
        </a:p>
      </dgm:t>
    </dgm:pt>
    <dgm:pt modelId="{80E9DB8E-7599-402D-89AC-BFC52A2DBF77}" type="sibTrans" cxnId="{77699F95-8727-4A28-BCA1-0A87C30D0583}">
      <dgm:prSet/>
      <dgm:spPr/>
      <dgm:t>
        <a:bodyPr/>
        <a:lstStyle/>
        <a:p>
          <a:endParaRPr lang="en-GB" sz="1100"/>
        </a:p>
      </dgm:t>
    </dgm:pt>
    <dgm:pt modelId="{74E82107-0DDE-4090-BEBD-CF216F564459}">
      <dgm:prSet phldrT="[Text]" custT="1"/>
      <dgm:spPr>
        <a:xfrm rot="5400000">
          <a:off x="1075069" y="2288444"/>
          <a:ext cx="1008138" cy="1263718"/>
        </a:xfrm>
        <a:solidFill>
          <a:sysClr val="window" lastClr="FFFFFF">
            <a:alpha val="90000"/>
            <a:hueOff val="0"/>
            <a:satOff val="0"/>
            <a:lumOff val="0"/>
            <a:alphaOff val="0"/>
          </a:sysClr>
        </a:solidFill>
        <a:ln w="25400" cap="flat" cmpd="sng" algn="ctr">
          <a:solidFill>
            <a:srgbClr val="9BBB59">
              <a:hueOff val="5625132"/>
              <a:satOff val="-8440"/>
              <a:lumOff val="-1373"/>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Diagnostics Review</a:t>
          </a:r>
          <a:endParaRPr lang="en-GB" sz="1100" dirty="0">
            <a:solidFill>
              <a:sysClr val="windowText" lastClr="000000">
                <a:hueOff val="0"/>
                <a:satOff val="0"/>
                <a:lumOff val="0"/>
                <a:alphaOff val="0"/>
              </a:sysClr>
            </a:solidFill>
            <a:latin typeface="Calibri"/>
            <a:ea typeface="+mn-ea"/>
            <a:cs typeface="+mn-cs"/>
          </a:endParaRPr>
        </a:p>
      </dgm:t>
    </dgm:pt>
    <dgm:pt modelId="{0D98303C-7F62-4A14-BF01-FF2938D491F9}" type="parTrans" cxnId="{A6465AE0-9F5D-430F-A1AE-3FF50BBBFF73}">
      <dgm:prSet/>
      <dgm:spPr/>
      <dgm:t>
        <a:bodyPr/>
        <a:lstStyle/>
        <a:p>
          <a:endParaRPr lang="en-GB" sz="1100"/>
        </a:p>
      </dgm:t>
    </dgm:pt>
    <dgm:pt modelId="{4C6354F5-6F40-402C-BD97-4D44742921DF}" type="sibTrans" cxnId="{A6465AE0-9F5D-430F-A1AE-3FF50BBBFF73}">
      <dgm:prSet/>
      <dgm:spPr/>
      <dgm:t>
        <a:bodyPr/>
        <a:lstStyle/>
        <a:p>
          <a:endParaRPr lang="en-GB" sz="1100"/>
        </a:p>
      </dgm:t>
    </dgm:pt>
    <dgm:pt modelId="{6022E611-8BB3-4753-96C6-1B723C392B5D}">
      <dgm:prSet phldrT="[Text]" custT="1"/>
      <dgm:spPr>
        <a:xfrm rot="5400000">
          <a:off x="-256020" y="3923746"/>
          <a:ext cx="1504235" cy="902364"/>
        </a:xfrm>
        <a:solidFill>
          <a:srgbClr val="9BBB59">
            <a:hueOff val="8437698"/>
            <a:satOff val="-12660"/>
            <a:lumOff val="-2059"/>
            <a:alphaOff val="0"/>
          </a:srgbClr>
        </a:solidFill>
        <a:ln w="25400" cap="flat" cmpd="sng" algn="ctr">
          <a:solidFill>
            <a:srgbClr val="9BBB59">
              <a:hueOff val="8437698"/>
              <a:satOff val="-12660"/>
              <a:lumOff val="-2059"/>
              <a:alphaOff val="0"/>
            </a:srgbClr>
          </a:solidFill>
          <a:prstDash val="solid"/>
        </a:ln>
        <a:effectLst/>
      </dgm:spPr>
      <dgm:t>
        <a:bodyPr/>
        <a:lstStyle/>
        <a:p>
          <a:r>
            <a:rPr lang="en-GB" sz="1100" dirty="0" smtClean="0">
              <a:solidFill>
                <a:sysClr val="window" lastClr="FFFFFF"/>
              </a:solidFill>
              <a:latin typeface="Calibri"/>
              <a:ea typeface="+mn-ea"/>
              <a:cs typeface="+mn-cs"/>
            </a:rPr>
            <a:t>One Place, One Budget, One System </a:t>
          </a:r>
          <a:endParaRPr lang="en-GB" sz="1100" dirty="0">
            <a:solidFill>
              <a:sysClr val="window" lastClr="FFFFFF"/>
            </a:solidFill>
            <a:latin typeface="Calibri"/>
            <a:ea typeface="+mn-ea"/>
            <a:cs typeface="+mn-cs"/>
          </a:endParaRPr>
        </a:p>
      </dgm:t>
    </dgm:pt>
    <dgm:pt modelId="{7296D7AD-12CE-4F6A-9F34-A010D6E9487A}" type="parTrans" cxnId="{F6E550B0-140D-45BF-87B0-D226F6057A02}">
      <dgm:prSet/>
      <dgm:spPr/>
      <dgm:t>
        <a:bodyPr/>
        <a:lstStyle/>
        <a:p>
          <a:endParaRPr lang="en-GB" sz="1100"/>
        </a:p>
      </dgm:t>
    </dgm:pt>
    <dgm:pt modelId="{D132608A-823C-4F45-AC49-16503C70E590}" type="sibTrans" cxnId="{F6E550B0-140D-45BF-87B0-D226F6057A02}">
      <dgm:prSet/>
      <dgm:spPr/>
      <dgm:t>
        <a:bodyPr/>
        <a:lstStyle/>
        <a:p>
          <a:endParaRPr lang="en-GB" sz="1100"/>
        </a:p>
      </dgm:t>
    </dgm:pt>
    <dgm:pt modelId="{76397D38-E4DC-43EC-81C9-F5EA784D87E1}">
      <dgm:prSet phldrT="[Text]" custT="1"/>
      <dgm:spPr>
        <a:xfrm rot="5400000">
          <a:off x="1075069" y="4701598"/>
          <a:ext cx="1008138" cy="1263718"/>
        </a:xfrm>
        <a:solidFill>
          <a:sysClr val="window" lastClr="FFFFFF">
            <a:alpha val="90000"/>
            <a:hueOff val="0"/>
            <a:satOff val="0"/>
            <a:lumOff val="0"/>
            <a:alphaOff val="0"/>
          </a:sysClr>
        </a:solidFill>
        <a:ln w="25400" cap="flat" cmpd="sng" algn="ctr">
          <a:solidFill>
            <a:srgbClr val="9BBB59">
              <a:hueOff val="11250264"/>
              <a:satOff val="-16880"/>
              <a:lumOff val="-2745"/>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Primary Care </a:t>
          </a:r>
          <a:endParaRPr lang="en-GB" sz="1100" dirty="0">
            <a:solidFill>
              <a:sysClr val="windowText" lastClr="000000">
                <a:hueOff val="0"/>
                <a:satOff val="0"/>
                <a:lumOff val="0"/>
                <a:alphaOff val="0"/>
              </a:sysClr>
            </a:solidFill>
            <a:latin typeface="Calibri"/>
            <a:ea typeface="+mn-ea"/>
            <a:cs typeface="+mn-cs"/>
          </a:endParaRPr>
        </a:p>
      </dgm:t>
    </dgm:pt>
    <dgm:pt modelId="{0BD3F614-AC20-4DCE-9476-20ED021D1AEC}" type="parTrans" cxnId="{120BE264-7D19-404A-9F8B-E699FF2DB4B2}">
      <dgm:prSet/>
      <dgm:spPr/>
      <dgm:t>
        <a:bodyPr/>
        <a:lstStyle/>
        <a:p>
          <a:endParaRPr lang="en-GB" sz="1100"/>
        </a:p>
      </dgm:t>
    </dgm:pt>
    <dgm:pt modelId="{63A02430-14E6-4A76-B0ED-990D0A1EB806}" type="sibTrans" cxnId="{120BE264-7D19-404A-9F8B-E699FF2DB4B2}">
      <dgm:prSet/>
      <dgm:spPr/>
      <dgm:t>
        <a:bodyPr/>
        <a:lstStyle/>
        <a:p>
          <a:endParaRPr lang="en-GB" sz="1100"/>
        </a:p>
      </dgm:t>
    </dgm:pt>
    <dgm:pt modelId="{12C9DB32-76F4-4F6A-8873-763A92243BAB}">
      <dgm:prSet phldrT="[Text]" custT="1"/>
      <dgm:spPr>
        <a:xfrm rot="5400000">
          <a:off x="1075069" y="1081867"/>
          <a:ext cx="1008138" cy="1263718"/>
        </a:xfrm>
        <a:solidFill>
          <a:sysClr val="window" lastClr="FFFFFF">
            <a:alpha val="90000"/>
            <a:hueOff val="0"/>
            <a:satOff val="0"/>
            <a:lumOff val="0"/>
            <a:alphaOff val="0"/>
          </a:sysClr>
        </a:solidFill>
        <a:ln w="25400" cap="flat" cmpd="sng" algn="ctr">
          <a:solidFill>
            <a:srgbClr val="9BBB59">
              <a:hueOff val="2812566"/>
              <a:satOff val="-4220"/>
              <a:lumOff val="-686"/>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Reset Pathways for Dementia and Respiratory  </a:t>
          </a:r>
          <a:endParaRPr lang="en-GB" sz="1100" dirty="0">
            <a:solidFill>
              <a:sysClr val="windowText" lastClr="000000">
                <a:hueOff val="0"/>
                <a:satOff val="0"/>
                <a:lumOff val="0"/>
                <a:alphaOff val="0"/>
              </a:sysClr>
            </a:solidFill>
            <a:latin typeface="Calibri"/>
            <a:ea typeface="+mn-ea"/>
            <a:cs typeface="+mn-cs"/>
          </a:endParaRPr>
        </a:p>
      </dgm:t>
    </dgm:pt>
    <dgm:pt modelId="{A275D73B-F58E-41FA-A77A-55AB6057E538}" type="parTrans" cxnId="{D3CCCD05-77E5-4580-A46C-80F3779DDBD0}">
      <dgm:prSet/>
      <dgm:spPr/>
      <dgm:t>
        <a:bodyPr/>
        <a:lstStyle/>
        <a:p>
          <a:endParaRPr lang="en-GB" sz="1100"/>
        </a:p>
      </dgm:t>
    </dgm:pt>
    <dgm:pt modelId="{8C3A6C87-D9DC-45C6-9307-B731E490AAD1}" type="sibTrans" cxnId="{D3CCCD05-77E5-4580-A46C-80F3779DDBD0}">
      <dgm:prSet/>
      <dgm:spPr/>
      <dgm:t>
        <a:bodyPr/>
        <a:lstStyle/>
        <a:p>
          <a:endParaRPr lang="en-GB" sz="1100"/>
        </a:p>
      </dgm:t>
    </dgm:pt>
    <dgm:pt modelId="{2C67ECC9-39F3-4331-BE58-69436F4D5112}">
      <dgm:prSet phldrT="[Text]" custT="1"/>
      <dgm:spPr>
        <a:xfrm rot="5400000">
          <a:off x="-256020" y="5130323"/>
          <a:ext cx="1504235" cy="902364"/>
        </a:xfrm>
        <a:solidFill>
          <a:srgbClr val="9BBB59">
            <a:hueOff val="11250264"/>
            <a:satOff val="-16880"/>
            <a:lumOff val="-2745"/>
            <a:alphaOff val="0"/>
          </a:srgbClr>
        </a:solidFill>
        <a:ln w="25400" cap="flat" cmpd="sng" algn="ctr">
          <a:solidFill>
            <a:srgbClr val="9BBB59">
              <a:hueOff val="11250264"/>
              <a:satOff val="-16880"/>
              <a:lumOff val="-2745"/>
              <a:alphaOff val="0"/>
            </a:srgbClr>
          </a:solidFill>
          <a:prstDash val="solid"/>
        </a:ln>
        <a:effectLst/>
      </dgm:spPr>
      <dgm:t>
        <a:bodyPr/>
        <a:lstStyle/>
        <a:p>
          <a:r>
            <a:rPr lang="en-GB" sz="1100" dirty="0" smtClean="0">
              <a:solidFill>
                <a:sysClr val="window" lastClr="FFFFFF"/>
              </a:solidFill>
              <a:latin typeface="Calibri"/>
              <a:ea typeface="+mn-ea"/>
              <a:cs typeface="+mn-cs"/>
            </a:rPr>
            <a:t>System Enablers </a:t>
          </a:r>
          <a:endParaRPr lang="en-GB" sz="1100" dirty="0">
            <a:solidFill>
              <a:sysClr val="window" lastClr="FFFFFF"/>
            </a:solidFill>
            <a:latin typeface="Calibri"/>
            <a:ea typeface="+mn-ea"/>
            <a:cs typeface="+mn-cs"/>
          </a:endParaRPr>
        </a:p>
      </dgm:t>
    </dgm:pt>
    <dgm:pt modelId="{5F5410D4-00E7-47CB-9FB1-C5E419CE72E2}" type="parTrans" cxnId="{12D79583-CD28-4F79-A7A5-6C60155E3655}">
      <dgm:prSet/>
      <dgm:spPr/>
      <dgm:t>
        <a:bodyPr/>
        <a:lstStyle/>
        <a:p>
          <a:endParaRPr lang="en-GB" sz="1100"/>
        </a:p>
      </dgm:t>
    </dgm:pt>
    <dgm:pt modelId="{00EA4380-9EF5-4A06-87D4-2D9C732B5FA5}" type="sibTrans" cxnId="{12D79583-CD28-4F79-A7A5-6C60155E3655}">
      <dgm:prSet/>
      <dgm:spPr/>
      <dgm:t>
        <a:bodyPr/>
        <a:lstStyle/>
        <a:p>
          <a:endParaRPr lang="en-GB" sz="1100"/>
        </a:p>
      </dgm:t>
    </dgm:pt>
    <dgm:pt modelId="{914151A0-26B3-4784-A4B6-A3F81695B3EE}">
      <dgm:prSet phldrT="[Text]" custT="1"/>
      <dgm:spPr>
        <a:xfrm rot="5400000">
          <a:off x="1075069" y="3495021"/>
          <a:ext cx="1008138" cy="1263718"/>
        </a:xfrm>
        <a:solidFill>
          <a:sysClr val="window" lastClr="FFFFFF">
            <a:alpha val="90000"/>
            <a:hueOff val="0"/>
            <a:satOff val="0"/>
            <a:lumOff val="0"/>
            <a:alphaOff val="0"/>
          </a:sysClr>
        </a:solidFill>
        <a:ln w="25400" cap="flat" cmpd="sng" algn="ctr">
          <a:solidFill>
            <a:srgbClr val="9BBB59">
              <a:hueOff val="8437698"/>
              <a:satOff val="-12660"/>
              <a:lumOff val="-2059"/>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Place Based Commissioning </a:t>
          </a:r>
          <a:endParaRPr lang="en-GB" sz="1100" dirty="0">
            <a:solidFill>
              <a:sysClr val="windowText" lastClr="000000">
                <a:hueOff val="0"/>
                <a:satOff val="0"/>
                <a:lumOff val="0"/>
                <a:alphaOff val="0"/>
              </a:sysClr>
            </a:solidFill>
            <a:latin typeface="Calibri"/>
            <a:ea typeface="+mn-ea"/>
            <a:cs typeface="+mn-cs"/>
          </a:endParaRPr>
        </a:p>
      </dgm:t>
    </dgm:pt>
    <dgm:pt modelId="{4855245C-3EBB-495A-AE3A-2AAFA3224CF9}" type="parTrans" cxnId="{E390342D-56A9-41E2-9A71-F31785B3B675}">
      <dgm:prSet/>
      <dgm:spPr/>
      <dgm:t>
        <a:bodyPr/>
        <a:lstStyle/>
        <a:p>
          <a:endParaRPr lang="en-GB" sz="1100"/>
        </a:p>
      </dgm:t>
    </dgm:pt>
    <dgm:pt modelId="{C63B9FA2-4F15-4E4B-ACD4-17A1A0A2CF4B}" type="sibTrans" cxnId="{E390342D-56A9-41E2-9A71-F31785B3B675}">
      <dgm:prSet/>
      <dgm:spPr/>
      <dgm:t>
        <a:bodyPr/>
        <a:lstStyle/>
        <a:p>
          <a:endParaRPr lang="en-GB" sz="1100"/>
        </a:p>
      </dgm:t>
    </dgm:pt>
    <dgm:pt modelId="{0EF5857F-CC2A-47F8-8D90-4DFDEAC47AD5}">
      <dgm:prSet phldrT="[Text]" custT="1"/>
      <dgm:spPr>
        <a:xfrm rot="5400000">
          <a:off x="1075069" y="3495021"/>
          <a:ext cx="1008138" cy="1263718"/>
        </a:xfrm>
        <a:solidFill>
          <a:sysClr val="window" lastClr="FFFFFF">
            <a:alpha val="90000"/>
            <a:hueOff val="0"/>
            <a:satOff val="0"/>
            <a:lumOff val="0"/>
            <a:alphaOff val="0"/>
          </a:sysClr>
        </a:solidFill>
        <a:ln w="25400" cap="flat" cmpd="sng" algn="ctr">
          <a:solidFill>
            <a:srgbClr val="9BBB59">
              <a:hueOff val="8437698"/>
              <a:satOff val="-12660"/>
              <a:lumOff val="-2059"/>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Reset Urgent care and 30,000 community Model</a:t>
          </a:r>
          <a:endParaRPr lang="en-GB" sz="1100" dirty="0">
            <a:solidFill>
              <a:sysClr val="windowText" lastClr="000000">
                <a:hueOff val="0"/>
                <a:satOff val="0"/>
                <a:lumOff val="0"/>
                <a:alphaOff val="0"/>
              </a:sysClr>
            </a:solidFill>
            <a:latin typeface="Calibri"/>
            <a:ea typeface="+mn-ea"/>
            <a:cs typeface="+mn-cs"/>
          </a:endParaRPr>
        </a:p>
      </dgm:t>
    </dgm:pt>
    <dgm:pt modelId="{1CF29307-9974-437E-B256-EA045F2AE361}" type="parTrans" cxnId="{7EBB6040-EFC9-4474-AE3F-9D0526ECD617}">
      <dgm:prSet/>
      <dgm:spPr/>
      <dgm:t>
        <a:bodyPr/>
        <a:lstStyle/>
        <a:p>
          <a:endParaRPr lang="en-GB" sz="1100"/>
        </a:p>
      </dgm:t>
    </dgm:pt>
    <dgm:pt modelId="{5E765EE2-868C-411C-801E-DF2BD4015580}" type="sibTrans" cxnId="{7EBB6040-EFC9-4474-AE3F-9D0526ECD617}">
      <dgm:prSet/>
      <dgm:spPr/>
      <dgm:t>
        <a:bodyPr/>
        <a:lstStyle/>
        <a:p>
          <a:endParaRPr lang="en-GB" sz="1100"/>
        </a:p>
      </dgm:t>
    </dgm:pt>
    <dgm:pt modelId="{E980F497-9225-49F2-A0D9-ECAF78DA92C7}">
      <dgm:prSet phldrT="[Text]" custT="1"/>
      <dgm:spPr>
        <a:xfrm rot="5400000">
          <a:off x="1075069" y="4701598"/>
          <a:ext cx="1008138" cy="1263718"/>
        </a:xfrm>
        <a:solidFill>
          <a:sysClr val="window" lastClr="FFFFFF">
            <a:alpha val="90000"/>
            <a:hueOff val="0"/>
            <a:satOff val="0"/>
            <a:lumOff val="0"/>
            <a:alphaOff val="0"/>
          </a:sysClr>
        </a:solidFill>
        <a:ln w="25400" cap="flat" cmpd="sng" algn="ctr">
          <a:solidFill>
            <a:srgbClr val="9BBB59">
              <a:hueOff val="11250264"/>
              <a:satOff val="-16880"/>
              <a:lumOff val="-2745"/>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Joint IT Strategy </a:t>
          </a:r>
          <a:endParaRPr lang="en-GB" sz="1100" dirty="0">
            <a:solidFill>
              <a:sysClr val="windowText" lastClr="000000">
                <a:hueOff val="0"/>
                <a:satOff val="0"/>
                <a:lumOff val="0"/>
                <a:alphaOff val="0"/>
              </a:sysClr>
            </a:solidFill>
            <a:latin typeface="Calibri"/>
            <a:ea typeface="+mn-ea"/>
            <a:cs typeface="+mn-cs"/>
          </a:endParaRPr>
        </a:p>
      </dgm:t>
    </dgm:pt>
    <dgm:pt modelId="{52E8874D-1091-43D4-B626-A75E158C664C}" type="parTrans" cxnId="{323DB1FC-365A-49A9-825D-DBDC462C40FB}">
      <dgm:prSet/>
      <dgm:spPr/>
      <dgm:t>
        <a:bodyPr/>
        <a:lstStyle/>
        <a:p>
          <a:endParaRPr lang="en-GB" sz="1100"/>
        </a:p>
      </dgm:t>
    </dgm:pt>
    <dgm:pt modelId="{9E744B9D-A998-481D-A95F-9FB673495667}" type="sibTrans" cxnId="{323DB1FC-365A-49A9-825D-DBDC462C40FB}">
      <dgm:prSet/>
      <dgm:spPr/>
      <dgm:t>
        <a:bodyPr/>
        <a:lstStyle/>
        <a:p>
          <a:endParaRPr lang="en-GB" sz="1100"/>
        </a:p>
      </dgm:t>
    </dgm:pt>
    <dgm:pt modelId="{850B55BB-28D8-4874-B4C3-2ABA6C6D6825}">
      <dgm:prSet phldrT="[Text]" custT="1"/>
      <dgm:spPr>
        <a:xfrm rot="5400000">
          <a:off x="1075069" y="4701598"/>
          <a:ext cx="1008138" cy="1263718"/>
        </a:xfrm>
        <a:solidFill>
          <a:sysClr val="window" lastClr="FFFFFF">
            <a:alpha val="90000"/>
            <a:hueOff val="0"/>
            <a:satOff val="0"/>
            <a:lumOff val="0"/>
            <a:alphaOff val="0"/>
          </a:sysClr>
        </a:solidFill>
        <a:ln w="25400" cap="flat" cmpd="sng" algn="ctr">
          <a:solidFill>
            <a:srgbClr val="9BBB59">
              <a:hueOff val="11250264"/>
              <a:satOff val="-16880"/>
              <a:lumOff val="-2745"/>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Joint Estates Strategy </a:t>
          </a:r>
          <a:endParaRPr lang="en-GB" sz="1100" dirty="0">
            <a:solidFill>
              <a:sysClr val="windowText" lastClr="000000">
                <a:hueOff val="0"/>
                <a:satOff val="0"/>
                <a:lumOff val="0"/>
                <a:alphaOff val="0"/>
              </a:sysClr>
            </a:solidFill>
            <a:latin typeface="Calibri"/>
            <a:ea typeface="+mn-ea"/>
            <a:cs typeface="+mn-cs"/>
          </a:endParaRPr>
        </a:p>
      </dgm:t>
    </dgm:pt>
    <dgm:pt modelId="{CD3A3414-0D51-4211-B049-250BEEC936F9}" type="parTrans" cxnId="{7B076605-F918-468E-8ADF-5D77A09BDFDA}">
      <dgm:prSet/>
      <dgm:spPr/>
      <dgm:t>
        <a:bodyPr/>
        <a:lstStyle/>
        <a:p>
          <a:endParaRPr lang="en-GB" sz="1100"/>
        </a:p>
      </dgm:t>
    </dgm:pt>
    <dgm:pt modelId="{15A72CA2-4FCC-454F-8834-82DF8563C5B7}" type="sibTrans" cxnId="{7B076605-F918-468E-8ADF-5D77A09BDFDA}">
      <dgm:prSet/>
      <dgm:spPr/>
      <dgm:t>
        <a:bodyPr/>
        <a:lstStyle/>
        <a:p>
          <a:endParaRPr lang="en-GB" sz="1100"/>
        </a:p>
      </dgm:t>
    </dgm:pt>
    <dgm:pt modelId="{1B59BC6D-5124-433E-BADE-C68D8DB62EF3}">
      <dgm:prSet phldrT="[Text]" custT="1"/>
      <dgm:spPr>
        <a:xfrm rot="5400000">
          <a:off x="1075069" y="4701598"/>
          <a:ext cx="1008138" cy="1263718"/>
        </a:xfrm>
        <a:solidFill>
          <a:sysClr val="window" lastClr="FFFFFF">
            <a:alpha val="90000"/>
            <a:hueOff val="0"/>
            <a:satOff val="0"/>
            <a:lumOff val="0"/>
            <a:alphaOff val="0"/>
          </a:sysClr>
        </a:solidFill>
        <a:ln w="25400" cap="flat" cmpd="sng" algn="ctr">
          <a:solidFill>
            <a:srgbClr val="9BBB59">
              <a:hueOff val="11250264"/>
              <a:satOff val="-16880"/>
              <a:lumOff val="-2745"/>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Workforce</a:t>
          </a:r>
          <a:endParaRPr lang="en-GB" sz="1100" dirty="0">
            <a:solidFill>
              <a:sysClr val="windowText" lastClr="000000">
                <a:hueOff val="0"/>
                <a:satOff val="0"/>
                <a:lumOff val="0"/>
                <a:alphaOff val="0"/>
              </a:sysClr>
            </a:solidFill>
            <a:latin typeface="Calibri"/>
            <a:ea typeface="+mn-ea"/>
            <a:cs typeface="+mn-cs"/>
          </a:endParaRPr>
        </a:p>
      </dgm:t>
    </dgm:pt>
    <dgm:pt modelId="{0DBE5979-AF9A-48C5-9B6D-7775DEA670FE}" type="parTrans" cxnId="{D7D7DAC6-8AC7-4171-B96B-C143F3680841}">
      <dgm:prSet/>
      <dgm:spPr/>
      <dgm:t>
        <a:bodyPr/>
        <a:lstStyle/>
        <a:p>
          <a:endParaRPr lang="en-GB"/>
        </a:p>
      </dgm:t>
    </dgm:pt>
    <dgm:pt modelId="{FB475405-AA9D-490A-BF5E-C6C6684218B7}" type="sibTrans" cxnId="{D7D7DAC6-8AC7-4171-B96B-C143F3680841}">
      <dgm:prSet/>
      <dgm:spPr/>
      <dgm:t>
        <a:bodyPr/>
        <a:lstStyle/>
        <a:p>
          <a:endParaRPr lang="en-GB"/>
        </a:p>
      </dgm:t>
    </dgm:pt>
    <dgm:pt modelId="{DAA428A4-559E-4F50-8A4B-DBF397CBFD93}">
      <dgm:prSet phldrT="[Text]" custT="1"/>
      <dgm:spPr>
        <a:xfrm rot="5400000">
          <a:off x="1075069" y="1081867"/>
          <a:ext cx="1008138" cy="1263718"/>
        </a:xfrm>
        <a:solidFill>
          <a:sysClr val="window" lastClr="FFFFFF">
            <a:alpha val="90000"/>
            <a:hueOff val="0"/>
            <a:satOff val="0"/>
            <a:lumOff val="0"/>
            <a:alphaOff val="0"/>
          </a:sysClr>
        </a:solidFill>
        <a:ln w="25400" cap="flat" cmpd="sng" algn="ctr">
          <a:solidFill>
            <a:srgbClr val="9BBB59">
              <a:hueOff val="2812566"/>
              <a:satOff val="-4220"/>
              <a:lumOff val="-686"/>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Deliver the Mental Health FYFV  </a:t>
          </a:r>
          <a:endParaRPr lang="en-GB" sz="1100" dirty="0">
            <a:solidFill>
              <a:sysClr val="windowText" lastClr="000000">
                <a:hueOff val="0"/>
                <a:satOff val="0"/>
                <a:lumOff val="0"/>
                <a:alphaOff val="0"/>
              </a:sysClr>
            </a:solidFill>
            <a:latin typeface="Calibri"/>
            <a:ea typeface="+mn-ea"/>
            <a:cs typeface="+mn-cs"/>
          </a:endParaRPr>
        </a:p>
      </dgm:t>
    </dgm:pt>
    <dgm:pt modelId="{8D3A1410-8864-4A52-91ED-53B5AE7C3FF8}" type="parTrans" cxnId="{171A7C78-B5B1-4892-8F14-B7D47C17D995}">
      <dgm:prSet/>
      <dgm:spPr/>
    </dgm:pt>
    <dgm:pt modelId="{FA9FF954-9B3A-4D35-BC66-82CA4075A5C5}" type="sibTrans" cxnId="{171A7C78-B5B1-4892-8F14-B7D47C17D995}">
      <dgm:prSet/>
      <dgm:spPr/>
    </dgm:pt>
    <dgm:pt modelId="{63E940D3-1A52-48DC-8459-4C75AEAA819D}" type="pres">
      <dgm:prSet presAssocID="{8091C034-B150-47A2-9535-511C3F0C6026}" presName="linearFlow" presStyleCnt="0">
        <dgm:presLayoutVars>
          <dgm:dir/>
          <dgm:animLvl val="lvl"/>
          <dgm:resizeHandles val="exact"/>
        </dgm:presLayoutVars>
      </dgm:prSet>
      <dgm:spPr/>
      <dgm:t>
        <a:bodyPr/>
        <a:lstStyle/>
        <a:p>
          <a:endParaRPr lang="en-GB"/>
        </a:p>
      </dgm:t>
    </dgm:pt>
    <dgm:pt modelId="{99A88C03-B09F-4D2D-AC4B-F49190D7135E}" type="pres">
      <dgm:prSet presAssocID="{0477B027-955F-49F1-8B27-5A06F994C3E4}" presName="composite" presStyleCnt="0"/>
      <dgm:spPr/>
    </dgm:pt>
    <dgm:pt modelId="{BDC51890-5AEC-4CF0-A438-F3A973ACDFFA}" type="pres">
      <dgm:prSet presAssocID="{0477B027-955F-49F1-8B27-5A06F994C3E4}" presName="parentText" presStyleLbl="alignNode1" presStyleIdx="0" presStyleCnt="5">
        <dgm:presLayoutVars>
          <dgm:chMax val="1"/>
          <dgm:bulletEnabled val="1"/>
        </dgm:presLayoutVars>
      </dgm:prSet>
      <dgm:spPr>
        <a:prstGeom prst="chevron">
          <a:avLst/>
        </a:prstGeom>
      </dgm:spPr>
      <dgm:t>
        <a:bodyPr/>
        <a:lstStyle/>
        <a:p>
          <a:endParaRPr lang="en-GB"/>
        </a:p>
      </dgm:t>
    </dgm:pt>
    <dgm:pt modelId="{44517CC9-9FAE-4239-A9C6-EC59C4560D90}" type="pres">
      <dgm:prSet presAssocID="{0477B027-955F-49F1-8B27-5A06F994C3E4}" presName="descendantText" presStyleLbl="alignAcc1" presStyleIdx="0" presStyleCnt="5">
        <dgm:presLayoutVars>
          <dgm:bulletEnabled val="1"/>
        </dgm:presLayoutVars>
      </dgm:prSet>
      <dgm:spPr>
        <a:prstGeom prst="round2SameRect">
          <a:avLst/>
        </a:prstGeom>
      </dgm:spPr>
      <dgm:t>
        <a:bodyPr/>
        <a:lstStyle/>
        <a:p>
          <a:endParaRPr lang="en-GB"/>
        </a:p>
      </dgm:t>
    </dgm:pt>
    <dgm:pt modelId="{F44D8EC7-4432-4C7A-996A-3551B1967CA8}" type="pres">
      <dgm:prSet presAssocID="{96CB9EE4-EADB-44BA-94AA-E97B96EEB5E3}" presName="sp" presStyleCnt="0"/>
      <dgm:spPr/>
    </dgm:pt>
    <dgm:pt modelId="{EE9644CD-1D77-419F-94A6-3DD82B3D8A1C}" type="pres">
      <dgm:prSet presAssocID="{DF42D7C2-3CDA-45F0-81A6-04428813820C}" presName="composite" presStyleCnt="0"/>
      <dgm:spPr/>
    </dgm:pt>
    <dgm:pt modelId="{1D83E221-0E15-4309-B420-EE51A5A875BB}" type="pres">
      <dgm:prSet presAssocID="{DF42D7C2-3CDA-45F0-81A6-04428813820C}" presName="parentText" presStyleLbl="alignNode1" presStyleIdx="1" presStyleCnt="5">
        <dgm:presLayoutVars>
          <dgm:chMax val="1"/>
          <dgm:bulletEnabled val="1"/>
        </dgm:presLayoutVars>
      </dgm:prSet>
      <dgm:spPr>
        <a:prstGeom prst="chevron">
          <a:avLst/>
        </a:prstGeom>
      </dgm:spPr>
      <dgm:t>
        <a:bodyPr/>
        <a:lstStyle/>
        <a:p>
          <a:endParaRPr lang="en-GB"/>
        </a:p>
      </dgm:t>
    </dgm:pt>
    <dgm:pt modelId="{4775D5E9-E878-4C61-BC50-E158C91C1195}" type="pres">
      <dgm:prSet presAssocID="{DF42D7C2-3CDA-45F0-81A6-04428813820C}" presName="descendantText" presStyleLbl="alignAcc1" presStyleIdx="1" presStyleCnt="5">
        <dgm:presLayoutVars>
          <dgm:bulletEnabled val="1"/>
        </dgm:presLayoutVars>
      </dgm:prSet>
      <dgm:spPr>
        <a:prstGeom prst="round2SameRect">
          <a:avLst/>
        </a:prstGeom>
      </dgm:spPr>
      <dgm:t>
        <a:bodyPr/>
        <a:lstStyle/>
        <a:p>
          <a:endParaRPr lang="en-GB"/>
        </a:p>
      </dgm:t>
    </dgm:pt>
    <dgm:pt modelId="{3F9B6EEF-5AB7-4022-B058-1137D805F93F}" type="pres">
      <dgm:prSet presAssocID="{B073F270-0AAA-44A5-98D2-FAD184124FD2}" presName="sp" presStyleCnt="0"/>
      <dgm:spPr/>
    </dgm:pt>
    <dgm:pt modelId="{4A1F8304-7A5F-4F50-9FC2-B7436B7BFAB4}" type="pres">
      <dgm:prSet presAssocID="{2A2DA081-6836-4497-A33A-6E0B70A30196}" presName="composite" presStyleCnt="0"/>
      <dgm:spPr/>
    </dgm:pt>
    <dgm:pt modelId="{D3C2A5E0-BDB7-4A0D-B3E9-2B5683B494AA}" type="pres">
      <dgm:prSet presAssocID="{2A2DA081-6836-4497-A33A-6E0B70A30196}" presName="parentText" presStyleLbl="alignNode1" presStyleIdx="2" presStyleCnt="5">
        <dgm:presLayoutVars>
          <dgm:chMax val="1"/>
          <dgm:bulletEnabled val="1"/>
        </dgm:presLayoutVars>
      </dgm:prSet>
      <dgm:spPr>
        <a:prstGeom prst="chevron">
          <a:avLst/>
        </a:prstGeom>
      </dgm:spPr>
      <dgm:t>
        <a:bodyPr/>
        <a:lstStyle/>
        <a:p>
          <a:endParaRPr lang="en-GB"/>
        </a:p>
      </dgm:t>
    </dgm:pt>
    <dgm:pt modelId="{418D94CF-4C9F-4BD9-95D5-9A776114EBFA}" type="pres">
      <dgm:prSet presAssocID="{2A2DA081-6836-4497-A33A-6E0B70A30196}" presName="descendantText" presStyleLbl="alignAcc1" presStyleIdx="2" presStyleCnt="5">
        <dgm:presLayoutVars>
          <dgm:bulletEnabled val="1"/>
        </dgm:presLayoutVars>
      </dgm:prSet>
      <dgm:spPr>
        <a:prstGeom prst="round2SameRect">
          <a:avLst/>
        </a:prstGeom>
      </dgm:spPr>
      <dgm:t>
        <a:bodyPr/>
        <a:lstStyle/>
        <a:p>
          <a:endParaRPr lang="en-GB"/>
        </a:p>
      </dgm:t>
    </dgm:pt>
    <dgm:pt modelId="{8AD5FBA5-4177-48F2-98C3-4F170535768E}" type="pres">
      <dgm:prSet presAssocID="{2C2F3370-4301-4236-9A4A-0214B07EC882}" presName="sp" presStyleCnt="0"/>
      <dgm:spPr/>
    </dgm:pt>
    <dgm:pt modelId="{C2F3DC98-4CBC-4646-8FAF-CC97A4675076}" type="pres">
      <dgm:prSet presAssocID="{6022E611-8BB3-4753-96C6-1B723C392B5D}" presName="composite" presStyleCnt="0"/>
      <dgm:spPr/>
    </dgm:pt>
    <dgm:pt modelId="{A4459EA6-B4C7-442C-B796-BAEB1CCA7600}" type="pres">
      <dgm:prSet presAssocID="{6022E611-8BB3-4753-96C6-1B723C392B5D}" presName="parentText" presStyleLbl="alignNode1" presStyleIdx="3" presStyleCnt="5">
        <dgm:presLayoutVars>
          <dgm:chMax val="1"/>
          <dgm:bulletEnabled val="1"/>
        </dgm:presLayoutVars>
      </dgm:prSet>
      <dgm:spPr>
        <a:prstGeom prst="chevron">
          <a:avLst/>
        </a:prstGeom>
      </dgm:spPr>
      <dgm:t>
        <a:bodyPr/>
        <a:lstStyle/>
        <a:p>
          <a:endParaRPr lang="en-GB"/>
        </a:p>
      </dgm:t>
    </dgm:pt>
    <dgm:pt modelId="{D19DC52C-D3D2-4339-887E-703054F3B0C9}" type="pres">
      <dgm:prSet presAssocID="{6022E611-8BB3-4753-96C6-1B723C392B5D}" presName="descendantText" presStyleLbl="alignAcc1" presStyleIdx="3" presStyleCnt="5">
        <dgm:presLayoutVars>
          <dgm:bulletEnabled val="1"/>
        </dgm:presLayoutVars>
      </dgm:prSet>
      <dgm:spPr>
        <a:prstGeom prst="round2SameRect">
          <a:avLst/>
        </a:prstGeom>
      </dgm:spPr>
      <dgm:t>
        <a:bodyPr/>
        <a:lstStyle/>
        <a:p>
          <a:endParaRPr lang="en-GB"/>
        </a:p>
      </dgm:t>
    </dgm:pt>
    <dgm:pt modelId="{52F93AA1-D831-4C1F-8ADA-6B3F0B3C4FAC}" type="pres">
      <dgm:prSet presAssocID="{D132608A-823C-4F45-AC49-16503C70E590}" presName="sp" presStyleCnt="0"/>
      <dgm:spPr/>
    </dgm:pt>
    <dgm:pt modelId="{12156926-0D50-4F41-B7C3-41DC82BB4821}" type="pres">
      <dgm:prSet presAssocID="{2C67ECC9-39F3-4331-BE58-69436F4D5112}" presName="composite" presStyleCnt="0"/>
      <dgm:spPr/>
    </dgm:pt>
    <dgm:pt modelId="{C5D616FC-E1FC-4E6D-80E8-98E527B313F7}" type="pres">
      <dgm:prSet presAssocID="{2C67ECC9-39F3-4331-BE58-69436F4D5112}" presName="parentText" presStyleLbl="alignNode1" presStyleIdx="4" presStyleCnt="5">
        <dgm:presLayoutVars>
          <dgm:chMax val="1"/>
          <dgm:bulletEnabled val="1"/>
        </dgm:presLayoutVars>
      </dgm:prSet>
      <dgm:spPr>
        <a:prstGeom prst="chevron">
          <a:avLst/>
        </a:prstGeom>
      </dgm:spPr>
      <dgm:t>
        <a:bodyPr/>
        <a:lstStyle/>
        <a:p>
          <a:endParaRPr lang="en-GB"/>
        </a:p>
      </dgm:t>
    </dgm:pt>
    <dgm:pt modelId="{6A9C6605-C2B0-41B0-9CCF-FAA9A0588EB6}" type="pres">
      <dgm:prSet presAssocID="{2C67ECC9-39F3-4331-BE58-69436F4D5112}" presName="descendantText" presStyleLbl="alignAcc1" presStyleIdx="4" presStyleCnt="5">
        <dgm:presLayoutVars>
          <dgm:bulletEnabled val="1"/>
        </dgm:presLayoutVars>
      </dgm:prSet>
      <dgm:spPr>
        <a:prstGeom prst="round2SameRect">
          <a:avLst/>
        </a:prstGeom>
      </dgm:spPr>
      <dgm:t>
        <a:bodyPr/>
        <a:lstStyle/>
        <a:p>
          <a:endParaRPr lang="en-GB"/>
        </a:p>
      </dgm:t>
    </dgm:pt>
  </dgm:ptLst>
  <dgm:cxnLst>
    <dgm:cxn modelId="{F3F0BA32-888F-4ED1-981E-C4806BC5F386}" type="presOf" srcId="{76397D38-E4DC-43EC-81C9-F5EA784D87E1}" destId="{6A9C6605-C2B0-41B0-9CCF-FAA9A0588EB6}" srcOrd="0" destOrd="0" presId="urn:microsoft.com/office/officeart/2005/8/layout/chevron2"/>
    <dgm:cxn modelId="{01CAF1C1-58CF-442B-8E09-9722AEA1E6D0}" type="presOf" srcId="{850B55BB-28D8-4874-B4C3-2ABA6C6D6825}" destId="{6A9C6605-C2B0-41B0-9CCF-FAA9A0588EB6}" srcOrd="0" destOrd="2" presId="urn:microsoft.com/office/officeart/2005/8/layout/chevron2"/>
    <dgm:cxn modelId="{77699F95-8727-4A28-BCA1-0A87C30D0583}" srcId="{2A2DA081-6836-4497-A33A-6E0B70A30196}" destId="{2B025749-0EEC-47FF-BC56-8F755F56770C}" srcOrd="0" destOrd="0" parTransId="{179EEBE8-DF8C-437C-B831-C20154EB4A70}" sibTransId="{80E9DB8E-7599-402D-89AC-BFC52A2DBF77}"/>
    <dgm:cxn modelId="{31470A45-198D-449D-83CC-543CD9AF5CA2}" type="presOf" srcId="{8091C034-B150-47A2-9535-511C3F0C6026}" destId="{63E940D3-1A52-48DC-8459-4C75AEAA819D}" srcOrd="0" destOrd="0" presId="urn:microsoft.com/office/officeart/2005/8/layout/chevron2"/>
    <dgm:cxn modelId="{BF629769-284E-4728-A20E-E4753FF92AAE}" type="presOf" srcId="{914151A0-26B3-4784-A4B6-A3F81695B3EE}" destId="{D19DC52C-D3D2-4339-887E-703054F3B0C9}" srcOrd="0" destOrd="0" presId="urn:microsoft.com/office/officeart/2005/8/layout/chevron2"/>
    <dgm:cxn modelId="{323DB1FC-365A-49A9-825D-DBDC462C40FB}" srcId="{2C67ECC9-39F3-4331-BE58-69436F4D5112}" destId="{E980F497-9225-49F2-A0D9-ECAF78DA92C7}" srcOrd="1" destOrd="0" parTransId="{52E8874D-1091-43D4-B626-A75E158C664C}" sibTransId="{9E744B9D-A998-481D-A95F-9FB673495667}"/>
    <dgm:cxn modelId="{F23CF2F2-EBEB-4EEB-BCDD-CF92F3E7C7C3}" type="presOf" srcId="{6022E611-8BB3-4753-96C6-1B723C392B5D}" destId="{A4459EA6-B4C7-442C-B796-BAEB1CCA7600}" srcOrd="0" destOrd="0" presId="urn:microsoft.com/office/officeart/2005/8/layout/chevron2"/>
    <dgm:cxn modelId="{898CEB92-21BE-474C-B290-A3211B7A75B8}" type="presOf" srcId="{2A2DA081-6836-4497-A33A-6E0B70A30196}" destId="{D3C2A5E0-BDB7-4A0D-B3E9-2B5683B494AA}" srcOrd="0" destOrd="0" presId="urn:microsoft.com/office/officeart/2005/8/layout/chevron2"/>
    <dgm:cxn modelId="{D3CCCD05-77E5-4580-A46C-80F3779DDBD0}" srcId="{DF42D7C2-3CDA-45F0-81A6-04428813820C}" destId="{12C9DB32-76F4-4F6A-8873-763A92243BAB}" srcOrd="0" destOrd="0" parTransId="{A275D73B-F58E-41FA-A77A-55AB6057E538}" sibTransId="{8C3A6C87-D9DC-45C6-9307-B731E490AAD1}"/>
    <dgm:cxn modelId="{9C1E5A48-5648-46BB-B045-96C6CEE7E660}" srcId="{8091C034-B150-47A2-9535-511C3F0C6026}" destId="{DF42D7C2-3CDA-45F0-81A6-04428813820C}" srcOrd="1" destOrd="0" parTransId="{9364D7AF-2DDC-46CE-AAAD-558411F14CE3}" sibTransId="{B073F270-0AAA-44A5-98D2-FAD184124FD2}"/>
    <dgm:cxn modelId="{A6465AE0-9F5D-430F-A1AE-3FF50BBBFF73}" srcId="{2A2DA081-6836-4497-A33A-6E0B70A30196}" destId="{74E82107-0DDE-4090-BEBD-CF216F564459}" srcOrd="1" destOrd="0" parTransId="{0D98303C-7F62-4A14-BF01-FF2938D491F9}" sibTransId="{4C6354F5-6F40-402C-BD97-4D44742921DF}"/>
    <dgm:cxn modelId="{59C95A28-8966-43D3-95F8-E723B47351A2}" type="presOf" srcId="{1B59BC6D-5124-433E-BADE-C68D8DB62EF3}" destId="{6A9C6605-C2B0-41B0-9CCF-FAA9A0588EB6}" srcOrd="0" destOrd="3" presId="urn:microsoft.com/office/officeart/2005/8/layout/chevron2"/>
    <dgm:cxn modelId="{3A04F01B-BF0D-44F6-AD41-3BB72A001518}" type="presOf" srcId="{0EF5857F-CC2A-47F8-8D90-4DFDEAC47AD5}" destId="{D19DC52C-D3D2-4339-887E-703054F3B0C9}" srcOrd="0" destOrd="1" presId="urn:microsoft.com/office/officeart/2005/8/layout/chevron2"/>
    <dgm:cxn modelId="{145520D3-A1DE-49BF-862A-85B71C04A27E}" type="presOf" srcId="{12C9DB32-76F4-4F6A-8873-763A92243BAB}" destId="{4775D5E9-E878-4C61-BC50-E158C91C1195}" srcOrd="0" destOrd="0" presId="urn:microsoft.com/office/officeart/2005/8/layout/chevron2"/>
    <dgm:cxn modelId="{F39B1070-6034-47F2-80B7-BFE0909F12C7}" srcId="{8091C034-B150-47A2-9535-511C3F0C6026}" destId="{0477B027-955F-49F1-8B27-5A06F994C3E4}" srcOrd="0" destOrd="0" parTransId="{D8BD48DA-4D6B-492A-B58B-D881FE332950}" sibTransId="{96CB9EE4-EADB-44BA-94AA-E97B96EEB5E3}"/>
    <dgm:cxn modelId="{805C60C7-86CA-4DA1-89E7-0AA357D07DC4}" type="presOf" srcId="{85F675D2-11C8-4BB3-8DAF-2490B8A460D4}" destId="{44517CC9-9FAE-4239-A9C6-EC59C4560D90}" srcOrd="0" destOrd="0" presId="urn:microsoft.com/office/officeart/2005/8/layout/chevron2"/>
    <dgm:cxn modelId="{120BE264-7D19-404A-9F8B-E699FF2DB4B2}" srcId="{2C67ECC9-39F3-4331-BE58-69436F4D5112}" destId="{76397D38-E4DC-43EC-81C9-F5EA784D87E1}" srcOrd="0" destOrd="0" parTransId="{0BD3F614-AC20-4DCE-9476-20ED021D1AEC}" sibTransId="{63A02430-14E6-4A76-B0ED-990D0A1EB806}"/>
    <dgm:cxn modelId="{537A7E11-C61E-480B-8DAA-98FA37FC085B}" type="presOf" srcId="{E980F497-9225-49F2-A0D9-ECAF78DA92C7}" destId="{6A9C6605-C2B0-41B0-9CCF-FAA9A0588EB6}" srcOrd="0" destOrd="1" presId="urn:microsoft.com/office/officeart/2005/8/layout/chevron2"/>
    <dgm:cxn modelId="{D7D7DAC6-8AC7-4171-B96B-C143F3680841}" srcId="{2C67ECC9-39F3-4331-BE58-69436F4D5112}" destId="{1B59BC6D-5124-433E-BADE-C68D8DB62EF3}" srcOrd="3" destOrd="0" parTransId="{0DBE5979-AF9A-48C5-9B6D-7775DEA670FE}" sibTransId="{FB475405-AA9D-490A-BF5E-C6C6684218B7}"/>
    <dgm:cxn modelId="{F6E550B0-140D-45BF-87B0-D226F6057A02}" srcId="{8091C034-B150-47A2-9535-511C3F0C6026}" destId="{6022E611-8BB3-4753-96C6-1B723C392B5D}" srcOrd="3" destOrd="0" parTransId="{7296D7AD-12CE-4F6A-9F34-A010D6E9487A}" sibTransId="{D132608A-823C-4F45-AC49-16503C70E590}"/>
    <dgm:cxn modelId="{EACCBB6E-692C-4171-8592-8BEF06736D1A}" srcId="{8091C034-B150-47A2-9535-511C3F0C6026}" destId="{2A2DA081-6836-4497-A33A-6E0B70A30196}" srcOrd="2" destOrd="0" parTransId="{629CB6F8-E845-4DF6-AC4E-6F6831C1D796}" sibTransId="{2C2F3370-4301-4236-9A4A-0214B07EC882}"/>
    <dgm:cxn modelId="{7B076605-F918-468E-8ADF-5D77A09BDFDA}" srcId="{2C67ECC9-39F3-4331-BE58-69436F4D5112}" destId="{850B55BB-28D8-4874-B4C3-2ABA6C6D6825}" srcOrd="2" destOrd="0" parTransId="{CD3A3414-0D51-4211-B049-250BEEC936F9}" sibTransId="{15A72CA2-4FCC-454F-8834-82DF8563C5B7}"/>
    <dgm:cxn modelId="{E390342D-56A9-41E2-9A71-F31785B3B675}" srcId="{6022E611-8BB3-4753-96C6-1B723C392B5D}" destId="{914151A0-26B3-4784-A4B6-A3F81695B3EE}" srcOrd="0" destOrd="0" parTransId="{4855245C-3EBB-495A-AE3A-2AAFA3224CF9}" sibTransId="{C63B9FA2-4F15-4E4B-ACD4-17A1A0A2CF4B}"/>
    <dgm:cxn modelId="{171A7C78-B5B1-4892-8F14-B7D47C17D995}" srcId="{DF42D7C2-3CDA-45F0-81A6-04428813820C}" destId="{DAA428A4-559E-4F50-8A4B-DBF397CBFD93}" srcOrd="1" destOrd="0" parTransId="{8D3A1410-8864-4A52-91ED-53B5AE7C3FF8}" sibTransId="{FA9FF954-9B3A-4D35-BC66-82CA4075A5C5}"/>
    <dgm:cxn modelId="{9F59D004-0321-4330-BF48-8E159D9191CC}" type="presOf" srcId="{0477B027-955F-49F1-8B27-5A06F994C3E4}" destId="{BDC51890-5AEC-4CF0-A438-F3A973ACDFFA}" srcOrd="0" destOrd="0" presId="urn:microsoft.com/office/officeart/2005/8/layout/chevron2"/>
    <dgm:cxn modelId="{841BC6CB-14B7-4674-9E09-133AC0ACF4CC}" type="presOf" srcId="{DAA428A4-559E-4F50-8A4B-DBF397CBFD93}" destId="{4775D5E9-E878-4C61-BC50-E158C91C1195}" srcOrd="0" destOrd="1" presId="urn:microsoft.com/office/officeart/2005/8/layout/chevron2"/>
    <dgm:cxn modelId="{C23DE855-9743-45C8-B66F-9BCCD7C34AF1}" type="presOf" srcId="{2C67ECC9-39F3-4331-BE58-69436F4D5112}" destId="{C5D616FC-E1FC-4E6D-80E8-98E527B313F7}" srcOrd="0" destOrd="0" presId="urn:microsoft.com/office/officeart/2005/8/layout/chevron2"/>
    <dgm:cxn modelId="{721573DE-9B70-45E1-80D0-76E552F44FE9}" type="presOf" srcId="{2B025749-0EEC-47FF-BC56-8F755F56770C}" destId="{418D94CF-4C9F-4BD9-95D5-9A776114EBFA}" srcOrd="0" destOrd="0" presId="urn:microsoft.com/office/officeart/2005/8/layout/chevron2"/>
    <dgm:cxn modelId="{969D29C6-9874-4E68-91B8-04AE95261345}" type="presOf" srcId="{74E82107-0DDE-4090-BEBD-CF216F564459}" destId="{418D94CF-4C9F-4BD9-95D5-9A776114EBFA}" srcOrd="0" destOrd="1" presId="urn:microsoft.com/office/officeart/2005/8/layout/chevron2"/>
    <dgm:cxn modelId="{22776BE6-4BD5-47CF-B09F-9EE63FE65302}" srcId="{0477B027-955F-49F1-8B27-5A06F994C3E4}" destId="{85F675D2-11C8-4BB3-8DAF-2490B8A460D4}" srcOrd="0" destOrd="0" parTransId="{2EFE9777-4A64-43AF-869D-A8EE8EB30A64}" sibTransId="{9318B14B-ED5E-4F4B-9D3A-0C971446B2EE}"/>
    <dgm:cxn modelId="{12D79583-CD28-4F79-A7A5-6C60155E3655}" srcId="{8091C034-B150-47A2-9535-511C3F0C6026}" destId="{2C67ECC9-39F3-4331-BE58-69436F4D5112}" srcOrd="4" destOrd="0" parTransId="{5F5410D4-00E7-47CB-9FB1-C5E419CE72E2}" sibTransId="{00EA4380-9EF5-4A06-87D4-2D9C732B5FA5}"/>
    <dgm:cxn modelId="{7EBB6040-EFC9-4474-AE3F-9D0526ECD617}" srcId="{6022E611-8BB3-4753-96C6-1B723C392B5D}" destId="{0EF5857F-CC2A-47F8-8D90-4DFDEAC47AD5}" srcOrd="1" destOrd="0" parTransId="{1CF29307-9974-437E-B256-EA045F2AE361}" sibTransId="{5E765EE2-868C-411C-801E-DF2BD4015580}"/>
    <dgm:cxn modelId="{CF74A169-77E6-4210-827D-D3A1AFFEA596}" type="presOf" srcId="{DF42D7C2-3CDA-45F0-81A6-04428813820C}" destId="{1D83E221-0E15-4309-B420-EE51A5A875BB}" srcOrd="0" destOrd="0" presId="urn:microsoft.com/office/officeart/2005/8/layout/chevron2"/>
    <dgm:cxn modelId="{0356332D-8463-4FB9-9C0A-9B65EE610152}" type="presParOf" srcId="{63E940D3-1A52-48DC-8459-4C75AEAA819D}" destId="{99A88C03-B09F-4D2D-AC4B-F49190D7135E}" srcOrd="0" destOrd="0" presId="urn:microsoft.com/office/officeart/2005/8/layout/chevron2"/>
    <dgm:cxn modelId="{42BAA77C-794A-4D74-9C1E-E99514D8B1B2}" type="presParOf" srcId="{99A88C03-B09F-4D2D-AC4B-F49190D7135E}" destId="{BDC51890-5AEC-4CF0-A438-F3A973ACDFFA}" srcOrd="0" destOrd="0" presId="urn:microsoft.com/office/officeart/2005/8/layout/chevron2"/>
    <dgm:cxn modelId="{76E3606A-9DFD-4148-9CBD-AD747011B45D}" type="presParOf" srcId="{99A88C03-B09F-4D2D-AC4B-F49190D7135E}" destId="{44517CC9-9FAE-4239-A9C6-EC59C4560D90}" srcOrd="1" destOrd="0" presId="urn:microsoft.com/office/officeart/2005/8/layout/chevron2"/>
    <dgm:cxn modelId="{739C9E6F-F338-4A64-A9C1-5BBB4D7EB3E4}" type="presParOf" srcId="{63E940D3-1A52-48DC-8459-4C75AEAA819D}" destId="{F44D8EC7-4432-4C7A-996A-3551B1967CA8}" srcOrd="1" destOrd="0" presId="urn:microsoft.com/office/officeart/2005/8/layout/chevron2"/>
    <dgm:cxn modelId="{0EA9C7BB-E82A-4B68-BF7C-72FE7524A6B0}" type="presParOf" srcId="{63E940D3-1A52-48DC-8459-4C75AEAA819D}" destId="{EE9644CD-1D77-419F-94A6-3DD82B3D8A1C}" srcOrd="2" destOrd="0" presId="urn:microsoft.com/office/officeart/2005/8/layout/chevron2"/>
    <dgm:cxn modelId="{AE289572-FEAF-43C4-B258-C6A47C87CC44}" type="presParOf" srcId="{EE9644CD-1D77-419F-94A6-3DD82B3D8A1C}" destId="{1D83E221-0E15-4309-B420-EE51A5A875BB}" srcOrd="0" destOrd="0" presId="urn:microsoft.com/office/officeart/2005/8/layout/chevron2"/>
    <dgm:cxn modelId="{9B8EB591-E82E-4A71-99C5-8E40A5EF20D6}" type="presParOf" srcId="{EE9644CD-1D77-419F-94A6-3DD82B3D8A1C}" destId="{4775D5E9-E878-4C61-BC50-E158C91C1195}" srcOrd="1" destOrd="0" presId="urn:microsoft.com/office/officeart/2005/8/layout/chevron2"/>
    <dgm:cxn modelId="{A4E576DE-C9E5-44E9-9FC8-C15FF742A493}" type="presParOf" srcId="{63E940D3-1A52-48DC-8459-4C75AEAA819D}" destId="{3F9B6EEF-5AB7-4022-B058-1137D805F93F}" srcOrd="3" destOrd="0" presId="urn:microsoft.com/office/officeart/2005/8/layout/chevron2"/>
    <dgm:cxn modelId="{A37BDCA3-BE5E-4318-ADC4-867F485C51E4}" type="presParOf" srcId="{63E940D3-1A52-48DC-8459-4C75AEAA819D}" destId="{4A1F8304-7A5F-4F50-9FC2-B7436B7BFAB4}" srcOrd="4" destOrd="0" presId="urn:microsoft.com/office/officeart/2005/8/layout/chevron2"/>
    <dgm:cxn modelId="{7B76F368-6432-437B-9645-4802F8DF8F14}" type="presParOf" srcId="{4A1F8304-7A5F-4F50-9FC2-B7436B7BFAB4}" destId="{D3C2A5E0-BDB7-4A0D-B3E9-2B5683B494AA}" srcOrd="0" destOrd="0" presId="urn:microsoft.com/office/officeart/2005/8/layout/chevron2"/>
    <dgm:cxn modelId="{A969CFCD-7E4B-4AF9-AA58-F239AB066195}" type="presParOf" srcId="{4A1F8304-7A5F-4F50-9FC2-B7436B7BFAB4}" destId="{418D94CF-4C9F-4BD9-95D5-9A776114EBFA}" srcOrd="1" destOrd="0" presId="urn:microsoft.com/office/officeart/2005/8/layout/chevron2"/>
    <dgm:cxn modelId="{5D7311E1-2ACB-4F23-9BCB-F1FD99F20F1D}" type="presParOf" srcId="{63E940D3-1A52-48DC-8459-4C75AEAA819D}" destId="{8AD5FBA5-4177-48F2-98C3-4F170535768E}" srcOrd="5" destOrd="0" presId="urn:microsoft.com/office/officeart/2005/8/layout/chevron2"/>
    <dgm:cxn modelId="{EF4ECD0B-25ED-4A48-8FAF-84132EFA4B3A}" type="presParOf" srcId="{63E940D3-1A52-48DC-8459-4C75AEAA819D}" destId="{C2F3DC98-4CBC-4646-8FAF-CC97A4675076}" srcOrd="6" destOrd="0" presId="urn:microsoft.com/office/officeart/2005/8/layout/chevron2"/>
    <dgm:cxn modelId="{F5B9F851-D56D-4684-BB09-52332FABA0CC}" type="presParOf" srcId="{C2F3DC98-4CBC-4646-8FAF-CC97A4675076}" destId="{A4459EA6-B4C7-442C-B796-BAEB1CCA7600}" srcOrd="0" destOrd="0" presId="urn:microsoft.com/office/officeart/2005/8/layout/chevron2"/>
    <dgm:cxn modelId="{612B4904-12C5-4EDC-9804-89EE2CD7F1E7}" type="presParOf" srcId="{C2F3DC98-4CBC-4646-8FAF-CC97A4675076}" destId="{D19DC52C-D3D2-4339-887E-703054F3B0C9}" srcOrd="1" destOrd="0" presId="urn:microsoft.com/office/officeart/2005/8/layout/chevron2"/>
    <dgm:cxn modelId="{CE7AB2A9-6F1A-4A70-933B-641A3898CD94}" type="presParOf" srcId="{63E940D3-1A52-48DC-8459-4C75AEAA819D}" destId="{52F93AA1-D831-4C1F-8ADA-6B3F0B3C4FAC}" srcOrd="7" destOrd="0" presId="urn:microsoft.com/office/officeart/2005/8/layout/chevron2"/>
    <dgm:cxn modelId="{10518620-E5C9-47C6-B1E4-3C2B9EB0E9D3}" type="presParOf" srcId="{63E940D3-1A52-48DC-8459-4C75AEAA819D}" destId="{12156926-0D50-4F41-B7C3-41DC82BB4821}" srcOrd="8" destOrd="0" presId="urn:microsoft.com/office/officeart/2005/8/layout/chevron2"/>
    <dgm:cxn modelId="{9731D02B-E037-45F0-976A-DE0F6D8E1EC0}" type="presParOf" srcId="{12156926-0D50-4F41-B7C3-41DC82BB4821}" destId="{C5D616FC-E1FC-4E6D-80E8-98E527B313F7}" srcOrd="0" destOrd="0" presId="urn:microsoft.com/office/officeart/2005/8/layout/chevron2"/>
    <dgm:cxn modelId="{B1CD7340-9F62-45D5-AD90-D3708A2C843F}" type="presParOf" srcId="{12156926-0D50-4F41-B7C3-41DC82BB4821}" destId="{6A9C6605-C2B0-41B0-9CCF-FAA9A0588EB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CD4CEF-773F-415A-8CA0-7F008507BCB3}" type="doc">
      <dgm:prSet loTypeId="urn:microsoft.com/office/officeart/2005/8/layout/hProcess7#1" loCatId="list" qsTypeId="urn:microsoft.com/office/officeart/2005/8/quickstyle/simple1" qsCatId="simple" csTypeId="urn:microsoft.com/office/officeart/2005/8/colors/colorful4" csCatId="colorful" phldr="1"/>
      <dgm:spPr/>
      <dgm:t>
        <a:bodyPr/>
        <a:lstStyle/>
        <a:p>
          <a:endParaRPr lang="en-GB"/>
        </a:p>
      </dgm:t>
    </dgm:pt>
    <dgm:pt modelId="{6CB4D1AE-A101-4163-A095-F2D274B3EB4D}">
      <dgm:prSet phldrT="[Text]"/>
      <dgm:spPr>
        <a:xfrm>
          <a:off x="2223" y="800405"/>
          <a:ext cx="1337753" cy="1605303"/>
        </a:xfr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Yr 1</a:t>
          </a:r>
        </a:p>
      </dgm:t>
    </dgm:pt>
    <dgm:pt modelId="{4DEC5EFF-5900-4932-90BE-E99BA4FB64D3}" type="parTrans" cxnId="{D465898C-CE6C-43FA-8FD6-39BE3E55CA11}">
      <dgm:prSet/>
      <dgm:spPr/>
      <dgm:t>
        <a:bodyPr/>
        <a:lstStyle/>
        <a:p>
          <a:endParaRPr lang="en-GB"/>
        </a:p>
      </dgm:t>
    </dgm:pt>
    <dgm:pt modelId="{EA621970-E4D7-4608-89D8-05659913D8F7}" type="sibTrans" cxnId="{D465898C-CE6C-43FA-8FD6-39BE3E55CA11}">
      <dgm:prSet/>
      <dgm:spPr/>
      <dgm:t>
        <a:bodyPr/>
        <a:lstStyle/>
        <a:p>
          <a:endParaRPr lang="en-GB"/>
        </a:p>
      </dgm:t>
    </dgm:pt>
    <dgm:pt modelId="{94459D8C-23BF-4067-B0E4-6313B4A9EDDD}">
      <dgm:prSet phldrT="[Text]"/>
      <dgm:spPr>
        <a:xfrm>
          <a:off x="269774" y="800405"/>
          <a:ext cx="996626" cy="1605303"/>
        </a:xfrm>
        <a:noFill/>
        <a:ln w="25400" cap="flat" cmpd="sng" algn="ctr">
          <a:noFill/>
          <a:prstDash val="solid"/>
        </a:ln>
        <a:effectLst/>
        <a:sp3d/>
      </dgm:spPr>
      <dgm:t>
        <a:bodyPr/>
        <a:lstStyle/>
        <a:p>
          <a:r>
            <a:rPr lang="en-GB" dirty="0">
              <a:solidFill>
                <a:sysClr val="window" lastClr="FFFFFF"/>
              </a:solidFill>
              <a:latin typeface="Calibri"/>
              <a:ea typeface="+mn-ea"/>
              <a:cs typeface="+mn-cs"/>
            </a:rPr>
            <a:t>Complete </a:t>
          </a:r>
          <a:r>
            <a:rPr lang="en-GB" dirty="0" smtClean="0">
              <a:solidFill>
                <a:sysClr val="window" lastClr="FFFFFF"/>
              </a:solidFill>
              <a:latin typeface="Calibri"/>
              <a:ea typeface="+mn-ea"/>
              <a:cs typeface="+mn-cs"/>
            </a:rPr>
            <a:t>Implementation </a:t>
          </a:r>
          <a:r>
            <a:rPr lang="en-GB" dirty="0">
              <a:solidFill>
                <a:sysClr val="window" lastClr="FFFFFF"/>
              </a:solidFill>
              <a:latin typeface="Calibri"/>
              <a:ea typeface="+mn-ea"/>
              <a:cs typeface="+mn-cs"/>
            </a:rPr>
            <a:t>of </a:t>
          </a:r>
          <a:r>
            <a:rPr lang="en-GB" dirty="0" smtClean="0">
              <a:solidFill>
                <a:sysClr val="window" lastClr="FFFFFF"/>
              </a:solidFill>
              <a:latin typeface="Calibri"/>
              <a:ea typeface="+mn-ea"/>
              <a:cs typeface="+mn-cs"/>
            </a:rPr>
            <a:t>Cancer, Eye </a:t>
          </a:r>
          <a:r>
            <a:rPr lang="en-GB" dirty="0">
              <a:solidFill>
                <a:sysClr val="window" lastClr="FFFFFF"/>
              </a:solidFill>
              <a:latin typeface="Calibri"/>
              <a:ea typeface="+mn-ea"/>
              <a:cs typeface="+mn-cs"/>
            </a:rPr>
            <a:t>Health and MSK Clinical Programmes and share learning </a:t>
          </a:r>
        </a:p>
      </dgm:t>
    </dgm:pt>
    <dgm:pt modelId="{21A3D7F0-C411-4EAF-A4E6-1DA4BD2EE43B}" type="parTrans" cxnId="{479822BD-3C77-4D0F-B80B-C3C22A78AC26}">
      <dgm:prSet/>
      <dgm:spPr/>
      <dgm:t>
        <a:bodyPr/>
        <a:lstStyle/>
        <a:p>
          <a:endParaRPr lang="en-GB"/>
        </a:p>
      </dgm:t>
    </dgm:pt>
    <dgm:pt modelId="{84D2119F-C8ED-4B3B-9D0E-99EDF67DD33E}" type="sibTrans" cxnId="{479822BD-3C77-4D0F-B80B-C3C22A78AC26}">
      <dgm:prSet/>
      <dgm:spPr/>
      <dgm:t>
        <a:bodyPr/>
        <a:lstStyle/>
        <a:p>
          <a:endParaRPr lang="en-GB"/>
        </a:p>
      </dgm:t>
    </dgm:pt>
    <dgm:pt modelId="{774F167C-896A-4E73-B37D-C2070D4AA7F3}">
      <dgm:prSet phldrT="[Text]"/>
      <dgm:spPr>
        <a:xfrm>
          <a:off x="1386798" y="800405"/>
          <a:ext cx="1337753" cy="1605303"/>
        </a:xfrm>
        <a:solidFill>
          <a:srgbClr val="8064A2">
            <a:hueOff val="-1488257"/>
            <a:satOff val="8966"/>
            <a:lumOff val="719"/>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Yr 1 </a:t>
          </a:r>
        </a:p>
      </dgm:t>
    </dgm:pt>
    <dgm:pt modelId="{CE8AD5D5-4435-4E96-8681-1E847851B272}" type="parTrans" cxnId="{4039D12A-8734-436E-B275-7740D845A836}">
      <dgm:prSet/>
      <dgm:spPr/>
      <dgm:t>
        <a:bodyPr/>
        <a:lstStyle/>
        <a:p>
          <a:endParaRPr lang="en-GB"/>
        </a:p>
      </dgm:t>
    </dgm:pt>
    <dgm:pt modelId="{6CB318AC-C55E-450B-BF5B-06733EADDE83}" type="sibTrans" cxnId="{4039D12A-8734-436E-B275-7740D845A836}">
      <dgm:prSet/>
      <dgm:spPr/>
      <dgm:t>
        <a:bodyPr/>
        <a:lstStyle/>
        <a:p>
          <a:endParaRPr lang="en-GB"/>
        </a:p>
      </dgm:t>
    </dgm:pt>
    <dgm:pt modelId="{00BAA587-0693-4354-9770-77F8D014D8BA}">
      <dgm:prSet phldrT="[Text]"/>
      <dgm:spPr>
        <a:xfrm>
          <a:off x="1654349" y="800405"/>
          <a:ext cx="996626" cy="1605303"/>
        </a:xfrm>
        <a:noFill/>
        <a:ln w="25400" cap="flat" cmpd="sng" algn="ctr">
          <a:noFill/>
          <a:prstDash val="solid"/>
        </a:ln>
        <a:effectLst/>
        <a:sp3d/>
      </dgm:spPr>
      <dgm:t>
        <a:bodyPr/>
        <a:lstStyle/>
        <a:p>
          <a:r>
            <a:rPr lang="en-GB" dirty="0">
              <a:solidFill>
                <a:sysClr val="window" lastClr="FFFFFF"/>
              </a:solidFill>
              <a:latin typeface="Calibri"/>
              <a:ea typeface="+mn-ea"/>
              <a:cs typeface="+mn-cs"/>
            </a:rPr>
            <a:t>Deliver new pathways for Respiratory and Dementia Clinical Programmes </a:t>
          </a:r>
        </a:p>
      </dgm:t>
    </dgm:pt>
    <dgm:pt modelId="{267DB8CC-9956-4EB3-835D-5B8073B9CC40}" type="parTrans" cxnId="{5E9B0758-9E55-4BB6-BE09-E88FBE238038}">
      <dgm:prSet/>
      <dgm:spPr/>
      <dgm:t>
        <a:bodyPr/>
        <a:lstStyle/>
        <a:p>
          <a:endParaRPr lang="en-GB"/>
        </a:p>
      </dgm:t>
    </dgm:pt>
    <dgm:pt modelId="{01A2F99F-15F4-49C5-B32E-EC9050160452}" type="sibTrans" cxnId="{5E9B0758-9E55-4BB6-BE09-E88FBE238038}">
      <dgm:prSet/>
      <dgm:spPr/>
      <dgm:t>
        <a:bodyPr/>
        <a:lstStyle/>
        <a:p>
          <a:endParaRPr lang="en-GB"/>
        </a:p>
      </dgm:t>
    </dgm:pt>
    <dgm:pt modelId="{7270A0D5-9BAC-4B2F-BA14-68450E82E1EE}">
      <dgm:prSet phldrT="[Text]"/>
      <dgm:spPr>
        <a:xfrm>
          <a:off x="2771373" y="800405"/>
          <a:ext cx="1337753" cy="1605303"/>
        </a:xfrm>
        <a:solidFill>
          <a:srgbClr val="8064A2">
            <a:hueOff val="-2976513"/>
            <a:satOff val="17933"/>
            <a:lumOff val="1437"/>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Yr 2</a:t>
          </a:r>
        </a:p>
      </dgm:t>
    </dgm:pt>
    <dgm:pt modelId="{E5BF2A9A-4D8F-4B5F-B6AD-1312F81C996C}" type="parTrans" cxnId="{AB33E3E6-1481-49DF-816E-F7F69BEB6C4C}">
      <dgm:prSet/>
      <dgm:spPr/>
      <dgm:t>
        <a:bodyPr/>
        <a:lstStyle/>
        <a:p>
          <a:endParaRPr lang="en-GB"/>
        </a:p>
      </dgm:t>
    </dgm:pt>
    <dgm:pt modelId="{976C6D0B-FEFF-4C58-87BC-E6A3E7E7FA5C}" type="sibTrans" cxnId="{AB33E3E6-1481-49DF-816E-F7F69BEB6C4C}">
      <dgm:prSet/>
      <dgm:spPr/>
      <dgm:t>
        <a:bodyPr/>
        <a:lstStyle/>
        <a:p>
          <a:endParaRPr lang="en-GB"/>
        </a:p>
      </dgm:t>
    </dgm:pt>
    <dgm:pt modelId="{740D6725-44BD-4AD2-9881-5C167FDF3773}">
      <dgm:prSet phldrT="[Text]"/>
      <dgm:spPr>
        <a:xfrm>
          <a:off x="3038923" y="800405"/>
          <a:ext cx="996626" cy="1605303"/>
        </a:xfrm>
        <a:noFill/>
        <a:ln w="25400" cap="flat" cmpd="sng" algn="ctr">
          <a:noFill/>
          <a:prstDash val="solid"/>
        </a:ln>
        <a:effectLst/>
        <a:sp3d/>
      </dgm:spPr>
      <dgm:t>
        <a:bodyPr/>
        <a:lstStyle/>
        <a:p>
          <a:r>
            <a:rPr lang="en-GB" dirty="0">
              <a:solidFill>
                <a:sysClr val="window" lastClr="FFFFFF"/>
              </a:solidFill>
              <a:latin typeface="Calibri"/>
              <a:ea typeface="+mn-ea"/>
              <a:cs typeface="+mn-cs"/>
            </a:rPr>
            <a:t>Deliver new pathways  for Circulatory and Diabetes Clinical Programmes </a:t>
          </a:r>
        </a:p>
      </dgm:t>
    </dgm:pt>
    <dgm:pt modelId="{3DD1E0E9-8AF6-43F2-996A-5F4CE50C2D05}" type="parTrans" cxnId="{B1DB0E1E-6E29-4FCC-B76E-BA2DBEDC8CF0}">
      <dgm:prSet/>
      <dgm:spPr/>
      <dgm:t>
        <a:bodyPr/>
        <a:lstStyle/>
        <a:p>
          <a:endParaRPr lang="en-GB"/>
        </a:p>
      </dgm:t>
    </dgm:pt>
    <dgm:pt modelId="{C1F85E04-CF22-4E31-AABA-088A2DC6B440}" type="sibTrans" cxnId="{B1DB0E1E-6E29-4FCC-B76E-BA2DBEDC8CF0}">
      <dgm:prSet/>
      <dgm:spPr/>
      <dgm:t>
        <a:bodyPr/>
        <a:lstStyle/>
        <a:p>
          <a:endParaRPr lang="en-GB"/>
        </a:p>
      </dgm:t>
    </dgm:pt>
    <dgm:pt modelId="{A728357C-7D9E-485E-BF68-C1D62DC4DE90}">
      <dgm:prSet phldrT="[Text]"/>
      <dgm:spPr>
        <a:xfrm>
          <a:off x="4155947" y="800405"/>
          <a:ext cx="1337753" cy="1605303"/>
        </a:xfrm>
        <a:solidFill>
          <a:srgbClr val="8064A2">
            <a:hueOff val="-4464770"/>
            <a:satOff val="26899"/>
            <a:lumOff val="2156"/>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Yr 3-5</a:t>
          </a:r>
        </a:p>
      </dgm:t>
    </dgm:pt>
    <dgm:pt modelId="{5C96CD29-4AAF-49F4-A5D0-C276FB69FC8C}" type="parTrans" cxnId="{7E1760EB-573B-4F31-BDEC-836B609E53F3}">
      <dgm:prSet/>
      <dgm:spPr/>
      <dgm:t>
        <a:bodyPr/>
        <a:lstStyle/>
        <a:p>
          <a:endParaRPr lang="en-GB"/>
        </a:p>
      </dgm:t>
    </dgm:pt>
    <dgm:pt modelId="{87C34213-E86A-4D1F-A8F9-4049B2F056AB}" type="sibTrans" cxnId="{7E1760EB-573B-4F31-BDEC-836B609E53F3}">
      <dgm:prSet/>
      <dgm:spPr/>
      <dgm:t>
        <a:bodyPr/>
        <a:lstStyle/>
        <a:p>
          <a:endParaRPr lang="en-GB"/>
        </a:p>
      </dgm:t>
    </dgm:pt>
    <dgm:pt modelId="{D611C725-765E-4729-8A67-1E6155D2304F}">
      <dgm:prSet phldrT="[Text]"/>
      <dgm:spPr>
        <a:xfrm>
          <a:off x="4423498" y="800405"/>
          <a:ext cx="996626" cy="1605303"/>
        </a:xfrm>
        <a:noFill/>
        <a:ln w="25400" cap="flat" cmpd="sng" algn="ctr">
          <a:noFill/>
          <a:prstDash val="solid"/>
        </a:ln>
        <a:effectLst/>
        <a:sp3d/>
      </dgm:spPr>
      <dgm:t>
        <a:bodyPr/>
        <a:lstStyle/>
        <a:p>
          <a:r>
            <a:rPr lang="en-GB">
              <a:solidFill>
                <a:sysClr val="window" lastClr="FFFFFF"/>
              </a:solidFill>
              <a:latin typeface="Calibri"/>
              <a:ea typeface="+mn-ea"/>
              <a:cs typeface="+mn-cs"/>
            </a:rPr>
            <a:t>Further programme priorites based on progress and Right Care updates </a:t>
          </a:r>
        </a:p>
      </dgm:t>
    </dgm:pt>
    <dgm:pt modelId="{63DD95FD-9B77-4D0F-AFD1-6BCB7136EBF6}" type="parTrans" cxnId="{70117D65-2E5B-4408-BE23-B6FBE4EBEBF8}">
      <dgm:prSet/>
      <dgm:spPr/>
      <dgm:t>
        <a:bodyPr/>
        <a:lstStyle/>
        <a:p>
          <a:endParaRPr lang="en-GB"/>
        </a:p>
      </dgm:t>
    </dgm:pt>
    <dgm:pt modelId="{83DBC96A-A5A2-4588-9733-B2A765AAF042}" type="sibTrans" cxnId="{70117D65-2E5B-4408-BE23-B6FBE4EBEBF8}">
      <dgm:prSet/>
      <dgm:spPr/>
      <dgm:t>
        <a:bodyPr/>
        <a:lstStyle/>
        <a:p>
          <a:endParaRPr lang="en-GB"/>
        </a:p>
      </dgm:t>
    </dgm:pt>
    <dgm:pt modelId="{7C023D0F-0AF2-4CC7-8464-A7E97F013DDB}" type="pres">
      <dgm:prSet presAssocID="{F8CD4CEF-773F-415A-8CA0-7F008507BCB3}" presName="Name0" presStyleCnt="0">
        <dgm:presLayoutVars>
          <dgm:dir/>
          <dgm:animLvl val="lvl"/>
          <dgm:resizeHandles val="exact"/>
        </dgm:presLayoutVars>
      </dgm:prSet>
      <dgm:spPr/>
      <dgm:t>
        <a:bodyPr/>
        <a:lstStyle/>
        <a:p>
          <a:endParaRPr lang="en-GB"/>
        </a:p>
      </dgm:t>
    </dgm:pt>
    <dgm:pt modelId="{77E04374-9B95-4479-B28C-DC4D5964A3E3}" type="pres">
      <dgm:prSet presAssocID="{6CB4D1AE-A101-4163-A095-F2D274B3EB4D}" presName="compositeNode" presStyleCnt="0">
        <dgm:presLayoutVars>
          <dgm:bulletEnabled val="1"/>
        </dgm:presLayoutVars>
      </dgm:prSet>
      <dgm:spPr/>
    </dgm:pt>
    <dgm:pt modelId="{74D8B973-3124-4906-9B94-ED32E729CE39}" type="pres">
      <dgm:prSet presAssocID="{6CB4D1AE-A101-4163-A095-F2D274B3EB4D}" presName="bgRect" presStyleLbl="node1" presStyleIdx="0" presStyleCnt="4"/>
      <dgm:spPr>
        <a:prstGeom prst="roundRect">
          <a:avLst>
            <a:gd name="adj" fmla="val 5000"/>
          </a:avLst>
        </a:prstGeom>
      </dgm:spPr>
      <dgm:t>
        <a:bodyPr/>
        <a:lstStyle/>
        <a:p>
          <a:endParaRPr lang="en-GB"/>
        </a:p>
      </dgm:t>
    </dgm:pt>
    <dgm:pt modelId="{494ED2B8-9101-48E5-9F28-33E1F61D9E86}" type="pres">
      <dgm:prSet presAssocID="{6CB4D1AE-A101-4163-A095-F2D274B3EB4D}" presName="parentNode" presStyleLbl="node1" presStyleIdx="0" presStyleCnt="4">
        <dgm:presLayoutVars>
          <dgm:chMax val="0"/>
          <dgm:bulletEnabled val="1"/>
        </dgm:presLayoutVars>
      </dgm:prSet>
      <dgm:spPr/>
      <dgm:t>
        <a:bodyPr/>
        <a:lstStyle/>
        <a:p>
          <a:endParaRPr lang="en-GB"/>
        </a:p>
      </dgm:t>
    </dgm:pt>
    <dgm:pt modelId="{631210EF-C309-4079-8153-92B306B1B1EA}" type="pres">
      <dgm:prSet presAssocID="{6CB4D1AE-A101-4163-A095-F2D274B3EB4D}" presName="childNode" presStyleLbl="node1" presStyleIdx="0" presStyleCnt="4">
        <dgm:presLayoutVars>
          <dgm:bulletEnabled val="1"/>
        </dgm:presLayoutVars>
      </dgm:prSet>
      <dgm:spPr>
        <a:prstGeom prst="rect">
          <a:avLst/>
        </a:prstGeom>
      </dgm:spPr>
      <dgm:t>
        <a:bodyPr/>
        <a:lstStyle/>
        <a:p>
          <a:endParaRPr lang="en-GB"/>
        </a:p>
      </dgm:t>
    </dgm:pt>
    <dgm:pt modelId="{8B141D0C-CB6C-4C74-B1C2-753F0790DC23}" type="pres">
      <dgm:prSet presAssocID="{EA621970-E4D7-4608-89D8-05659913D8F7}" presName="hSp" presStyleCnt="0"/>
      <dgm:spPr/>
    </dgm:pt>
    <dgm:pt modelId="{FCCF8CB1-B8F7-454D-8A22-6F43A56F0E08}" type="pres">
      <dgm:prSet presAssocID="{EA621970-E4D7-4608-89D8-05659913D8F7}" presName="vProcSp" presStyleCnt="0"/>
      <dgm:spPr/>
    </dgm:pt>
    <dgm:pt modelId="{B961EB95-8F88-4E77-B50C-E0284FD712B2}" type="pres">
      <dgm:prSet presAssocID="{EA621970-E4D7-4608-89D8-05659913D8F7}" presName="vSp1" presStyleCnt="0"/>
      <dgm:spPr/>
    </dgm:pt>
    <dgm:pt modelId="{562DD920-0AEA-4F71-9549-D43202C5B8B2}" type="pres">
      <dgm:prSet presAssocID="{EA621970-E4D7-4608-89D8-05659913D8F7}" presName="simulatedConn" presStyleLbl="solidFgAcc1" presStyleIdx="0" presStyleCnt="3"/>
      <dgm:spPr>
        <a:xfrm rot="5400000">
          <a:off x="1275516" y="2076402"/>
          <a:ext cx="235942" cy="200662"/>
        </a:xfrm>
        <a:prstGeom prst="flowChartExtract">
          <a:avLst/>
        </a:prstGeom>
        <a:solidFill>
          <a:sysClr val="window" lastClr="FFFFFF">
            <a:hueOff val="0"/>
            <a:satOff val="0"/>
            <a:lumOff val="0"/>
            <a:alphaOff val="0"/>
          </a:sysClr>
        </a:solidFill>
        <a:ln w="25400" cap="flat" cmpd="sng" algn="ctr">
          <a:solidFill>
            <a:srgbClr val="8064A2">
              <a:hueOff val="0"/>
              <a:satOff val="0"/>
              <a:lumOff val="0"/>
              <a:alphaOff val="0"/>
            </a:srgbClr>
          </a:solidFill>
          <a:prstDash val="solid"/>
        </a:ln>
        <a:effectLst/>
      </dgm:spPr>
      <dgm:t>
        <a:bodyPr/>
        <a:lstStyle/>
        <a:p>
          <a:endParaRPr lang="en-GB"/>
        </a:p>
      </dgm:t>
    </dgm:pt>
    <dgm:pt modelId="{B2F3A5B7-E4C7-426D-B47C-29610583B12C}" type="pres">
      <dgm:prSet presAssocID="{EA621970-E4D7-4608-89D8-05659913D8F7}" presName="vSp2" presStyleCnt="0"/>
      <dgm:spPr/>
    </dgm:pt>
    <dgm:pt modelId="{FFA37298-6564-4587-AC40-F83170A9BC52}" type="pres">
      <dgm:prSet presAssocID="{EA621970-E4D7-4608-89D8-05659913D8F7}" presName="sibTrans" presStyleCnt="0"/>
      <dgm:spPr/>
    </dgm:pt>
    <dgm:pt modelId="{3E68EF2D-8A18-4E45-B8E7-9CDFF52AB235}" type="pres">
      <dgm:prSet presAssocID="{774F167C-896A-4E73-B37D-C2070D4AA7F3}" presName="compositeNode" presStyleCnt="0">
        <dgm:presLayoutVars>
          <dgm:bulletEnabled val="1"/>
        </dgm:presLayoutVars>
      </dgm:prSet>
      <dgm:spPr/>
    </dgm:pt>
    <dgm:pt modelId="{3C459997-1D7F-4805-87A6-A1F738DBBCFF}" type="pres">
      <dgm:prSet presAssocID="{774F167C-896A-4E73-B37D-C2070D4AA7F3}" presName="bgRect" presStyleLbl="node1" presStyleIdx="1" presStyleCnt="4"/>
      <dgm:spPr>
        <a:prstGeom prst="roundRect">
          <a:avLst>
            <a:gd name="adj" fmla="val 5000"/>
          </a:avLst>
        </a:prstGeom>
      </dgm:spPr>
      <dgm:t>
        <a:bodyPr/>
        <a:lstStyle/>
        <a:p>
          <a:endParaRPr lang="en-GB"/>
        </a:p>
      </dgm:t>
    </dgm:pt>
    <dgm:pt modelId="{02A91498-E3D9-484E-AC1F-DCDB833D5AA9}" type="pres">
      <dgm:prSet presAssocID="{774F167C-896A-4E73-B37D-C2070D4AA7F3}" presName="parentNode" presStyleLbl="node1" presStyleIdx="1" presStyleCnt="4">
        <dgm:presLayoutVars>
          <dgm:chMax val="0"/>
          <dgm:bulletEnabled val="1"/>
        </dgm:presLayoutVars>
      </dgm:prSet>
      <dgm:spPr/>
      <dgm:t>
        <a:bodyPr/>
        <a:lstStyle/>
        <a:p>
          <a:endParaRPr lang="en-GB"/>
        </a:p>
      </dgm:t>
    </dgm:pt>
    <dgm:pt modelId="{4CF1CC27-CEEB-406A-94D6-FFD509FE23C9}" type="pres">
      <dgm:prSet presAssocID="{774F167C-896A-4E73-B37D-C2070D4AA7F3}" presName="childNode" presStyleLbl="node1" presStyleIdx="1" presStyleCnt="4">
        <dgm:presLayoutVars>
          <dgm:bulletEnabled val="1"/>
        </dgm:presLayoutVars>
      </dgm:prSet>
      <dgm:spPr>
        <a:prstGeom prst="rect">
          <a:avLst/>
        </a:prstGeom>
      </dgm:spPr>
      <dgm:t>
        <a:bodyPr/>
        <a:lstStyle/>
        <a:p>
          <a:endParaRPr lang="en-GB"/>
        </a:p>
      </dgm:t>
    </dgm:pt>
    <dgm:pt modelId="{C51B3D05-4857-4A4C-AFA1-11C07C91EA38}" type="pres">
      <dgm:prSet presAssocID="{6CB318AC-C55E-450B-BF5B-06733EADDE83}" presName="hSp" presStyleCnt="0"/>
      <dgm:spPr/>
    </dgm:pt>
    <dgm:pt modelId="{D0EB3F37-CBBF-42C1-B588-09CC4CCD8C32}" type="pres">
      <dgm:prSet presAssocID="{6CB318AC-C55E-450B-BF5B-06733EADDE83}" presName="vProcSp" presStyleCnt="0"/>
      <dgm:spPr/>
    </dgm:pt>
    <dgm:pt modelId="{51EE9329-3C30-4773-B01F-4E3DFBBE5DD7}" type="pres">
      <dgm:prSet presAssocID="{6CB318AC-C55E-450B-BF5B-06733EADDE83}" presName="vSp1" presStyleCnt="0"/>
      <dgm:spPr/>
    </dgm:pt>
    <dgm:pt modelId="{225F97E4-1965-4B33-9DEE-78AF03C91EE2}" type="pres">
      <dgm:prSet presAssocID="{6CB318AC-C55E-450B-BF5B-06733EADDE83}" presName="simulatedConn" presStyleLbl="solidFgAcc1" presStyleIdx="1" presStyleCnt="3"/>
      <dgm:spPr>
        <a:xfrm rot="5400000">
          <a:off x="2660090" y="2076402"/>
          <a:ext cx="235942" cy="200662"/>
        </a:xfrm>
        <a:prstGeom prst="flowChartExtract">
          <a:avLst/>
        </a:prstGeom>
        <a:solidFill>
          <a:sysClr val="window" lastClr="FFFFFF">
            <a:hueOff val="0"/>
            <a:satOff val="0"/>
            <a:lumOff val="0"/>
            <a:alphaOff val="0"/>
          </a:sysClr>
        </a:solidFill>
        <a:ln w="25400" cap="flat" cmpd="sng" algn="ctr">
          <a:solidFill>
            <a:srgbClr val="8064A2">
              <a:hueOff val="-2232385"/>
              <a:satOff val="13449"/>
              <a:lumOff val="1078"/>
              <a:alphaOff val="0"/>
            </a:srgbClr>
          </a:solidFill>
          <a:prstDash val="solid"/>
        </a:ln>
        <a:effectLst/>
      </dgm:spPr>
      <dgm:t>
        <a:bodyPr/>
        <a:lstStyle/>
        <a:p>
          <a:endParaRPr lang="en-GB"/>
        </a:p>
      </dgm:t>
    </dgm:pt>
    <dgm:pt modelId="{93E9919D-6B23-466F-897A-526DA3360414}" type="pres">
      <dgm:prSet presAssocID="{6CB318AC-C55E-450B-BF5B-06733EADDE83}" presName="vSp2" presStyleCnt="0"/>
      <dgm:spPr/>
    </dgm:pt>
    <dgm:pt modelId="{E5EA502B-C983-4F79-A079-3012FA28EC7C}" type="pres">
      <dgm:prSet presAssocID="{6CB318AC-C55E-450B-BF5B-06733EADDE83}" presName="sibTrans" presStyleCnt="0"/>
      <dgm:spPr/>
    </dgm:pt>
    <dgm:pt modelId="{FCDE9561-782B-4BFC-AB72-A05875814F77}" type="pres">
      <dgm:prSet presAssocID="{7270A0D5-9BAC-4B2F-BA14-68450E82E1EE}" presName="compositeNode" presStyleCnt="0">
        <dgm:presLayoutVars>
          <dgm:bulletEnabled val="1"/>
        </dgm:presLayoutVars>
      </dgm:prSet>
      <dgm:spPr/>
    </dgm:pt>
    <dgm:pt modelId="{640E4552-D733-4B12-A434-D460A35931F5}" type="pres">
      <dgm:prSet presAssocID="{7270A0D5-9BAC-4B2F-BA14-68450E82E1EE}" presName="bgRect" presStyleLbl="node1" presStyleIdx="2" presStyleCnt="4"/>
      <dgm:spPr>
        <a:prstGeom prst="roundRect">
          <a:avLst>
            <a:gd name="adj" fmla="val 5000"/>
          </a:avLst>
        </a:prstGeom>
      </dgm:spPr>
      <dgm:t>
        <a:bodyPr/>
        <a:lstStyle/>
        <a:p>
          <a:endParaRPr lang="en-GB"/>
        </a:p>
      </dgm:t>
    </dgm:pt>
    <dgm:pt modelId="{E887897D-23CA-429E-B8F2-69E8207CDE60}" type="pres">
      <dgm:prSet presAssocID="{7270A0D5-9BAC-4B2F-BA14-68450E82E1EE}" presName="parentNode" presStyleLbl="node1" presStyleIdx="2" presStyleCnt="4">
        <dgm:presLayoutVars>
          <dgm:chMax val="0"/>
          <dgm:bulletEnabled val="1"/>
        </dgm:presLayoutVars>
      </dgm:prSet>
      <dgm:spPr/>
      <dgm:t>
        <a:bodyPr/>
        <a:lstStyle/>
        <a:p>
          <a:endParaRPr lang="en-GB"/>
        </a:p>
      </dgm:t>
    </dgm:pt>
    <dgm:pt modelId="{15BAA486-98AB-4F1C-9DFD-FF5D07B4F9C4}" type="pres">
      <dgm:prSet presAssocID="{7270A0D5-9BAC-4B2F-BA14-68450E82E1EE}" presName="childNode" presStyleLbl="node1" presStyleIdx="2" presStyleCnt="4">
        <dgm:presLayoutVars>
          <dgm:bulletEnabled val="1"/>
        </dgm:presLayoutVars>
      </dgm:prSet>
      <dgm:spPr>
        <a:prstGeom prst="rect">
          <a:avLst/>
        </a:prstGeom>
      </dgm:spPr>
      <dgm:t>
        <a:bodyPr/>
        <a:lstStyle/>
        <a:p>
          <a:endParaRPr lang="en-GB"/>
        </a:p>
      </dgm:t>
    </dgm:pt>
    <dgm:pt modelId="{1F45C339-78FB-450F-BBB7-C0948E0ECE7C}" type="pres">
      <dgm:prSet presAssocID="{976C6D0B-FEFF-4C58-87BC-E6A3E7E7FA5C}" presName="hSp" presStyleCnt="0"/>
      <dgm:spPr/>
    </dgm:pt>
    <dgm:pt modelId="{0B416FD8-A2C4-4197-A325-E36B38F068CF}" type="pres">
      <dgm:prSet presAssocID="{976C6D0B-FEFF-4C58-87BC-E6A3E7E7FA5C}" presName="vProcSp" presStyleCnt="0"/>
      <dgm:spPr/>
    </dgm:pt>
    <dgm:pt modelId="{0F0B3FDF-35FF-4E1C-AA6B-AD289DD0EC37}" type="pres">
      <dgm:prSet presAssocID="{976C6D0B-FEFF-4C58-87BC-E6A3E7E7FA5C}" presName="vSp1" presStyleCnt="0"/>
      <dgm:spPr/>
    </dgm:pt>
    <dgm:pt modelId="{6ADE54C5-0DB0-47EE-848C-7EA0CC920E86}" type="pres">
      <dgm:prSet presAssocID="{976C6D0B-FEFF-4C58-87BC-E6A3E7E7FA5C}" presName="simulatedConn" presStyleLbl="solidFgAcc1" presStyleIdx="2" presStyleCnt="3"/>
      <dgm:spPr>
        <a:xfrm rot="5400000">
          <a:off x="4044665" y="2076402"/>
          <a:ext cx="235942" cy="200662"/>
        </a:xfrm>
        <a:prstGeom prst="flowChartExtract">
          <a:avLst/>
        </a:prstGeom>
        <a:solidFill>
          <a:sysClr val="window" lastClr="FFFFFF">
            <a:hueOff val="0"/>
            <a:satOff val="0"/>
            <a:lumOff val="0"/>
            <a:alphaOff val="0"/>
          </a:sysClr>
        </a:solidFill>
        <a:ln w="25400" cap="flat" cmpd="sng" algn="ctr">
          <a:solidFill>
            <a:srgbClr val="8064A2">
              <a:hueOff val="-4464770"/>
              <a:satOff val="26899"/>
              <a:lumOff val="2156"/>
              <a:alphaOff val="0"/>
            </a:srgbClr>
          </a:solidFill>
          <a:prstDash val="solid"/>
        </a:ln>
        <a:effectLst/>
      </dgm:spPr>
      <dgm:t>
        <a:bodyPr/>
        <a:lstStyle/>
        <a:p>
          <a:endParaRPr lang="en-GB"/>
        </a:p>
      </dgm:t>
    </dgm:pt>
    <dgm:pt modelId="{A33F5E8D-D2BD-4F34-8999-0E8D972E8BFE}" type="pres">
      <dgm:prSet presAssocID="{976C6D0B-FEFF-4C58-87BC-E6A3E7E7FA5C}" presName="vSp2" presStyleCnt="0"/>
      <dgm:spPr/>
    </dgm:pt>
    <dgm:pt modelId="{3006B832-464A-43F9-A25E-D2695E82778C}" type="pres">
      <dgm:prSet presAssocID="{976C6D0B-FEFF-4C58-87BC-E6A3E7E7FA5C}" presName="sibTrans" presStyleCnt="0"/>
      <dgm:spPr/>
    </dgm:pt>
    <dgm:pt modelId="{7F32DB8F-B3C3-42B0-A9B7-C197C6BE672E}" type="pres">
      <dgm:prSet presAssocID="{A728357C-7D9E-485E-BF68-C1D62DC4DE90}" presName="compositeNode" presStyleCnt="0">
        <dgm:presLayoutVars>
          <dgm:bulletEnabled val="1"/>
        </dgm:presLayoutVars>
      </dgm:prSet>
      <dgm:spPr/>
    </dgm:pt>
    <dgm:pt modelId="{8025D550-3F4E-46CC-9298-8B988311932D}" type="pres">
      <dgm:prSet presAssocID="{A728357C-7D9E-485E-BF68-C1D62DC4DE90}" presName="bgRect" presStyleLbl="node1" presStyleIdx="3" presStyleCnt="4" custLinFactNeighborY="740"/>
      <dgm:spPr>
        <a:prstGeom prst="roundRect">
          <a:avLst>
            <a:gd name="adj" fmla="val 5000"/>
          </a:avLst>
        </a:prstGeom>
      </dgm:spPr>
      <dgm:t>
        <a:bodyPr/>
        <a:lstStyle/>
        <a:p>
          <a:endParaRPr lang="en-GB"/>
        </a:p>
      </dgm:t>
    </dgm:pt>
    <dgm:pt modelId="{925A8089-791D-4A64-9665-2F902F627635}" type="pres">
      <dgm:prSet presAssocID="{A728357C-7D9E-485E-BF68-C1D62DC4DE90}" presName="parentNode" presStyleLbl="node1" presStyleIdx="3" presStyleCnt="4">
        <dgm:presLayoutVars>
          <dgm:chMax val="0"/>
          <dgm:bulletEnabled val="1"/>
        </dgm:presLayoutVars>
      </dgm:prSet>
      <dgm:spPr/>
      <dgm:t>
        <a:bodyPr/>
        <a:lstStyle/>
        <a:p>
          <a:endParaRPr lang="en-GB"/>
        </a:p>
      </dgm:t>
    </dgm:pt>
    <dgm:pt modelId="{92D5D01A-4892-4A8B-9F9A-1081369CD2CF}" type="pres">
      <dgm:prSet presAssocID="{A728357C-7D9E-485E-BF68-C1D62DC4DE90}" presName="childNode" presStyleLbl="node1" presStyleIdx="3" presStyleCnt="4">
        <dgm:presLayoutVars>
          <dgm:bulletEnabled val="1"/>
        </dgm:presLayoutVars>
      </dgm:prSet>
      <dgm:spPr>
        <a:prstGeom prst="rect">
          <a:avLst/>
        </a:prstGeom>
      </dgm:spPr>
      <dgm:t>
        <a:bodyPr/>
        <a:lstStyle/>
        <a:p>
          <a:endParaRPr lang="en-GB"/>
        </a:p>
      </dgm:t>
    </dgm:pt>
  </dgm:ptLst>
  <dgm:cxnLst>
    <dgm:cxn modelId="{A5B9E8D6-9495-4004-B3C7-460FD69B1D35}" type="presOf" srcId="{00BAA587-0693-4354-9770-77F8D014D8BA}" destId="{4CF1CC27-CEEB-406A-94D6-FFD509FE23C9}" srcOrd="0" destOrd="0" presId="urn:microsoft.com/office/officeart/2005/8/layout/hProcess7#1"/>
    <dgm:cxn modelId="{2C049CB5-1D42-4A2D-B12A-5C8D596B1B87}" type="presOf" srcId="{F8CD4CEF-773F-415A-8CA0-7F008507BCB3}" destId="{7C023D0F-0AF2-4CC7-8464-A7E97F013DDB}" srcOrd="0" destOrd="0" presId="urn:microsoft.com/office/officeart/2005/8/layout/hProcess7#1"/>
    <dgm:cxn modelId="{80D819EB-1535-4F4D-8AF7-65B249757C0E}" type="presOf" srcId="{7270A0D5-9BAC-4B2F-BA14-68450E82E1EE}" destId="{640E4552-D733-4B12-A434-D460A35931F5}" srcOrd="0" destOrd="0" presId="urn:microsoft.com/office/officeart/2005/8/layout/hProcess7#1"/>
    <dgm:cxn modelId="{AD208427-9801-4941-9EBB-134FC119F466}" type="presOf" srcId="{774F167C-896A-4E73-B37D-C2070D4AA7F3}" destId="{02A91498-E3D9-484E-AC1F-DCDB833D5AA9}" srcOrd="1" destOrd="0" presId="urn:microsoft.com/office/officeart/2005/8/layout/hProcess7#1"/>
    <dgm:cxn modelId="{F804266E-9772-46B0-A8B9-731A6906F080}" type="presOf" srcId="{D611C725-765E-4729-8A67-1E6155D2304F}" destId="{92D5D01A-4892-4A8B-9F9A-1081369CD2CF}" srcOrd="0" destOrd="0" presId="urn:microsoft.com/office/officeart/2005/8/layout/hProcess7#1"/>
    <dgm:cxn modelId="{70117D65-2E5B-4408-BE23-B6FBE4EBEBF8}" srcId="{A728357C-7D9E-485E-BF68-C1D62DC4DE90}" destId="{D611C725-765E-4729-8A67-1E6155D2304F}" srcOrd="0" destOrd="0" parTransId="{63DD95FD-9B77-4D0F-AFD1-6BCB7136EBF6}" sibTransId="{83DBC96A-A5A2-4588-9733-B2A765AAF042}"/>
    <dgm:cxn modelId="{7E1760EB-573B-4F31-BDEC-836B609E53F3}" srcId="{F8CD4CEF-773F-415A-8CA0-7F008507BCB3}" destId="{A728357C-7D9E-485E-BF68-C1D62DC4DE90}" srcOrd="3" destOrd="0" parTransId="{5C96CD29-4AAF-49F4-A5D0-C276FB69FC8C}" sibTransId="{87C34213-E86A-4D1F-A8F9-4049B2F056AB}"/>
    <dgm:cxn modelId="{D465898C-CE6C-43FA-8FD6-39BE3E55CA11}" srcId="{F8CD4CEF-773F-415A-8CA0-7F008507BCB3}" destId="{6CB4D1AE-A101-4163-A095-F2D274B3EB4D}" srcOrd="0" destOrd="0" parTransId="{4DEC5EFF-5900-4932-90BE-E99BA4FB64D3}" sibTransId="{EA621970-E4D7-4608-89D8-05659913D8F7}"/>
    <dgm:cxn modelId="{04E33640-5B76-4DC6-B5EB-0D591769846B}" type="presOf" srcId="{A728357C-7D9E-485E-BF68-C1D62DC4DE90}" destId="{925A8089-791D-4A64-9665-2F902F627635}" srcOrd="1" destOrd="0" presId="urn:microsoft.com/office/officeart/2005/8/layout/hProcess7#1"/>
    <dgm:cxn modelId="{40CBC2E3-B42A-420C-96C7-982AFF7EFC6F}" type="presOf" srcId="{740D6725-44BD-4AD2-9881-5C167FDF3773}" destId="{15BAA486-98AB-4F1C-9DFD-FF5D07B4F9C4}" srcOrd="0" destOrd="0" presId="urn:microsoft.com/office/officeart/2005/8/layout/hProcess7#1"/>
    <dgm:cxn modelId="{AB33E3E6-1481-49DF-816E-F7F69BEB6C4C}" srcId="{F8CD4CEF-773F-415A-8CA0-7F008507BCB3}" destId="{7270A0D5-9BAC-4B2F-BA14-68450E82E1EE}" srcOrd="2" destOrd="0" parTransId="{E5BF2A9A-4D8F-4B5F-B6AD-1312F81C996C}" sibTransId="{976C6D0B-FEFF-4C58-87BC-E6A3E7E7FA5C}"/>
    <dgm:cxn modelId="{479822BD-3C77-4D0F-B80B-C3C22A78AC26}" srcId="{6CB4D1AE-A101-4163-A095-F2D274B3EB4D}" destId="{94459D8C-23BF-4067-B0E4-6313B4A9EDDD}" srcOrd="0" destOrd="0" parTransId="{21A3D7F0-C411-4EAF-A4E6-1DA4BD2EE43B}" sibTransId="{84D2119F-C8ED-4B3B-9D0E-99EDF67DD33E}"/>
    <dgm:cxn modelId="{B1DB0E1E-6E29-4FCC-B76E-BA2DBEDC8CF0}" srcId="{7270A0D5-9BAC-4B2F-BA14-68450E82E1EE}" destId="{740D6725-44BD-4AD2-9881-5C167FDF3773}" srcOrd="0" destOrd="0" parTransId="{3DD1E0E9-8AF6-43F2-996A-5F4CE50C2D05}" sibTransId="{C1F85E04-CF22-4E31-AABA-088A2DC6B440}"/>
    <dgm:cxn modelId="{AF170771-17E5-4F10-B97E-CE8295D77E34}" type="presOf" srcId="{94459D8C-23BF-4067-B0E4-6313B4A9EDDD}" destId="{631210EF-C309-4079-8153-92B306B1B1EA}" srcOrd="0" destOrd="0" presId="urn:microsoft.com/office/officeart/2005/8/layout/hProcess7#1"/>
    <dgm:cxn modelId="{AC1A016E-D641-417F-BA2F-B32C6B704546}" type="presOf" srcId="{A728357C-7D9E-485E-BF68-C1D62DC4DE90}" destId="{8025D550-3F4E-46CC-9298-8B988311932D}" srcOrd="0" destOrd="0" presId="urn:microsoft.com/office/officeart/2005/8/layout/hProcess7#1"/>
    <dgm:cxn modelId="{5E9B0758-9E55-4BB6-BE09-E88FBE238038}" srcId="{774F167C-896A-4E73-B37D-C2070D4AA7F3}" destId="{00BAA587-0693-4354-9770-77F8D014D8BA}" srcOrd="0" destOrd="0" parTransId="{267DB8CC-9956-4EB3-835D-5B8073B9CC40}" sibTransId="{01A2F99F-15F4-49C5-B32E-EC9050160452}"/>
    <dgm:cxn modelId="{4039D12A-8734-436E-B275-7740D845A836}" srcId="{F8CD4CEF-773F-415A-8CA0-7F008507BCB3}" destId="{774F167C-896A-4E73-B37D-C2070D4AA7F3}" srcOrd="1" destOrd="0" parTransId="{CE8AD5D5-4435-4E96-8681-1E847851B272}" sibTransId="{6CB318AC-C55E-450B-BF5B-06733EADDE83}"/>
    <dgm:cxn modelId="{CC4D8E8C-7794-4316-9BE8-4ADB8BC5F268}" type="presOf" srcId="{6CB4D1AE-A101-4163-A095-F2D274B3EB4D}" destId="{74D8B973-3124-4906-9B94-ED32E729CE39}" srcOrd="0" destOrd="0" presId="urn:microsoft.com/office/officeart/2005/8/layout/hProcess7#1"/>
    <dgm:cxn modelId="{6284522B-B0C4-4D7D-A1EE-9AA29F399D36}" type="presOf" srcId="{774F167C-896A-4E73-B37D-C2070D4AA7F3}" destId="{3C459997-1D7F-4805-87A6-A1F738DBBCFF}" srcOrd="0" destOrd="0" presId="urn:microsoft.com/office/officeart/2005/8/layout/hProcess7#1"/>
    <dgm:cxn modelId="{5524D9FC-8B42-439B-877C-8B7A5A93F215}" type="presOf" srcId="{6CB4D1AE-A101-4163-A095-F2D274B3EB4D}" destId="{494ED2B8-9101-48E5-9F28-33E1F61D9E86}" srcOrd="1" destOrd="0" presId="urn:microsoft.com/office/officeart/2005/8/layout/hProcess7#1"/>
    <dgm:cxn modelId="{104306AA-7DF2-4846-BE11-3E68DA6C916F}" type="presOf" srcId="{7270A0D5-9BAC-4B2F-BA14-68450E82E1EE}" destId="{E887897D-23CA-429E-B8F2-69E8207CDE60}" srcOrd="1" destOrd="0" presId="urn:microsoft.com/office/officeart/2005/8/layout/hProcess7#1"/>
    <dgm:cxn modelId="{0DF4B64C-865B-4E32-9C8E-D879AAAFE09E}" type="presParOf" srcId="{7C023D0F-0AF2-4CC7-8464-A7E97F013DDB}" destId="{77E04374-9B95-4479-B28C-DC4D5964A3E3}" srcOrd="0" destOrd="0" presId="urn:microsoft.com/office/officeart/2005/8/layout/hProcess7#1"/>
    <dgm:cxn modelId="{1A255046-D01F-4F42-B01C-439F1D3BECA2}" type="presParOf" srcId="{77E04374-9B95-4479-B28C-DC4D5964A3E3}" destId="{74D8B973-3124-4906-9B94-ED32E729CE39}" srcOrd="0" destOrd="0" presId="urn:microsoft.com/office/officeart/2005/8/layout/hProcess7#1"/>
    <dgm:cxn modelId="{4E525C44-E2AD-4833-9A53-FFC7516DC49E}" type="presParOf" srcId="{77E04374-9B95-4479-B28C-DC4D5964A3E3}" destId="{494ED2B8-9101-48E5-9F28-33E1F61D9E86}" srcOrd="1" destOrd="0" presId="urn:microsoft.com/office/officeart/2005/8/layout/hProcess7#1"/>
    <dgm:cxn modelId="{314101DF-028B-4794-AAD9-0F55261C2603}" type="presParOf" srcId="{77E04374-9B95-4479-B28C-DC4D5964A3E3}" destId="{631210EF-C309-4079-8153-92B306B1B1EA}" srcOrd="2" destOrd="0" presId="urn:microsoft.com/office/officeart/2005/8/layout/hProcess7#1"/>
    <dgm:cxn modelId="{3048EF1F-A104-4664-830C-60170D06FF63}" type="presParOf" srcId="{7C023D0F-0AF2-4CC7-8464-A7E97F013DDB}" destId="{8B141D0C-CB6C-4C74-B1C2-753F0790DC23}" srcOrd="1" destOrd="0" presId="urn:microsoft.com/office/officeart/2005/8/layout/hProcess7#1"/>
    <dgm:cxn modelId="{77DDB185-3DEC-4F03-A5F3-5E23EDF2310F}" type="presParOf" srcId="{7C023D0F-0AF2-4CC7-8464-A7E97F013DDB}" destId="{FCCF8CB1-B8F7-454D-8A22-6F43A56F0E08}" srcOrd="2" destOrd="0" presId="urn:microsoft.com/office/officeart/2005/8/layout/hProcess7#1"/>
    <dgm:cxn modelId="{BFC815FD-A8D2-411C-8E68-2F49BD2021AD}" type="presParOf" srcId="{FCCF8CB1-B8F7-454D-8A22-6F43A56F0E08}" destId="{B961EB95-8F88-4E77-B50C-E0284FD712B2}" srcOrd="0" destOrd="0" presId="urn:microsoft.com/office/officeart/2005/8/layout/hProcess7#1"/>
    <dgm:cxn modelId="{0420E7F1-F8F0-413E-9FCD-43AE4DE6D610}" type="presParOf" srcId="{FCCF8CB1-B8F7-454D-8A22-6F43A56F0E08}" destId="{562DD920-0AEA-4F71-9549-D43202C5B8B2}" srcOrd="1" destOrd="0" presId="urn:microsoft.com/office/officeart/2005/8/layout/hProcess7#1"/>
    <dgm:cxn modelId="{3EF01D14-209E-464B-9E57-29434A742AB2}" type="presParOf" srcId="{FCCF8CB1-B8F7-454D-8A22-6F43A56F0E08}" destId="{B2F3A5B7-E4C7-426D-B47C-29610583B12C}" srcOrd="2" destOrd="0" presId="urn:microsoft.com/office/officeart/2005/8/layout/hProcess7#1"/>
    <dgm:cxn modelId="{7B16E4B0-09FA-4F39-B929-798A82FA8B4B}" type="presParOf" srcId="{7C023D0F-0AF2-4CC7-8464-A7E97F013DDB}" destId="{FFA37298-6564-4587-AC40-F83170A9BC52}" srcOrd="3" destOrd="0" presId="urn:microsoft.com/office/officeart/2005/8/layout/hProcess7#1"/>
    <dgm:cxn modelId="{41FD19EB-4306-41FB-8242-61FC2DB3F39C}" type="presParOf" srcId="{7C023D0F-0AF2-4CC7-8464-A7E97F013DDB}" destId="{3E68EF2D-8A18-4E45-B8E7-9CDFF52AB235}" srcOrd="4" destOrd="0" presId="urn:microsoft.com/office/officeart/2005/8/layout/hProcess7#1"/>
    <dgm:cxn modelId="{2685DA37-684B-4F7E-9015-71845A4AD808}" type="presParOf" srcId="{3E68EF2D-8A18-4E45-B8E7-9CDFF52AB235}" destId="{3C459997-1D7F-4805-87A6-A1F738DBBCFF}" srcOrd="0" destOrd="0" presId="urn:microsoft.com/office/officeart/2005/8/layout/hProcess7#1"/>
    <dgm:cxn modelId="{0BAB06C4-74DA-4272-8858-B4B939B0A344}" type="presParOf" srcId="{3E68EF2D-8A18-4E45-B8E7-9CDFF52AB235}" destId="{02A91498-E3D9-484E-AC1F-DCDB833D5AA9}" srcOrd="1" destOrd="0" presId="urn:microsoft.com/office/officeart/2005/8/layout/hProcess7#1"/>
    <dgm:cxn modelId="{CF7E31C6-27EF-495B-9917-50AEE9B43A1E}" type="presParOf" srcId="{3E68EF2D-8A18-4E45-B8E7-9CDFF52AB235}" destId="{4CF1CC27-CEEB-406A-94D6-FFD509FE23C9}" srcOrd="2" destOrd="0" presId="urn:microsoft.com/office/officeart/2005/8/layout/hProcess7#1"/>
    <dgm:cxn modelId="{50FA11C7-B540-4A11-B7BB-7FF6C658087E}" type="presParOf" srcId="{7C023D0F-0AF2-4CC7-8464-A7E97F013DDB}" destId="{C51B3D05-4857-4A4C-AFA1-11C07C91EA38}" srcOrd="5" destOrd="0" presId="urn:microsoft.com/office/officeart/2005/8/layout/hProcess7#1"/>
    <dgm:cxn modelId="{4BB6C8C6-6D5B-4F75-B2DA-1D7D717ADF17}" type="presParOf" srcId="{7C023D0F-0AF2-4CC7-8464-A7E97F013DDB}" destId="{D0EB3F37-CBBF-42C1-B588-09CC4CCD8C32}" srcOrd="6" destOrd="0" presId="urn:microsoft.com/office/officeart/2005/8/layout/hProcess7#1"/>
    <dgm:cxn modelId="{A9C7DFAE-93A3-4EB9-A42E-B85FF1391D12}" type="presParOf" srcId="{D0EB3F37-CBBF-42C1-B588-09CC4CCD8C32}" destId="{51EE9329-3C30-4773-B01F-4E3DFBBE5DD7}" srcOrd="0" destOrd="0" presId="urn:microsoft.com/office/officeart/2005/8/layout/hProcess7#1"/>
    <dgm:cxn modelId="{C7675CB5-6B75-401C-AE03-28D9655281BE}" type="presParOf" srcId="{D0EB3F37-CBBF-42C1-B588-09CC4CCD8C32}" destId="{225F97E4-1965-4B33-9DEE-78AF03C91EE2}" srcOrd="1" destOrd="0" presId="urn:microsoft.com/office/officeart/2005/8/layout/hProcess7#1"/>
    <dgm:cxn modelId="{01C6985B-C275-4ADD-BFFD-6B03BAD1740E}" type="presParOf" srcId="{D0EB3F37-CBBF-42C1-B588-09CC4CCD8C32}" destId="{93E9919D-6B23-466F-897A-526DA3360414}" srcOrd="2" destOrd="0" presId="urn:microsoft.com/office/officeart/2005/8/layout/hProcess7#1"/>
    <dgm:cxn modelId="{49CC6115-14A9-4962-8310-5E9B8B954C20}" type="presParOf" srcId="{7C023D0F-0AF2-4CC7-8464-A7E97F013DDB}" destId="{E5EA502B-C983-4F79-A079-3012FA28EC7C}" srcOrd="7" destOrd="0" presId="urn:microsoft.com/office/officeart/2005/8/layout/hProcess7#1"/>
    <dgm:cxn modelId="{85730996-4DF7-4944-A75C-BDBF940486FB}" type="presParOf" srcId="{7C023D0F-0AF2-4CC7-8464-A7E97F013DDB}" destId="{FCDE9561-782B-4BFC-AB72-A05875814F77}" srcOrd="8" destOrd="0" presId="urn:microsoft.com/office/officeart/2005/8/layout/hProcess7#1"/>
    <dgm:cxn modelId="{C0ECA6CC-B5D4-46F7-9A7E-D242CBF17BB5}" type="presParOf" srcId="{FCDE9561-782B-4BFC-AB72-A05875814F77}" destId="{640E4552-D733-4B12-A434-D460A35931F5}" srcOrd="0" destOrd="0" presId="urn:microsoft.com/office/officeart/2005/8/layout/hProcess7#1"/>
    <dgm:cxn modelId="{E92BD379-FED3-4175-9D82-2292DA36673D}" type="presParOf" srcId="{FCDE9561-782B-4BFC-AB72-A05875814F77}" destId="{E887897D-23CA-429E-B8F2-69E8207CDE60}" srcOrd="1" destOrd="0" presId="urn:microsoft.com/office/officeart/2005/8/layout/hProcess7#1"/>
    <dgm:cxn modelId="{C4395ECA-318F-4617-9630-79701B6056E9}" type="presParOf" srcId="{FCDE9561-782B-4BFC-AB72-A05875814F77}" destId="{15BAA486-98AB-4F1C-9DFD-FF5D07B4F9C4}" srcOrd="2" destOrd="0" presId="urn:microsoft.com/office/officeart/2005/8/layout/hProcess7#1"/>
    <dgm:cxn modelId="{304C2D11-753D-4523-83B4-71A655C00F49}" type="presParOf" srcId="{7C023D0F-0AF2-4CC7-8464-A7E97F013DDB}" destId="{1F45C339-78FB-450F-BBB7-C0948E0ECE7C}" srcOrd="9" destOrd="0" presId="urn:microsoft.com/office/officeart/2005/8/layout/hProcess7#1"/>
    <dgm:cxn modelId="{9EF81B0D-659B-437D-BF29-272BA6CBC372}" type="presParOf" srcId="{7C023D0F-0AF2-4CC7-8464-A7E97F013DDB}" destId="{0B416FD8-A2C4-4197-A325-E36B38F068CF}" srcOrd="10" destOrd="0" presId="urn:microsoft.com/office/officeart/2005/8/layout/hProcess7#1"/>
    <dgm:cxn modelId="{5F4EE13E-C205-42E5-BC38-2631C880EC45}" type="presParOf" srcId="{0B416FD8-A2C4-4197-A325-E36B38F068CF}" destId="{0F0B3FDF-35FF-4E1C-AA6B-AD289DD0EC37}" srcOrd="0" destOrd="0" presId="urn:microsoft.com/office/officeart/2005/8/layout/hProcess7#1"/>
    <dgm:cxn modelId="{F13D3B86-700D-43C7-B68E-4C312D9987EF}" type="presParOf" srcId="{0B416FD8-A2C4-4197-A325-E36B38F068CF}" destId="{6ADE54C5-0DB0-47EE-848C-7EA0CC920E86}" srcOrd="1" destOrd="0" presId="urn:microsoft.com/office/officeart/2005/8/layout/hProcess7#1"/>
    <dgm:cxn modelId="{B679BAFD-C5C2-4C83-A01D-E5FEE83D602A}" type="presParOf" srcId="{0B416FD8-A2C4-4197-A325-E36B38F068CF}" destId="{A33F5E8D-D2BD-4F34-8999-0E8D972E8BFE}" srcOrd="2" destOrd="0" presId="urn:microsoft.com/office/officeart/2005/8/layout/hProcess7#1"/>
    <dgm:cxn modelId="{43AC1D28-BAC0-44C9-8A70-101707B1A4B8}" type="presParOf" srcId="{7C023D0F-0AF2-4CC7-8464-A7E97F013DDB}" destId="{3006B832-464A-43F9-A25E-D2695E82778C}" srcOrd="11" destOrd="0" presId="urn:microsoft.com/office/officeart/2005/8/layout/hProcess7#1"/>
    <dgm:cxn modelId="{8FA0550A-09DA-4AE0-AE48-7F2F2C54A8D7}" type="presParOf" srcId="{7C023D0F-0AF2-4CC7-8464-A7E97F013DDB}" destId="{7F32DB8F-B3C3-42B0-A9B7-C197C6BE672E}" srcOrd="12" destOrd="0" presId="urn:microsoft.com/office/officeart/2005/8/layout/hProcess7#1"/>
    <dgm:cxn modelId="{8752D213-1ECE-4F6B-906F-0031D535EEB6}" type="presParOf" srcId="{7F32DB8F-B3C3-42B0-A9B7-C197C6BE672E}" destId="{8025D550-3F4E-46CC-9298-8B988311932D}" srcOrd="0" destOrd="0" presId="urn:microsoft.com/office/officeart/2005/8/layout/hProcess7#1"/>
    <dgm:cxn modelId="{939F47AF-04B4-45D4-9379-082E616F340F}" type="presParOf" srcId="{7F32DB8F-B3C3-42B0-A9B7-C197C6BE672E}" destId="{925A8089-791D-4A64-9665-2F902F627635}" srcOrd="1" destOrd="0" presId="urn:microsoft.com/office/officeart/2005/8/layout/hProcess7#1"/>
    <dgm:cxn modelId="{D7D9A67C-96A6-49CD-AA48-4D9256FF7B07}" type="presParOf" srcId="{7F32DB8F-B3C3-42B0-A9B7-C197C6BE672E}" destId="{92D5D01A-4892-4A8B-9F9A-1081369CD2CF}" srcOrd="2" destOrd="0" presId="urn:microsoft.com/office/officeart/2005/8/layout/hProcess7#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91C034-B150-47A2-9535-511C3F0C6026}"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n-GB"/>
        </a:p>
      </dgm:t>
    </dgm:pt>
    <dgm:pt modelId="{0477B027-955F-49F1-8B27-5A06F994C3E4}">
      <dgm:prSet phldrT="[Text]" custT="1"/>
      <dgm:spPr>
        <a:xfrm rot="5400000">
          <a:off x="-256020" y="304015"/>
          <a:ext cx="1504235" cy="902364"/>
        </a:xfrm>
        <a:solidFill>
          <a:srgbClr val="9BBB59">
            <a:hueOff val="0"/>
            <a:satOff val="0"/>
            <a:lumOff val="0"/>
            <a:alphaOff val="0"/>
          </a:srgbClr>
        </a:solidFill>
        <a:ln w="25400" cap="flat" cmpd="sng" algn="ctr">
          <a:solidFill>
            <a:srgbClr val="9BBB59">
              <a:hueOff val="0"/>
              <a:satOff val="0"/>
              <a:lumOff val="0"/>
              <a:alphaOff val="0"/>
            </a:srgbClr>
          </a:solidFill>
          <a:prstDash val="solid"/>
        </a:ln>
        <a:effectLst/>
      </dgm:spPr>
      <dgm:t>
        <a:bodyPr/>
        <a:lstStyle/>
        <a:p>
          <a:r>
            <a:rPr lang="en-GB" sz="1100" dirty="0" smtClean="0">
              <a:solidFill>
                <a:sysClr val="window" lastClr="FFFFFF"/>
              </a:solidFill>
              <a:latin typeface="Calibri"/>
              <a:ea typeface="+mn-ea"/>
              <a:cs typeface="+mn-cs"/>
            </a:rPr>
            <a:t>Enabling Active Communities </a:t>
          </a:r>
          <a:endParaRPr lang="en-GB" sz="1100" dirty="0">
            <a:solidFill>
              <a:sysClr val="window" lastClr="FFFFFF"/>
            </a:solidFill>
            <a:latin typeface="Calibri"/>
            <a:ea typeface="+mn-ea"/>
            <a:cs typeface="+mn-cs"/>
          </a:endParaRPr>
        </a:p>
      </dgm:t>
    </dgm:pt>
    <dgm:pt modelId="{D8BD48DA-4D6B-492A-B58B-D881FE332950}" type="parTrans" cxnId="{F39B1070-6034-47F2-80B7-BFE0909F12C7}">
      <dgm:prSet/>
      <dgm:spPr/>
      <dgm:t>
        <a:bodyPr/>
        <a:lstStyle/>
        <a:p>
          <a:endParaRPr lang="en-GB" sz="1100"/>
        </a:p>
      </dgm:t>
    </dgm:pt>
    <dgm:pt modelId="{96CB9EE4-EADB-44BA-94AA-E97B96EEB5E3}" type="sibTrans" cxnId="{F39B1070-6034-47F2-80B7-BFE0909F12C7}">
      <dgm:prSet/>
      <dgm:spPr/>
      <dgm:t>
        <a:bodyPr/>
        <a:lstStyle/>
        <a:p>
          <a:endParaRPr lang="en-GB" sz="1100"/>
        </a:p>
      </dgm:t>
    </dgm:pt>
    <dgm:pt modelId="{85F675D2-11C8-4BB3-8DAF-2490B8A460D4}">
      <dgm:prSet phldrT="[Text]" custT="1"/>
      <dgm:spPr>
        <a:xfrm rot="5400000">
          <a:off x="1075069" y="-124709"/>
          <a:ext cx="1008138" cy="1263718"/>
        </a:xfr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Radical Self Care and Prevention Plan</a:t>
          </a:r>
          <a:endParaRPr lang="en-GB" sz="1100" dirty="0">
            <a:solidFill>
              <a:sysClr val="windowText" lastClr="000000">
                <a:hueOff val="0"/>
                <a:satOff val="0"/>
                <a:lumOff val="0"/>
                <a:alphaOff val="0"/>
              </a:sysClr>
            </a:solidFill>
            <a:latin typeface="Calibri"/>
            <a:ea typeface="+mn-ea"/>
            <a:cs typeface="+mn-cs"/>
          </a:endParaRPr>
        </a:p>
      </dgm:t>
    </dgm:pt>
    <dgm:pt modelId="{2EFE9777-4A64-43AF-869D-A8EE8EB30A64}" type="parTrans" cxnId="{22776BE6-4BD5-47CF-B09F-9EE63FE65302}">
      <dgm:prSet/>
      <dgm:spPr/>
      <dgm:t>
        <a:bodyPr/>
        <a:lstStyle/>
        <a:p>
          <a:endParaRPr lang="en-GB" sz="1100"/>
        </a:p>
      </dgm:t>
    </dgm:pt>
    <dgm:pt modelId="{9318B14B-ED5E-4F4B-9D3A-0C971446B2EE}" type="sibTrans" cxnId="{22776BE6-4BD5-47CF-B09F-9EE63FE65302}">
      <dgm:prSet/>
      <dgm:spPr/>
      <dgm:t>
        <a:bodyPr/>
        <a:lstStyle/>
        <a:p>
          <a:endParaRPr lang="en-GB" sz="1100"/>
        </a:p>
      </dgm:t>
    </dgm:pt>
    <dgm:pt modelId="{DF42D7C2-3CDA-45F0-81A6-04428813820C}">
      <dgm:prSet phldrT="[Text]" custT="1"/>
      <dgm:spPr>
        <a:xfrm rot="5400000">
          <a:off x="-256020" y="1510592"/>
          <a:ext cx="1504235" cy="902364"/>
        </a:xfrm>
        <a:solidFill>
          <a:srgbClr val="9BBB59">
            <a:hueOff val="2812566"/>
            <a:satOff val="-4220"/>
            <a:lumOff val="-686"/>
            <a:alphaOff val="0"/>
          </a:srgbClr>
        </a:solidFill>
        <a:ln w="25400" cap="flat" cmpd="sng" algn="ctr">
          <a:solidFill>
            <a:srgbClr val="9BBB59">
              <a:hueOff val="2812566"/>
              <a:satOff val="-4220"/>
              <a:lumOff val="-686"/>
              <a:alphaOff val="0"/>
            </a:srgbClr>
          </a:solidFill>
          <a:prstDash val="solid"/>
        </a:ln>
        <a:effectLst/>
      </dgm:spPr>
      <dgm:t>
        <a:bodyPr/>
        <a:lstStyle/>
        <a:p>
          <a:r>
            <a:rPr lang="en-GB" sz="1100" dirty="0" smtClean="0">
              <a:solidFill>
                <a:sysClr val="window" lastClr="FFFFFF"/>
              </a:solidFill>
              <a:latin typeface="Calibri"/>
              <a:ea typeface="+mn-ea"/>
              <a:cs typeface="+mn-cs"/>
            </a:rPr>
            <a:t>Clinical Programme Approach</a:t>
          </a:r>
          <a:endParaRPr lang="en-GB" sz="1100" dirty="0">
            <a:solidFill>
              <a:sysClr val="window" lastClr="FFFFFF"/>
            </a:solidFill>
            <a:latin typeface="Calibri"/>
            <a:ea typeface="+mn-ea"/>
            <a:cs typeface="+mn-cs"/>
          </a:endParaRPr>
        </a:p>
      </dgm:t>
    </dgm:pt>
    <dgm:pt modelId="{9364D7AF-2DDC-46CE-AAAD-558411F14CE3}" type="parTrans" cxnId="{9C1E5A48-5648-46BB-B045-96C6CEE7E660}">
      <dgm:prSet/>
      <dgm:spPr/>
      <dgm:t>
        <a:bodyPr/>
        <a:lstStyle/>
        <a:p>
          <a:endParaRPr lang="en-GB" sz="1100"/>
        </a:p>
      </dgm:t>
    </dgm:pt>
    <dgm:pt modelId="{B073F270-0AAA-44A5-98D2-FAD184124FD2}" type="sibTrans" cxnId="{9C1E5A48-5648-46BB-B045-96C6CEE7E660}">
      <dgm:prSet/>
      <dgm:spPr/>
      <dgm:t>
        <a:bodyPr/>
        <a:lstStyle/>
        <a:p>
          <a:endParaRPr lang="en-GB" sz="1100"/>
        </a:p>
      </dgm:t>
    </dgm:pt>
    <dgm:pt modelId="{2A2DA081-6836-4497-A33A-6E0B70A30196}">
      <dgm:prSet phldrT="[Text]" custT="1"/>
      <dgm:spPr>
        <a:xfrm rot="5400000">
          <a:off x="-256020" y="2717169"/>
          <a:ext cx="1504235" cy="902364"/>
        </a:xfrm>
        <a:solidFill>
          <a:srgbClr val="9BBB59">
            <a:hueOff val="5625132"/>
            <a:satOff val="-8440"/>
            <a:lumOff val="-1373"/>
            <a:alphaOff val="0"/>
          </a:srgbClr>
        </a:solidFill>
        <a:ln w="25400" cap="flat" cmpd="sng" algn="ctr">
          <a:solidFill>
            <a:srgbClr val="9BBB59">
              <a:hueOff val="5625132"/>
              <a:satOff val="-8440"/>
              <a:lumOff val="-1373"/>
              <a:alphaOff val="0"/>
            </a:srgbClr>
          </a:solidFill>
          <a:prstDash val="solid"/>
        </a:ln>
        <a:effectLst/>
      </dgm:spPr>
      <dgm:t>
        <a:bodyPr/>
        <a:lstStyle/>
        <a:p>
          <a:r>
            <a:rPr lang="en-GB" sz="1100" dirty="0" smtClean="0">
              <a:solidFill>
                <a:sysClr val="window" lastClr="FFFFFF"/>
              </a:solidFill>
              <a:latin typeface="Calibri"/>
              <a:ea typeface="+mn-ea"/>
              <a:cs typeface="+mn-cs"/>
            </a:rPr>
            <a:t>Reducing Clinical Variation </a:t>
          </a:r>
          <a:endParaRPr lang="en-GB" sz="1100" dirty="0">
            <a:solidFill>
              <a:sysClr val="window" lastClr="FFFFFF"/>
            </a:solidFill>
            <a:latin typeface="Calibri"/>
            <a:ea typeface="+mn-ea"/>
            <a:cs typeface="+mn-cs"/>
          </a:endParaRPr>
        </a:p>
      </dgm:t>
    </dgm:pt>
    <dgm:pt modelId="{629CB6F8-E845-4DF6-AC4E-6F6831C1D796}" type="parTrans" cxnId="{EACCBB6E-692C-4171-8592-8BEF06736D1A}">
      <dgm:prSet/>
      <dgm:spPr/>
      <dgm:t>
        <a:bodyPr/>
        <a:lstStyle/>
        <a:p>
          <a:endParaRPr lang="en-GB" sz="1100"/>
        </a:p>
      </dgm:t>
    </dgm:pt>
    <dgm:pt modelId="{2C2F3370-4301-4236-9A4A-0214B07EC882}" type="sibTrans" cxnId="{EACCBB6E-692C-4171-8592-8BEF06736D1A}">
      <dgm:prSet/>
      <dgm:spPr/>
      <dgm:t>
        <a:bodyPr/>
        <a:lstStyle/>
        <a:p>
          <a:endParaRPr lang="en-GB" sz="1100"/>
        </a:p>
      </dgm:t>
    </dgm:pt>
    <dgm:pt modelId="{2B025749-0EEC-47FF-BC56-8F755F56770C}">
      <dgm:prSet phldrT="[Text]" custT="1"/>
      <dgm:spPr>
        <a:xfrm rot="5400000">
          <a:off x="1075069" y="2288444"/>
          <a:ext cx="1008138" cy="1263718"/>
        </a:xfrm>
        <a:solidFill>
          <a:sysClr val="window" lastClr="FFFFFF">
            <a:alpha val="90000"/>
            <a:hueOff val="0"/>
            <a:satOff val="0"/>
            <a:lumOff val="0"/>
            <a:alphaOff val="0"/>
          </a:sysClr>
        </a:solidFill>
        <a:ln w="25400" cap="flat" cmpd="sng" algn="ctr">
          <a:solidFill>
            <a:srgbClr val="9BBB59">
              <a:hueOff val="5625132"/>
              <a:satOff val="-8440"/>
              <a:lumOff val="-1373"/>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Choosing Wisely Medicines Optimisation </a:t>
          </a:r>
          <a:endParaRPr lang="en-GB" sz="1100" dirty="0">
            <a:solidFill>
              <a:sysClr val="windowText" lastClr="000000">
                <a:hueOff val="0"/>
                <a:satOff val="0"/>
                <a:lumOff val="0"/>
                <a:alphaOff val="0"/>
              </a:sysClr>
            </a:solidFill>
            <a:latin typeface="Calibri"/>
            <a:ea typeface="+mn-ea"/>
            <a:cs typeface="+mn-cs"/>
          </a:endParaRPr>
        </a:p>
      </dgm:t>
    </dgm:pt>
    <dgm:pt modelId="{179EEBE8-DF8C-437C-B831-C20154EB4A70}" type="parTrans" cxnId="{77699F95-8727-4A28-BCA1-0A87C30D0583}">
      <dgm:prSet/>
      <dgm:spPr/>
      <dgm:t>
        <a:bodyPr/>
        <a:lstStyle/>
        <a:p>
          <a:endParaRPr lang="en-GB" sz="1100"/>
        </a:p>
      </dgm:t>
    </dgm:pt>
    <dgm:pt modelId="{80E9DB8E-7599-402D-89AC-BFC52A2DBF77}" type="sibTrans" cxnId="{77699F95-8727-4A28-BCA1-0A87C30D0583}">
      <dgm:prSet/>
      <dgm:spPr/>
      <dgm:t>
        <a:bodyPr/>
        <a:lstStyle/>
        <a:p>
          <a:endParaRPr lang="en-GB" sz="1100"/>
        </a:p>
      </dgm:t>
    </dgm:pt>
    <dgm:pt modelId="{74E82107-0DDE-4090-BEBD-CF216F564459}">
      <dgm:prSet phldrT="[Text]" custT="1"/>
      <dgm:spPr>
        <a:xfrm rot="5400000">
          <a:off x="1075069" y="2288444"/>
          <a:ext cx="1008138" cy="1263718"/>
        </a:xfrm>
        <a:solidFill>
          <a:sysClr val="window" lastClr="FFFFFF">
            <a:alpha val="90000"/>
            <a:hueOff val="0"/>
            <a:satOff val="0"/>
            <a:lumOff val="0"/>
            <a:alphaOff val="0"/>
          </a:sysClr>
        </a:solidFill>
        <a:ln w="25400" cap="flat" cmpd="sng" algn="ctr">
          <a:solidFill>
            <a:srgbClr val="9BBB59">
              <a:hueOff val="5625132"/>
              <a:satOff val="-8440"/>
              <a:lumOff val="-1373"/>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Diagnostics Review</a:t>
          </a:r>
          <a:endParaRPr lang="en-GB" sz="1100" dirty="0">
            <a:solidFill>
              <a:sysClr val="windowText" lastClr="000000">
                <a:hueOff val="0"/>
                <a:satOff val="0"/>
                <a:lumOff val="0"/>
                <a:alphaOff val="0"/>
              </a:sysClr>
            </a:solidFill>
            <a:latin typeface="Calibri"/>
            <a:ea typeface="+mn-ea"/>
            <a:cs typeface="+mn-cs"/>
          </a:endParaRPr>
        </a:p>
      </dgm:t>
    </dgm:pt>
    <dgm:pt modelId="{0D98303C-7F62-4A14-BF01-FF2938D491F9}" type="parTrans" cxnId="{A6465AE0-9F5D-430F-A1AE-3FF50BBBFF73}">
      <dgm:prSet/>
      <dgm:spPr/>
      <dgm:t>
        <a:bodyPr/>
        <a:lstStyle/>
        <a:p>
          <a:endParaRPr lang="en-GB" sz="1100"/>
        </a:p>
      </dgm:t>
    </dgm:pt>
    <dgm:pt modelId="{4C6354F5-6F40-402C-BD97-4D44742921DF}" type="sibTrans" cxnId="{A6465AE0-9F5D-430F-A1AE-3FF50BBBFF73}">
      <dgm:prSet/>
      <dgm:spPr/>
      <dgm:t>
        <a:bodyPr/>
        <a:lstStyle/>
        <a:p>
          <a:endParaRPr lang="en-GB" sz="1100"/>
        </a:p>
      </dgm:t>
    </dgm:pt>
    <dgm:pt modelId="{6022E611-8BB3-4753-96C6-1B723C392B5D}">
      <dgm:prSet phldrT="[Text]" custT="1"/>
      <dgm:spPr>
        <a:xfrm rot="5400000">
          <a:off x="-256020" y="3923746"/>
          <a:ext cx="1504235" cy="902364"/>
        </a:xfrm>
        <a:solidFill>
          <a:srgbClr val="9BBB59">
            <a:hueOff val="8437698"/>
            <a:satOff val="-12660"/>
            <a:lumOff val="-2059"/>
            <a:alphaOff val="0"/>
          </a:srgbClr>
        </a:solidFill>
        <a:ln w="25400" cap="flat" cmpd="sng" algn="ctr">
          <a:solidFill>
            <a:srgbClr val="9BBB59">
              <a:hueOff val="8437698"/>
              <a:satOff val="-12660"/>
              <a:lumOff val="-2059"/>
              <a:alphaOff val="0"/>
            </a:srgbClr>
          </a:solidFill>
          <a:prstDash val="solid"/>
        </a:ln>
        <a:effectLst/>
      </dgm:spPr>
      <dgm:t>
        <a:bodyPr/>
        <a:lstStyle/>
        <a:p>
          <a:r>
            <a:rPr lang="en-GB" sz="1100" dirty="0" smtClean="0">
              <a:solidFill>
                <a:sysClr val="window" lastClr="FFFFFF"/>
              </a:solidFill>
              <a:latin typeface="Calibri"/>
              <a:ea typeface="+mn-ea"/>
              <a:cs typeface="+mn-cs"/>
            </a:rPr>
            <a:t>One Place, One Budget, One System </a:t>
          </a:r>
          <a:endParaRPr lang="en-GB" sz="1100" dirty="0">
            <a:solidFill>
              <a:sysClr val="window" lastClr="FFFFFF"/>
            </a:solidFill>
            <a:latin typeface="Calibri"/>
            <a:ea typeface="+mn-ea"/>
            <a:cs typeface="+mn-cs"/>
          </a:endParaRPr>
        </a:p>
      </dgm:t>
    </dgm:pt>
    <dgm:pt modelId="{7296D7AD-12CE-4F6A-9F34-A010D6E9487A}" type="parTrans" cxnId="{F6E550B0-140D-45BF-87B0-D226F6057A02}">
      <dgm:prSet/>
      <dgm:spPr/>
      <dgm:t>
        <a:bodyPr/>
        <a:lstStyle/>
        <a:p>
          <a:endParaRPr lang="en-GB" sz="1100"/>
        </a:p>
      </dgm:t>
    </dgm:pt>
    <dgm:pt modelId="{D132608A-823C-4F45-AC49-16503C70E590}" type="sibTrans" cxnId="{F6E550B0-140D-45BF-87B0-D226F6057A02}">
      <dgm:prSet/>
      <dgm:spPr/>
      <dgm:t>
        <a:bodyPr/>
        <a:lstStyle/>
        <a:p>
          <a:endParaRPr lang="en-GB" sz="1100"/>
        </a:p>
      </dgm:t>
    </dgm:pt>
    <dgm:pt modelId="{76397D38-E4DC-43EC-81C9-F5EA784D87E1}">
      <dgm:prSet phldrT="[Text]" custT="1"/>
      <dgm:spPr>
        <a:xfrm rot="5400000">
          <a:off x="1075069" y="4701598"/>
          <a:ext cx="1008138" cy="1263718"/>
        </a:xfrm>
        <a:solidFill>
          <a:sysClr val="window" lastClr="FFFFFF">
            <a:alpha val="90000"/>
            <a:hueOff val="0"/>
            <a:satOff val="0"/>
            <a:lumOff val="0"/>
            <a:alphaOff val="0"/>
          </a:sysClr>
        </a:solidFill>
        <a:ln w="25400" cap="flat" cmpd="sng" algn="ctr">
          <a:solidFill>
            <a:srgbClr val="9BBB59">
              <a:hueOff val="11250264"/>
              <a:satOff val="-16880"/>
              <a:lumOff val="-2745"/>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Primary Care</a:t>
          </a:r>
          <a:endParaRPr lang="en-GB" sz="1100" dirty="0">
            <a:solidFill>
              <a:sysClr val="windowText" lastClr="000000">
                <a:hueOff val="0"/>
                <a:satOff val="0"/>
                <a:lumOff val="0"/>
                <a:alphaOff val="0"/>
              </a:sysClr>
            </a:solidFill>
            <a:latin typeface="Calibri"/>
            <a:ea typeface="+mn-ea"/>
            <a:cs typeface="+mn-cs"/>
          </a:endParaRPr>
        </a:p>
      </dgm:t>
    </dgm:pt>
    <dgm:pt modelId="{0BD3F614-AC20-4DCE-9476-20ED021D1AEC}" type="parTrans" cxnId="{120BE264-7D19-404A-9F8B-E699FF2DB4B2}">
      <dgm:prSet/>
      <dgm:spPr/>
      <dgm:t>
        <a:bodyPr/>
        <a:lstStyle/>
        <a:p>
          <a:endParaRPr lang="en-GB" sz="1100"/>
        </a:p>
      </dgm:t>
    </dgm:pt>
    <dgm:pt modelId="{63A02430-14E6-4A76-B0ED-990D0A1EB806}" type="sibTrans" cxnId="{120BE264-7D19-404A-9F8B-E699FF2DB4B2}">
      <dgm:prSet/>
      <dgm:spPr/>
      <dgm:t>
        <a:bodyPr/>
        <a:lstStyle/>
        <a:p>
          <a:endParaRPr lang="en-GB" sz="1100"/>
        </a:p>
      </dgm:t>
    </dgm:pt>
    <dgm:pt modelId="{12C9DB32-76F4-4F6A-8873-763A92243BAB}">
      <dgm:prSet phldrT="[Text]" custT="1"/>
      <dgm:spPr>
        <a:xfrm rot="5400000">
          <a:off x="1075069" y="1081867"/>
          <a:ext cx="1008138" cy="1263718"/>
        </a:xfrm>
        <a:solidFill>
          <a:sysClr val="window" lastClr="FFFFFF">
            <a:alpha val="90000"/>
            <a:hueOff val="0"/>
            <a:satOff val="0"/>
            <a:lumOff val="0"/>
            <a:alphaOff val="0"/>
          </a:sysClr>
        </a:solidFill>
        <a:ln w="25400" cap="flat" cmpd="sng" algn="ctr">
          <a:solidFill>
            <a:srgbClr val="9BBB59">
              <a:hueOff val="2812566"/>
              <a:satOff val="-4220"/>
              <a:lumOff val="-686"/>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Reset Pathways for Dementia and Respiratory  </a:t>
          </a:r>
          <a:endParaRPr lang="en-GB" sz="1100" dirty="0">
            <a:solidFill>
              <a:sysClr val="windowText" lastClr="000000">
                <a:hueOff val="0"/>
                <a:satOff val="0"/>
                <a:lumOff val="0"/>
                <a:alphaOff val="0"/>
              </a:sysClr>
            </a:solidFill>
            <a:latin typeface="Calibri"/>
            <a:ea typeface="+mn-ea"/>
            <a:cs typeface="+mn-cs"/>
          </a:endParaRPr>
        </a:p>
      </dgm:t>
    </dgm:pt>
    <dgm:pt modelId="{A275D73B-F58E-41FA-A77A-55AB6057E538}" type="parTrans" cxnId="{D3CCCD05-77E5-4580-A46C-80F3779DDBD0}">
      <dgm:prSet/>
      <dgm:spPr/>
      <dgm:t>
        <a:bodyPr/>
        <a:lstStyle/>
        <a:p>
          <a:endParaRPr lang="en-GB" sz="1100"/>
        </a:p>
      </dgm:t>
    </dgm:pt>
    <dgm:pt modelId="{8C3A6C87-D9DC-45C6-9307-B731E490AAD1}" type="sibTrans" cxnId="{D3CCCD05-77E5-4580-A46C-80F3779DDBD0}">
      <dgm:prSet/>
      <dgm:spPr/>
      <dgm:t>
        <a:bodyPr/>
        <a:lstStyle/>
        <a:p>
          <a:endParaRPr lang="en-GB" sz="1100"/>
        </a:p>
      </dgm:t>
    </dgm:pt>
    <dgm:pt modelId="{2C67ECC9-39F3-4331-BE58-69436F4D5112}">
      <dgm:prSet phldrT="[Text]" custT="1"/>
      <dgm:spPr>
        <a:xfrm rot="5400000">
          <a:off x="-256020" y="5130323"/>
          <a:ext cx="1504235" cy="902364"/>
        </a:xfrm>
        <a:solidFill>
          <a:srgbClr val="9BBB59">
            <a:hueOff val="11250264"/>
            <a:satOff val="-16880"/>
            <a:lumOff val="-2745"/>
            <a:alphaOff val="0"/>
          </a:srgbClr>
        </a:solidFill>
        <a:ln w="25400" cap="flat" cmpd="sng" algn="ctr">
          <a:solidFill>
            <a:srgbClr val="9BBB59">
              <a:hueOff val="11250264"/>
              <a:satOff val="-16880"/>
              <a:lumOff val="-2745"/>
              <a:alphaOff val="0"/>
            </a:srgbClr>
          </a:solidFill>
          <a:prstDash val="solid"/>
        </a:ln>
        <a:effectLst/>
      </dgm:spPr>
      <dgm:t>
        <a:bodyPr/>
        <a:lstStyle/>
        <a:p>
          <a:r>
            <a:rPr lang="en-GB" sz="1100" dirty="0" smtClean="0">
              <a:solidFill>
                <a:sysClr val="window" lastClr="FFFFFF"/>
              </a:solidFill>
              <a:latin typeface="Calibri"/>
              <a:ea typeface="+mn-ea"/>
              <a:cs typeface="+mn-cs"/>
            </a:rPr>
            <a:t>System Enablers </a:t>
          </a:r>
          <a:endParaRPr lang="en-GB" sz="1100" dirty="0">
            <a:solidFill>
              <a:sysClr val="window" lastClr="FFFFFF"/>
            </a:solidFill>
            <a:latin typeface="Calibri"/>
            <a:ea typeface="+mn-ea"/>
            <a:cs typeface="+mn-cs"/>
          </a:endParaRPr>
        </a:p>
      </dgm:t>
    </dgm:pt>
    <dgm:pt modelId="{5F5410D4-00E7-47CB-9FB1-C5E419CE72E2}" type="parTrans" cxnId="{12D79583-CD28-4F79-A7A5-6C60155E3655}">
      <dgm:prSet/>
      <dgm:spPr/>
      <dgm:t>
        <a:bodyPr/>
        <a:lstStyle/>
        <a:p>
          <a:endParaRPr lang="en-GB" sz="1100"/>
        </a:p>
      </dgm:t>
    </dgm:pt>
    <dgm:pt modelId="{00EA4380-9EF5-4A06-87D4-2D9C732B5FA5}" type="sibTrans" cxnId="{12D79583-CD28-4F79-A7A5-6C60155E3655}">
      <dgm:prSet/>
      <dgm:spPr/>
      <dgm:t>
        <a:bodyPr/>
        <a:lstStyle/>
        <a:p>
          <a:endParaRPr lang="en-GB" sz="1100"/>
        </a:p>
      </dgm:t>
    </dgm:pt>
    <dgm:pt modelId="{914151A0-26B3-4784-A4B6-A3F81695B3EE}">
      <dgm:prSet phldrT="[Text]" custT="1"/>
      <dgm:spPr>
        <a:xfrm rot="5400000">
          <a:off x="1075069" y="3495021"/>
          <a:ext cx="1008138" cy="1263718"/>
        </a:xfrm>
        <a:solidFill>
          <a:sysClr val="window" lastClr="FFFFFF">
            <a:alpha val="90000"/>
            <a:hueOff val="0"/>
            <a:satOff val="0"/>
            <a:lumOff val="0"/>
            <a:alphaOff val="0"/>
          </a:sysClr>
        </a:solidFill>
        <a:ln w="25400" cap="flat" cmpd="sng" algn="ctr">
          <a:solidFill>
            <a:srgbClr val="9BBB59">
              <a:hueOff val="8437698"/>
              <a:satOff val="-12660"/>
              <a:lumOff val="-2059"/>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Place Based Commissioning </a:t>
          </a:r>
          <a:endParaRPr lang="en-GB" sz="1100" dirty="0">
            <a:solidFill>
              <a:sysClr val="windowText" lastClr="000000">
                <a:hueOff val="0"/>
                <a:satOff val="0"/>
                <a:lumOff val="0"/>
                <a:alphaOff val="0"/>
              </a:sysClr>
            </a:solidFill>
            <a:latin typeface="Calibri"/>
            <a:ea typeface="+mn-ea"/>
            <a:cs typeface="+mn-cs"/>
          </a:endParaRPr>
        </a:p>
      </dgm:t>
    </dgm:pt>
    <dgm:pt modelId="{4855245C-3EBB-495A-AE3A-2AAFA3224CF9}" type="parTrans" cxnId="{E390342D-56A9-41E2-9A71-F31785B3B675}">
      <dgm:prSet/>
      <dgm:spPr/>
      <dgm:t>
        <a:bodyPr/>
        <a:lstStyle/>
        <a:p>
          <a:endParaRPr lang="en-GB" sz="1100"/>
        </a:p>
      </dgm:t>
    </dgm:pt>
    <dgm:pt modelId="{C63B9FA2-4F15-4E4B-ACD4-17A1A0A2CF4B}" type="sibTrans" cxnId="{E390342D-56A9-41E2-9A71-F31785B3B675}">
      <dgm:prSet/>
      <dgm:spPr/>
      <dgm:t>
        <a:bodyPr/>
        <a:lstStyle/>
        <a:p>
          <a:endParaRPr lang="en-GB" sz="1100"/>
        </a:p>
      </dgm:t>
    </dgm:pt>
    <dgm:pt modelId="{0EF5857F-CC2A-47F8-8D90-4DFDEAC47AD5}">
      <dgm:prSet phldrT="[Text]" custT="1"/>
      <dgm:spPr>
        <a:xfrm rot="5400000">
          <a:off x="1075069" y="3495021"/>
          <a:ext cx="1008138" cy="1263718"/>
        </a:xfrm>
        <a:solidFill>
          <a:sysClr val="window" lastClr="FFFFFF">
            <a:alpha val="90000"/>
            <a:hueOff val="0"/>
            <a:satOff val="0"/>
            <a:lumOff val="0"/>
            <a:alphaOff val="0"/>
          </a:sysClr>
        </a:solidFill>
        <a:ln w="25400" cap="flat" cmpd="sng" algn="ctr">
          <a:solidFill>
            <a:srgbClr val="9BBB59">
              <a:hueOff val="8437698"/>
              <a:satOff val="-12660"/>
              <a:lumOff val="-2059"/>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Reset Urgent care and 30,000 community Model</a:t>
          </a:r>
          <a:endParaRPr lang="en-GB" sz="1100" dirty="0">
            <a:solidFill>
              <a:sysClr val="windowText" lastClr="000000">
                <a:hueOff val="0"/>
                <a:satOff val="0"/>
                <a:lumOff val="0"/>
                <a:alphaOff val="0"/>
              </a:sysClr>
            </a:solidFill>
            <a:latin typeface="Calibri"/>
            <a:ea typeface="+mn-ea"/>
            <a:cs typeface="+mn-cs"/>
          </a:endParaRPr>
        </a:p>
      </dgm:t>
    </dgm:pt>
    <dgm:pt modelId="{1CF29307-9974-437E-B256-EA045F2AE361}" type="parTrans" cxnId="{7EBB6040-EFC9-4474-AE3F-9D0526ECD617}">
      <dgm:prSet/>
      <dgm:spPr/>
      <dgm:t>
        <a:bodyPr/>
        <a:lstStyle/>
        <a:p>
          <a:endParaRPr lang="en-GB" sz="1100"/>
        </a:p>
      </dgm:t>
    </dgm:pt>
    <dgm:pt modelId="{5E765EE2-868C-411C-801E-DF2BD4015580}" type="sibTrans" cxnId="{7EBB6040-EFC9-4474-AE3F-9D0526ECD617}">
      <dgm:prSet/>
      <dgm:spPr/>
      <dgm:t>
        <a:bodyPr/>
        <a:lstStyle/>
        <a:p>
          <a:endParaRPr lang="en-GB" sz="1100"/>
        </a:p>
      </dgm:t>
    </dgm:pt>
    <dgm:pt modelId="{AD961A38-04C2-4F30-BFE1-6FF16F3D8CE7}">
      <dgm:prSet phldrT="[Text]" custT="1"/>
      <dgm:spPr>
        <a:xfrm rot="5400000">
          <a:off x="1075069" y="4701598"/>
          <a:ext cx="1008138" cy="1263718"/>
        </a:xfrm>
        <a:solidFill>
          <a:sysClr val="window" lastClr="FFFFFF">
            <a:alpha val="90000"/>
            <a:hueOff val="0"/>
            <a:satOff val="0"/>
            <a:lumOff val="0"/>
            <a:alphaOff val="0"/>
          </a:sysClr>
        </a:solidFill>
        <a:ln w="25400" cap="flat" cmpd="sng" algn="ctr">
          <a:solidFill>
            <a:srgbClr val="9BBB59">
              <a:hueOff val="11250264"/>
              <a:satOff val="-16880"/>
              <a:lumOff val="-2745"/>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Joint IT Strategy </a:t>
          </a:r>
          <a:endParaRPr lang="en-GB" sz="1100" dirty="0">
            <a:solidFill>
              <a:sysClr val="windowText" lastClr="000000">
                <a:hueOff val="0"/>
                <a:satOff val="0"/>
                <a:lumOff val="0"/>
                <a:alphaOff val="0"/>
              </a:sysClr>
            </a:solidFill>
            <a:latin typeface="Calibri"/>
            <a:ea typeface="+mn-ea"/>
            <a:cs typeface="+mn-cs"/>
          </a:endParaRPr>
        </a:p>
      </dgm:t>
    </dgm:pt>
    <dgm:pt modelId="{85A31C1F-B642-4F18-A446-0E3CD048D8B6}" type="parTrans" cxnId="{F331D65A-2503-477B-B8C6-95F076FCBB22}">
      <dgm:prSet/>
      <dgm:spPr/>
      <dgm:t>
        <a:bodyPr/>
        <a:lstStyle/>
        <a:p>
          <a:endParaRPr lang="en-GB"/>
        </a:p>
      </dgm:t>
    </dgm:pt>
    <dgm:pt modelId="{1C8FC709-6A16-4885-BC73-9171DB17107E}" type="sibTrans" cxnId="{F331D65A-2503-477B-B8C6-95F076FCBB22}">
      <dgm:prSet/>
      <dgm:spPr/>
      <dgm:t>
        <a:bodyPr/>
        <a:lstStyle/>
        <a:p>
          <a:endParaRPr lang="en-GB"/>
        </a:p>
      </dgm:t>
    </dgm:pt>
    <dgm:pt modelId="{1AB067CA-B9E9-482E-91D9-F5536E3AA6F6}">
      <dgm:prSet phldrT="[Text]" custT="1"/>
      <dgm:spPr>
        <a:xfrm rot="5400000">
          <a:off x="1075069" y="4701598"/>
          <a:ext cx="1008138" cy="1263718"/>
        </a:xfrm>
        <a:solidFill>
          <a:sysClr val="window" lastClr="FFFFFF">
            <a:alpha val="90000"/>
            <a:hueOff val="0"/>
            <a:satOff val="0"/>
            <a:lumOff val="0"/>
            <a:alphaOff val="0"/>
          </a:sysClr>
        </a:solidFill>
        <a:ln w="25400" cap="flat" cmpd="sng" algn="ctr">
          <a:solidFill>
            <a:srgbClr val="9BBB59">
              <a:hueOff val="11250264"/>
              <a:satOff val="-16880"/>
              <a:lumOff val="-2745"/>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Joint Estates Strategy </a:t>
          </a:r>
          <a:endParaRPr lang="en-GB" sz="1100" dirty="0">
            <a:solidFill>
              <a:sysClr val="windowText" lastClr="000000">
                <a:hueOff val="0"/>
                <a:satOff val="0"/>
                <a:lumOff val="0"/>
                <a:alphaOff val="0"/>
              </a:sysClr>
            </a:solidFill>
            <a:latin typeface="Calibri"/>
            <a:ea typeface="+mn-ea"/>
            <a:cs typeface="+mn-cs"/>
          </a:endParaRPr>
        </a:p>
      </dgm:t>
    </dgm:pt>
    <dgm:pt modelId="{C944A0E5-5302-4E8A-B1EA-6690B8C34770}" type="parTrans" cxnId="{6AE91F29-EBD1-4912-9D95-44BA3CB6590A}">
      <dgm:prSet/>
      <dgm:spPr/>
      <dgm:t>
        <a:bodyPr/>
        <a:lstStyle/>
        <a:p>
          <a:endParaRPr lang="en-GB"/>
        </a:p>
      </dgm:t>
    </dgm:pt>
    <dgm:pt modelId="{16B49F4B-9152-4B34-A069-AE733D7DB0EA}" type="sibTrans" cxnId="{6AE91F29-EBD1-4912-9D95-44BA3CB6590A}">
      <dgm:prSet/>
      <dgm:spPr/>
      <dgm:t>
        <a:bodyPr/>
        <a:lstStyle/>
        <a:p>
          <a:endParaRPr lang="en-GB"/>
        </a:p>
      </dgm:t>
    </dgm:pt>
    <dgm:pt modelId="{1117F257-819C-467C-84CD-004DDF20CEEC}">
      <dgm:prSet phldrT="[Text]" custT="1"/>
      <dgm:spPr>
        <a:xfrm rot="5400000">
          <a:off x="1075069" y="4701598"/>
          <a:ext cx="1008138" cy="1263718"/>
        </a:xfrm>
        <a:solidFill>
          <a:sysClr val="window" lastClr="FFFFFF">
            <a:alpha val="90000"/>
            <a:hueOff val="0"/>
            <a:satOff val="0"/>
            <a:lumOff val="0"/>
            <a:alphaOff val="0"/>
          </a:sysClr>
        </a:solidFill>
        <a:ln w="25400" cap="flat" cmpd="sng" algn="ctr">
          <a:solidFill>
            <a:srgbClr val="9BBB59">
              <a:hueOff val="11250264"/>
              <a:satOff val="-16880"/>
              <a:lumOff val="-2745"/>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Workforce</a:t>
          </a:r>
          <a:endParaRPr lang="en-GB" sz="1100" dirty="0">
            <a:solidFill>
              <a:sysClr val="windowText" lastClr="000000">
                <a:hueOff val="0"/>
                <a:satOff val="0"/>
                <a:lumOff val="0"/>
                <a:alphaOff val="0"/>
              </a:sysClr>
            </a:solidFill>
            <a:latin typeface="Calibri"/>
            <a:ea typeface="+mn-ea"/>
            <a:cs typeface="+mn-cs"/>
          </a:endParaRPr>
        </a:p>
      </dgm:t>
    </dgm:pt>
    <dgm:pt modelId="{00D5FAB5-1ADA-4AEA-AAED-4B9BB80C221F}" type="parTrans" cxnId="{76B4F5B0-5B9F-42CA-95C9-719D679A9921}">
      <dgm:prSet/>
      <dgm:spPr/>
      <dgm:t>
        <a:bodyPr/>
        <a:lstStyle/>
        <a:p>
          <a:endParaRPr lang="en-GB"/>
        </a:p>
      </dgm:t>
    </dgm:pt>
    <dgm:pt modelId="{E6B8834A-C7C8-42EB-B688-DCE3F8C74F18}" type="sibTrans" cxnId="{76B4F5B0-5B9F-42CA-95C9-719D679A9921}">
      <dgm:prSet/>
      <dgm:spPr/>
      <dgm:t>
        <a:bodyPr/>
        <a:lstStyle/>
        <a:p>
          <a:endParaRPr lang="en-GB"/>
        </a:p>
      </dgm:t>
    </dgm:pt>
    <dgm:pt modelId="{5188B29C-418C-44BF-9039-E41522DDD04C}">
      <dgm:prSet phldrT="[Text]" custT="1"/>
      <dgm:spPr>
        <a:xfrm rot="5400000">
          <a:off x="1075069" y="1081867"/>
          <a:ext cx="1008138" cy="1263718"/>
        </a:xfrm>
        <a:solidFill>
          <a:sysClr val="window" lastClr="FFFFFF">
            <a:alpha val="90000"/>
            <a:hueOff val="0"/>
            <a:satOff val="0"/>
            <a:lumOff val="0"/>
            <a:alphaOff val="0"/>
          </a:sysClr>
        </a:solidFill>
        <a:ln w="25400" cap="flat" cmpd="sng" algn="ctr">
          <a:solidFill>
            <a:srgbClr val="9BBB59">
              <a:hueOff val="2812566"/>
              <a:satOff val="-4220"/>
              <a:lumOff val="-686"/>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Deliver the Mental Health FYFV  </a:t>
          </a:r>
          <a:endParaRPr lang="en-GB" sz="1100" dirty="0">
            <a:solidFill>
              <a:sysClr val="windowText" lastClr="000000">
                <a:hueOff val="0"/>
                <a:satOff val="0"/>
                <a:lumOff val="0"/>
                <a:alphaOff val="0"/>
              </a:sysClr>
            </a:solidFill>
            <a:latin typeface="Calibri"/>
            <a:ea typeface="+mn-ea"/>
            <a:cs typeface="+mn-cs"/>
          </a:endParaRPr>
        </a:p>
      </dgm:t>
    </dgm:pt>
    <dgm:pt modelId="{17C7EB40-D2A9-4394-8805-2112D08EF467}" type="parTrans" cxnId="{C8CB6338-BC03-4B1A-B1E2-19B41F6DC3C9}">
      <dgm:prSet/>
      <dgm:spPr/>
    </dgm:pt>
    <dgm:pt modelId="{A562AE14-8F41-4991-96D4-5207D8506DA4}" type="sibTrans" cxnId="{C8CB6338-BC03-4B1A-B1E2-19B41F6DC3C9}">
      <dgm:prSet/>
      <dgm:spPr/>
    </dgm:pt>
    <dgm:pt modelId="{63E940D3-1A52-48DC-8459-4C75AEAA819D}" type="pres">
      <dgm:prSet presAssocID="{8091C034-B150-47A2-9535-511C3F0C6026}" presName="linearFlow" presStyleCnt="0">
        <dgm:presLayoutVars>
          <dgm:dir/>
          <dgm:animLvl val="lvl"/>
          <dgm:resizeHandles val="exact"/>
        </dgm:presLayoutVars>
      </dgm:prSet>
      <dgm:spPr/>
      <dgm:t>
        <a:bodyPr/>
        <a:lstStyle/>
        <a:p>
          <a:endParaRPr lang="en-GB"/>
        </a:p>
      </dgm:t>
    </dgm:pt>
    <dgm:pt modelId="{99A88C03-B09F-4D2D-AC4B-F49190D7135E}" type="pres">
      <dgm:prSet presAssocID="{0477B027-955F-49F1-8B27-5A06F994C3E4}" presName="composite" presStyleCnt="0"/>
      <dgm:spPr/>
    </dgm:pt>
    <dgm:pt modelId="{BDC51890-5AEC-4CF0-A438-F3A973ACDFFA}" type="pres">
      <dgm:prSet presAssocID="{0477B027-955F-49F1-8B27-5A06F994C3E4}" presName="parentText" presStyleLbl="alignNode1" presStyleIdx="0" presStyleCnt="5">
        <dgm:presLayoutVars>
          <dgm:chMax val="1"/>
          <dgm:bulletEnabled val="1"/>
        </dgm:presLayoutVars>
      </dgm:prSet>
      <dgm:spPr>
        <a:prstGeom prst="chevron">
          <a:avLst/>
        </a:prstGeom>
      </dgm:spPr>
      <dgm:t>
        <a:bodyPr/>
        <a:lstStyle/>
        <a:p>
          <a:endParaRPr lang="en-GB"/>
        </a:p>
      </dgm:t>
    </dgm:pt>
    <dgm:pt modelId="{44517CC9-9FAE-4239-A9C6-EC59C4560D90}" type="pres">
      <dgm:prSet presAssocID="{0477B027-955F-49F1-8B27-5A06F994C3E4}" presName="descendantText" presStyleLbl="alignAcc1" presStyleIdx="0" presStyleCnt="5">
        <dgm:presLayoutVars>
          <dgm:bulletEnabled val="1"/>
        </dgm:presLayoutVars>
      </dgm:prSet>
      <dgm:spPr>
        <a:prstGeom prst="round2SameRect">
          <a:avLst/>
        </a:prstGeom>
      </dgm:spPr>
      <dgm:t>
        <a:bodyPr/>
        <a:lstStyle/>
        <a:p>
          <a:endParaRPr lang="en-GB"/>
        </a:p>
      </dgm:t>
    </dgm:pt>
    <dgm:pt modelId="{F44D8EC7-4432-4C7A-996A-3551B1967CA8}" type="pres">
      <dgm:prSet presAssocID="{96CB9EE4-EADB-44BA-94AA-E97B96EEB5E3}" presName="sp" presStyleCnt="0"/>
      <dgm:spPr/>
    </dgm:pt>
    <dgm:pt modelId="{EE9644CD-1D77-419F-94A6-3DD82B3D8A1C}" type="pres">
      <dgm:prSet presAssocID="{DF42D7C2-3CDA-45F0-81A6-04428813820C}" presName="composite" presStyleCnt="0"/>
      <dgm:spPr/>
    </dgm:pt>
    <dgm:pt modelId="{1D83E221-0E15-4309-B420-EE51A5A875BB}" type="pres">
      <dgm:prSet presAssocID="{DF42D7C2-3CDA-45F0-81A6-04428813820C}" presName="parentText" presStyleLbl="alignNode1" presStyleIdx="1" presStyleCnt="5">
        <dgm:presLayoutVars>
          <dgm:chMax val="1"/>
          <dgm:bulletEnabled val="1"/>
        </dgm:presLayoutVars>
      </dgm:prSet>
      <dgm:spPr>
        <a:prstGeom prst="chevron">
          <a:avLst/>
        </a:prstGeom>
      </dgm:spPr>
      <dgm:t>
        <a:bodyPr/>
        <a:lstStyle/>
        <a:p>
          <a:endParaRPr lang="en-GB"/>
        </a:p>
      </dgm:t>
    </dgm:pt>
    <dgm:pt modelId="{4775D5E9-E878-4C61-BC50-E158C91C1195}" type="pres">
      <dgm:prSet presAssocID="{DF42D7C2-3CDA-45F0-81A6-04428813820C}" presName="descendantText" presStyleLbl="alignAcc1" presStyleIdx="1" presStyleCnt="5">
        <dgm:presLayoutVars>
          <dgm:bulletEnabled val="1"/>
        </dgm:presLayoutVars>
      </dgm:prSet>
      <dgm:spPr>
        <a:prstGeom prst="round2SameRect">
          <a:avLst/>
        </a:prstGeom>
      </dgm:spPr>
      <dgm:t>
        <a:bodyPr/>
        <a:lstStyle/>
        <a:p>
          <a:endParaRPr lang="en-GB"/>
        </a:p>
      </dgm:t>
    </dgm:pt>
    <dgm:pt modelId="{3F9B6EEF-5AB7-4022-B058-1137D805F93F}" type="pres">
      <dgm:prSet presAssocID="{B073F270-0AAA-44A5-98D2-FAD184124FD2}" presName="sp" presStyleCnt="0"/>
      <dgm:spPr/>
    </dgm:pt>
    <dgm:pt modelId="{4A1F8304-7A5F-4F50-9FC2-B7436B7BFAB4}" type="pres">
      <dgm:prSet presAssocID="{2A2DA081-6836-4497-A33A-6E0B70A30196}" presName="composite" presStyleCnt="0"/>
      <dgm:spPr/>
    </dgm:pt>
    <dgm:pt modelId="{D3C2A5E0-BDB7-4A0D-B3E9-2B5683B494AA}" type="pres">
      <dgm:prSet presAssocID="{2A2DA081-6836-4497-A33A-6E0B70A30196}" presName="parentText" presStyleLbl="alignNode1" presStyleIdx="2" presStyleCnt="5">
        <dgm:presLayoutVars>
          <dgm:chMax val="1"/>
          <dgm:bulletEnabled val="1"/>
        </dgm:presLayoutVars>
      </dgm:prSet>
      <dgm:spPr>
        <a:prstGeom prst="chevron">
          <a:avLst/>
        </a:prstGeom>
      </dgm:spPr>
      <dgm:t>
        <a:bodyPr/>
        <a:lstStyle/>
        <a:p>
          <a:endParaRPr lang="en-GB"/>
        </a:p>
      </dgm:t>
    </dgm:pt>
    <dgm:pt modelId="{418D94CF-4C9F-4BD9-95D5-9A776114EBFA}" type="pres">
      <dgm:prSet presAssocID="{2A2DA081-6836-4497-A33A-6E0B70A30196}" presName="descendantText" presStyleLbl="alignAcc1" presStyleIdx="2" presStyleCnt="5">
        <dgm:presLayoutVars>
          <dgm:bulletEnabled val="1"/>
        </dgm:presLayoutVars>
      </dgm:prSet>
      <dgm:spPr>
        <a:prstGeom prst="round2SameRect">
          <a:avLst/>
        </a:prstGeom>
      </dgm:spPr>
      <dgm:t>
        <a:bodyPr/>
        <a:lstStyle/>
        <a:p>
          <a:endParaRPr lang="en-GB"/>
        </a:p>
      </dgm:t>
    </dgm:pt>
    <dgm:pt modelId="{8AD5FBA5-4177-48F2-98C3-4F170535768E}" type="pres">
      <dgm:prSet presAssocID="{2C2F3370-4301-4236-9A4A-0214B07EC882}" presName="sp" presStyleCnt="0"/>
      <dgm:spPr/>
    </dgm:pt>
    <dgm:pt modelId="{C2F3DC98-4CBC-4646-8FAF-CC97A4675076}" type="pres">
      <dgm:prSet presAssocID="{6022E611-8BB3-4753-96C6-1B723C392B5D}" presName="composite" presStyleCnt="0"/>
      <dgm:spPr/>
    </dgm:pt>
    <dgm:pt modelId="{A4459EA6-B4C7-442C-B796-BAEB1CCA7600}" type="pres">
      <dgm:prSet presAssocID="{6022E611-8BB3-4753-96C6-1B723C392B5D}" presName="parentText" presStyleLbl="alignNode1" presStyleIdx="3" presStyleCnt="5">
        <dgm:presLayoutVars>
          <dgm:chMax val="1"/>
          <dgm:bulletEnabled val="1"/>
        </dgm:presLayoutVars>
      </dgm:prSet>
      <dgm:spPr>
        <a:prstGeom prst="chevron">
          <a:avLst/>
        </a:prstGeom>
      </dgm:spPr>
      <dgm:t>
        <a:bodyPr/>
        <a:lstStyle/>
        <a:p>
          <a:endParaRPr lang="en-GB"/>
        </a:p>
      </dgm:t>
    </dgm:pt>
    <dgm:pt modelId="{D19DC52C-D3D2-4339-887E-703054F3B0C9}" type="pres">
      <dgm:prSet presAssocID="{6022E611-8BB3-4753-96C6-1B723C392B5D}" presName="descendantText" presStyleLbl="alignAcc1" presStyleIdx="3" presStyleCnt="5">
        <dgm:presLayoutVars>
          <dgm:bulletEnabled val="1"/>
        </dgm:presLayoutVars>
      </dgm:prSet>
      <dgm:spPr>
        <a:prstGeom prst="round2SameRect">
          <a:avLst/>
        </a:prstGeom>
      </dgm:spPr>
      <dgm:t>
        <a:bodyPr/>
        <a:lstStyle/>
        <a:p>
          <a:endParaRPr lang="en-GB"/>
        </a:p>
      </dgm:t>
    </dgm:pt>
    <dgm:pt modelId="{52F93AA1-D831-4C1F-8ADA-6B3F0B3C4FAC}" type="pres">
      <dgm:prSet presAssocID="{D132608A-823C-4F45-AC49-16503C70E590}" presName="sp" presStyleCnt="0"/>
      <dgm:spPr/>
    </dgm:pt>
    <dgm:pt modelId="{12156926-0D50-4F41-B7C3-41DC82BB4821}" type="pres">
      <dgm:prSet presAssocID="{2C67ECC9-39F3-4331-BE58-69436F4D5112}" presName="composite" presStyleCnt="0"/>
      <dgm:spPr/>
    </dgm:pt>
    <dgm:pt modelId="{C5D616FC-E1FC-4E6D-80E8-98E527B313F7}" type="pres">
      <dgm:prSet presAssocID="{2C67ECC9-39F3-4331-BE58-69436F4D5112}" presName="parentText" presStyleLbl="alignNode1" presStyleIdx="4" presStyleCnt="5">
        <dgm:presLayoutVars>
          <dgm:chMax val="1"/>
          <dgm:bulletEnabled val="1"/>
        </dgm:presLayoutVars>
      </dgm:prSet>
      <dgm:spPr>
        <a:prstGeom prst="chevron">
          <a:avLst/>
        </a:prstGeom>
      </dgm:spPr>
      <dgm:t>
        <a:bodyPr/>
        <a:lstStyle/>
        <a:p>
          <a:endParaRPr lang="en-GB"/>
        </a:p>
      </dgm:t>
    </dgm:pt>
    <dgm:pt modelId="{6A9C6605-C2B0-41B0-9CCF-FAA9A0588EB6}" type="pres">
      <dgm:prSet presAssocID="{2C67ECC9-39F3-4331-BE58-69436F4D5112}" presName="descendantText" presStyleLbl="alignAcc1" presStyleIdx="4" presStyleCnt="5">
        <dgm:presLayoutVars>
          <dgm:bulletEnabled val="1"/>
        </dgm:presLayoutVars>
      </dgm:prSet>
      <dgm:spPr>
        <a:prstGeom prst="round2SameRect">
          <a:avLst/>
        </a:prstGeom>
      </dgm:spPr>
      <dgm:t>
        <a:bodyPr/>
        <a:lstStyle/>
        <a:p>
          <a:endParaRPr lang="en-GB"/>
        </a:p>
      </dgm:t>
    </dgm:pt>
  </dgm:ptLst>
  <dgm:cxnLst>
    <dgm:cxn modelId="{D91E5549-3695-46D5-8B5D-591BD7388C1B}" type="presOf" srcId="{1AB067CA-B9E9-482E-91D9-F5536E3AA6F6}" destId="{6A9C6605-C2B0-41B0-9CCF-FAA9A0588EB6}" srcOrd="0" destOrd="2" presId="urn:microsoft.com/office/officeart/2005/8/layout/chevron2"/>
    <dgm:cxn modelId="{77699F95-8727-4A28-BCA1-0A87C30D0583}" srcId="{2A2DA081-6836-4497-A33A-6E0B70A30196}" destId="{2B025749-0EEC-47FF-BC56-8F755F56770C}" srcOrd="0" destOrd="0" parTransId="{179EEBE8-DF8C-437C-B831-C20154EB4A70}" sibTransId="{80E9DB8E-7599-402D-89AC-BFC52A2DBF77}"/>
    <dgm:cxn modelId="{A4549AED-F73B-427B-BA7E-A9228E7D1937}" type="presOf" srcId="{76397D38-E4DC-43EC-81C9-F5EA784D87E1}" destId="{6A9C6605-C2B0-41B0-9CCF-FAA9A0588EB6}" srcOrd="0" destOrd="0" presId="urn:microsoft.com/office/officeart/2005/8/layout/chevron2"/>
    <dgm:cxn modelId="{5CCF97C6-96D3-4733-9790-8190DBD49D29}" type="presOf" srcId="{0EF5857F-CC2A-47F8-8D90-4DFDEAC47AD5}" destId="{D19DC52C-D3D2-4339-887E-703054F3B0C9}" srcOrd="0" destOrd="1" presId="urn:microsoft.com/office/officeart/2005/8/layout/chevron2"/>
    <dgm:cxn modelId="{B4D57BBE-E5C4-448A-9DB5-2D59E6013FD3}" type="presOf" srcId="{0477B027-955F-49F1-8B27-5A06F994C3E4}" destId="{BDC51890-5AEC-4CF0-A438-F3A973ACDFFA}" srcOrd="0" destOrd="0" presId="urn:microsoft.com/office/officeart/2005/8/layout/chevron2"/>
    <dgm:cxn modelId="{D3CCCD05-77E5-4580-A46C-80F3779DDBD0}" srcId="{DF42D7C2-3CDA-45F0-81A6-04428813820C}" destId="{12C9DB32-76F4-4F6A-8873-763A92243BAB}" srcOrd="0" destOrd="0" parTransId="{A275D73B-F58E-41FA-A77A-55AB6057E538}" sibTransId="{8C3A6C87-D9DC-45C6-9307-B731E490AAD1}"/>
    <dgm:cxn modelId="{9C1E5A48-5648-46BB-B045-96C6CEE7E660}" srcId="{8091C034-B150-47A2-9535-511C3F0C6026}" destId="{DF42D7C2-3CDA-45F0-81A6-04428813820C}" srcOrd="1" destOrd="0" parTransId="{9364D7AF-2DDC-46CE-AAAD-558411F14CE3}" sibTransId="{B073F270-0AAA-44A5-98D2-FAD184124FD2}"/>
    <dgm:cxn modelId="{5DF395C3-876B-44E8-8E82-9D0A7416D435}" type="presOf" srcId="{AD961A38-04C2-4F30-BFE1-6FF16F3D8CE7}" destId="{6A9C6605-C2B0-41B0-9CCF-FAA9A0588EB6}" srcOrd="0" destOrd="1" presId="urn:microsoft.com/office/officeart/2005/8/layout/chevron2"/>
    <dgm:cxn modelId="{A6465AE0-9F5D-430F-A1AE-3FF50BBBFF73}" srcId="{2A2DA081-6836-4497-A33A-6E0B70A30196}" destId="{74E82107-0DDE-4090-BEBD-CF216F564459}" srcOrd="1" destOrd="0" parTransId="{0D98303C-7F62-4A14-BF01-FF2938D491F9}" sibTransId="{4C6354F5-6F40-402C-BD97-4D44742921DF}"/>
    <dgm:cxn modelId="{DB504628-FDF5-4B30-91F7-EAD1E0545376}" type="presOf" srcId="{914151A0-26B3-4784-A4B6-A3F81695B3EE}" destId="{D19DC52C-D3D2-4339-887E-703054F3B0C9}" srcOrd="0" destOrd="0" presId="urn:microsoft.com/office/officeart/2005/8/layout/chevron2"/>
    <dgm:cxn modelId="{563E1B4A-29CF-4C1A-BB2E-5FA2431861DA}" type="presOf" srcId="{8091C034-B150-47A2-9535-511C3F0C6026}" destId="{63E940D3-1A52-48DC-8459-4C75AEAA819D}" srcOrd="0" destOrd="0" presId="urn:microsoft.com/office/officeart/2005/8/layout/chevron2"/>
    <dgm:cxn modelId="{AF17515D-5825-43E2-80BE-F5B298C92C28}" type="presOf" srcId="{85F675D2-11C8-4BB3-8DAF-2490B8A460D4}" destId="{44517CC9-9FAE-4239-A9C6-EC59C4560D90}" srcOrd="0" destOrd="0" presId="urn:microsoft.com/office/officeart/2005/8/layout/chevron2"/>
    <dgm:cxn modelId="{F39B1070-6034-47F2-80B7-BFE0909F12C7}" srcId="{8091C034-B150-47A2-9535-511C3F0C6026}" destId="{0477B027-955F-49F1-8B27-5A06F994C3E4}" srcOrd="0" destOrd="0" parTransId="{D8BD48DA-4D6B-492A-B58B-D881FE332950}" sibTransId="{96CB9EE4-EADB-44BA-94AA-E97B96EEB5E3}"/>
    <dgm:cxn modelId="{24A7DD07-6661-4526-B255-7E11F1E40FCA}" type="presOf" srcId="{74E82107-0DDE-4090-BEBD-CF216F564459}" destId="{418D94CF-4C9F-4BD9-95D5-9A776114EBFA}" srcOrd="0" destOrd="1" presId="urn:microsoft.com/office/officeart/2005/8/layout/chevron2"/>
    <dgm:cxn modelId="{F331D65A-2503-477B-B8C6-95F076FCBB22}" srcId="{2C67ECC9-39F3-4331-BE58-69436F4D5112}" destId="{AD961A38-04C2-4F30-BFE1-6FF16F3D8CE7}" srcOrd="1" destOrd="0" parTransId="{85A31C1F-B642-4F18-A446-0E3CD048D8B6}" sibTransId="{1C8FC709-6A16-4885-BC73-9171DB17107E}"/>
    <dgm:cxn modelId="{120BE264-7D19-404A-9F8B-E699FF2DB4B2}" srcId="{2C67ECC9-39F3-4331-BE58-69436F4D5112}" destId="{76397D38-E4DC-43EC-81C9-F5EA784D87E1}" srcOrd="0" destOrd="0" parTransId="{0BD3F614-AC20-4DCE-9476-20ED021D1AEC}" sibTransId="{63A02430-14E6-4A76-B0ED-990D0A1EB806}"/>
    <dgm:cxn modelId="{F6E550B0-140D-45BF-87B0-D226F6057A02}" srcId="{8091C034-B150-47A2-9535-511C3F0C6026}" destId="{6022E611-8BB3-4753-96C6-1B723C392B5D}" srcOrd="3" destOrd="0" parTransId="{7296D7AD-12CE-4F6A-9F34-A010D6E9487A}" sibTransId="{D132608A-823C-4F45-AC49-16503C70E590}"/>
    <dgm:cxn modelId="{EACCBB6E-692C-4171-8592-8BEF06736D1A}" srcId="{8091C034-B150-47A2-9535-511C3F0C6026}" destId="{2A2DA081-6836-4497-A33A-6E0B70A30196}" srcOrd="2" destOrd="0" parTransId="{629CB6F8-E845-4DF6-AC4E-6F6831C1D796}" sibTransId="{2C2F3370-4301-4236-9A4A-0214B07EC882}"/>
    <dgm:cxn modelId="{D2AE83EE-4FB0-42AF-8F68-D9BD3176101F}" type="presOf" srcId="{6022E611-8BB3-4753-96C6-1B723C392B5D}" destId="{A4459EA6-B4C7-442C-B796-BAEB1CCA7600}" srcOrd="0" destOrd="0" presId="urn:microsoft.com/office/officeart/2005/8/layout/chevron2"/>
    <dgm:cxn modelId="{E390342D-56A9-41E2-9A71-F31785B3B675}" srcId="{6022E611-8BB3-4753-96C6-1B723C392B5D}" destId="{914151A0-26B3-4784-A4B6-A3F81695B3EE}" srcOrd="0" destOrd="0" parTransId="{4855245C-3EBB-495A-AE3A-2AAFA3224CF9}" sibTransId="{C63B9FA2-4F15-4E4B-ACD4-17A1A0A2CF4B}"/>
    <dgm:cxn modelId="{F79F1C56-BF44-4118-A406-D3FF845381DE}" type="presOf" srcId="{2C67ECC9-39F3-4331-BE58-69436F4D5112}" destId="{C5D616FC-E1FC-4E6D-80E8-98E527B313F7}" srcOrd="0" destOrd="0" presId="urn:microsoft.com/office/officeart/2005/8/layout/chevron2"/>
    <dgm:cxn modelId="{C8CB6338-BC03-4B1A-B1E2-19B41F6DC3C9}" srcId="{DF42D7C2-3CDA-45F0-81A6-04428813820C}" destId="{5188B29C-418C-44BF-9039-E41522DDD04C}" srcOrd="1" destOrd="0" parTransId="{17C7EB40-D2A9-4394-8805-2112D08EF467}" sibTransId="{A562AE14-8F41-4991-96D4-5207D8506DA4}"/>
    <dgm:cxn modelId="{14CD58AD-6F62-48A3-BF51-80BBE0CE9C9F}" type="presOf" srcId="{12C9DB32-76F4-4F6A-8873-763A92243BAB}" destId="{4775D5E9-E878-4C61-BC50-E158C91C1195}" srcOrd="0" destOrd="0" presId="urn:microsoft.com/office/officeart/2005/8/layout/chevron2"/>
    <dgm:cxn modelId="{6AE91F29-EBD1-4912-9D95-44BA3CB6590A}" srcId="{2C67ECC9-39F3-4331-BE58-69436F4D5112}" destId="{1AB067CA-B9E9-482E-91D9-F5536E3AA6F6}" srcOrd="2" destOrd="0" parTransId="{C944A0E5-5302-4E8A-B1EA-6690B8C34770}" sibTransId="{16B49F4B-9152-4B34-A069-AE733D7DB0EA}"/>
    <dgm:cxn modelId="{B1A8608C-9700-4280-AA59-9B8F8773B8B8}" type="presOf" srcId="{1117F257-819C-467C-84CD-004DDF20CEEC}" destId="{6A9C6605-C2B0-41B0-9CCF-FAA9A0588EB6}" srcOrd="0" destOrd="3" presId="urn:microsoft.com/office/officeart/2005/8/layout/chevron2"/>
    <dgm:cxn modelId="{22776BE6-4BD5-47CF-B09F-9EE63FE65302}" srcId="{0477B027-955F-49F1-8B27-5A06F994C3E4}" destId="{85F675D2-11C8-4BB3-8DAF-2490B8A460D4}" srcOrd="0" destOrd="0" parTransId="{2EFE9777-4A64-43AF-869D-A8EE8EB30A64}" sibTransId="{9318B14B-ED5E-4F4B-9D3A-0C971446B2EE}"/>
    <dgm:cxn modelId="{76B4F5B0-5B9F-42CA-95C9-719D679A9921}" srcId="{2C67ECC9-39F3-4331-BE58-69436F4D5112}" destId="{1117F257-819C-467C-84CD-004DDF20CEEC}" srcOrd="3" destOrd="0" parTransId="{00D5FAB5-1ADA-4AEA-AAED-4B9BB80C221F}" sibTransId="{E6B8834A-C7C8-42EB-B688-DCE3F8C74F18}"/>
    <dgm:cxn modelId="{12D79583-CD28-4F79-A7A5-6C60155E3655}" srcId="{8091C034-B150-47A2-9535-511C3F0C6026}" destId="{2C67ECC9-39F3-4331-BE58-69436F4D5112}" srcOrd="4" destOrd="0" parTransId="{5F5410D4-00E7-47CB-9FB1-C5E419CE72E2}" sibTransId="{00EA4380-9EF5-4A06-87D4-2D9C732B5FA5}"/>
    <dgm:cxn modelId="{7EBB6040-EFC9-4474-AE3F-9D0526ECD617}" srcId="{6022E611-8BB3-4753-96C6-1B723C392B5D}" destId="{0EF5857F-CC2A-47F8-8D90-4DFDEAC47AD5}" srcOrd="1" destOrd="0" parTransId="{1CF29307-9974-437E-B256-EA045F2AE361}" sibTransId="{5E765EE2-868C-411C-801E-DF2BD4015580}"/>
    <dgm:cxn modelId="{7B9B4EBB-820D-4853-BF88-30038AD05C39}" type="presOf" srcId="{5188B29C-418C-44BF-9039-E41522DDD04C}" destId="{4775D5E9-E878-4C61-BC50-E158C91C1195}" srcOrd="0" destOrd="1" presId="urn:microsoft.com/office/officeart/2005/8/layout/chevron2"/>
    <dgm:cxn modelId="{74C2BC95-8309-4136-B00C-3213D5F2DDF8}" type="presOf" srcId="{2A2DA081-6836-4497-A33A-6E0B70A30196}" destId="{D3C2A5E0-BDB7-4A0D-B3E9-2B5683B494AA}" srcOrd="0" destOrd="0" presId="urn:microsoft.com/office/officeart/2005/8/layout/chevron2"/>
    <dgm:cxn modelId="{A0E66C97-5086-4EA4-BAB4-6244A377D646}" type="presOf" srcId="{2B025749-0EEC-47FF-BC56-8F755F56770C}" destId="{418D94CF-4C9F-4BD9-95D5-9A776114EBFA}" srcOrd="0" destOrd="0" presId="urn:microsoft.com/office/officeart/2005/8/layout/chevron2"/>
    <dgm:cxn modelId="{D73A6FBE-E454-4A7E-989C-CA93CBAD39D0}" type="presOf" srcId="{DF42D7C2-3CDA-45F0-81A6-04428813820C}" destId="{1D83E221-0E15-4309-B420-EE51A5A875BB}" srcOrd="0" destOrd="0" presId="urn:microsoft.com/office/officeart/2005/8/layout/chevron2"/>
    <dgm:cxn modelId="{632E25FC-A4F3-402A-B115-46D640F5F263}" type="presParOf" srcId="{63E940D3-1A52-48DC-8459-4C75AEAA819D}" destId="{99A88C03-B09F-4D2D-AC4B-F49190D7135E}" srcOrd="0" destOrd="0" presId="urn:microsoft.com/office/officeart/2005/8/layout/chevron2"/>
    <dgm:cxn modelId="{B9BA378F-F63F-4065-9E9A-B12A6CDD7F01}" type="presParOf" srcId="{99A88C03-B09F-4D2D-AC4B-F49190D7135E}" destId="{BDC51890-5AEC-4CF0-A438-F3A973ACDFFA}" srcOrd="0" destOrd="0" presId="urn:microsoft.com/office/officeart/2005/8/layout/chevron2"/>
    <dgm:cxn modelId="{F6EDCE38-886E-40DC-A132-3ED61A7CA302}" type="presParOf" srcId="{99A88C03-B09F-4D2D-AC4B-F49190D7135E}" destId="{44517CC9-9FAE-4239-A9C6-EC59C4560D90}" srcOrd="1" destOrd="0" presId="urn:microsoft.com/office/officeart/2005/8/layout/chevron2"/>
    <dgm:cxn modelId="{A6CBA117-1BAE-4E39-B89E-1C08BF94B23F}" type="presParOf" srcId="{63E940D3-1A52-48DC-8459-4C75AEAA819D}" destId="{F44D8EC7-4432-4C7A-996A-3551B1967CA8}" srcOrd="1" destOrd="0" presId="urn:microsoft.com/office/officeart/2005/8/layout/chevron2"/>
    <dgm:cxn modelId="{A838B2E2-9760-4C4F-875B-1718CC8176B1}" type="presParOf" srcId="{63E940D3-1A52-48DC-8459-4C75AEAA819D}" destId="{EE9644CD-1D77-419F-94A6-3DD82B3D8A1C}" srcOrd="2" destOrd="0" presId="urn:microsoft.com/office/officeart/2005/8/layout/chevron2"/>
    <dgm:cxn modelId="{30980750-B808-4E31-BC27-876C1CD12CC6}" type="presParOf" srcId="{EE9644CD-1D77-419F-94A6-3DD82B3D8A1C}" destId="{1D83E221-0E15-4309-B420-EE51A5A875BB}" srcOrd="0" destOrd="0" presId="urn:microsoft.com/office/officeart/2005/8/layout/chevron2"/>
    <dgm:cxn modelId="{7C386A6F-EAE9-4B0D-B719-C200FB4A6452}" type="presParOf" srcId="{EE9644CD-1D77-419F-94A6-3DD82B3D8A1C}" destId="{4775D5E9-E878-4C61-BC50-E158C91C1195}" srcOrd="1" destOrd="0" presId="urn:microsoft.com/office/officeart/2005/8/layout/chevron2"/>
    <dgm:cxn modelId="{99623EAD-A6B5-409D-854D-067B5AF7223A}" type="presParOf" srcId="{63E940D3-1A52-48DC-8459-4C75AEAA819D}" destId="{3F9B6EEF-5AB7-4022-B058-1137D805F93F}" srcOrd="3" destOrd="0" presId="urn:microsoft.com/office/officeart/2005/8/layout/chevron2"/>
    <dgm:cxn modelId="{AD5F13A4-3739-434E-91CF-4850E2D3A1CB}" type="presParOf" srcId="{63E940D3-1A52-48DC-8459-4C75AEAA819D}" destId="{4A1F8304-7A5F-4F50-9FC2-B7436B7BFAB4}" srcOrd="4" destOrd="0" presId="urn:microsoft.com/office/officeart/2005/8/layout/chevron2"/>
    <dgm:cxn modelId="{2E0D9FC5-9727-4522-8DFE-615D82DB6D04}" type="presParOf" srcId="{4A1F8304-7A5F-4F50-9FC2-B7436B7BFAB4}" destId="{D3C2A5E0-BDB7-4A0D-B3E9-2B5683B494AA}" srcOrd="0" destOrd="0" presId="urn:microsoft.com/office/officeart/2005/8/layout/chevron2"/>
    <dgm:cxn modelId="{C7E4E152-271F-4B28-9F47-2E40DAEB6F48}" type="presParOf" srcId="{4A1F8304-7A5F-4F50-9FC2-B7436B7BFAB4}" destId="{418D94CF-4C9F-4BD9-95D5-9A776114EBFA}" srcOrd="1" destOrd="0" presId="urn:microsoft.com/office/officeart/2005/8/layout/chevron2"/>
    <dgm:cxn modelId="{37F18880-CF85-4396-93F4-6913A72B839A}" type="presParOf" srcId="{63E940D3-1A52-48DC-8459-4C75AEAA819D}" destId="{8AD5FBA5-4177-48F2-98C3-4F170535768E}" srcOrd="5" destOrd="0" presId="urn:microsoft.com/office/officeart/2005/8/layout/chevron2"/>
    <dgm:cxn modelId="{D6444C31-189E-4ADE-BA1E-93616EAE9A16}" type="presParOf" srcId="{63E940D3-1A52-48DC-8459-4C75AEAA819D}" destId="{C2F3DC98-4CBC-4646-8FAF-CC97A4675076}" srcOrd="6" destOrd="0" presId="urn:microsoft.com/office/officeart/2005/8/layout/chevron2"/>
    <dgm:cxn modelId="{1DDC8A6A-A540-4691-A877-8145E3A9A341}" type="presParOf" srcId="{C2F3DC98-4CBC-4646-8FAF-CC97A4675076}" destId="{A4459EA6-B4C7-442C-B796-BAEB1CCA7600}" srcOrd="0" destOrd="0" presId="urn:microsoft.com/office/officeart/2005/8/layout/chevron2"/>
    <dgm:cxn modelId="{192E6BF4-AE70-434D-8178-BCF33A33DFA2}" type="presParOf" srcId="{C2F3DC98-4CBC-4646-8FAF-CC97A4675076}" destId="{D19DC52C-D3D2-4339-887E-703054F3B0C9}" srcOrd="1" destOrd="0" presId="urn:microsoft.com/office/officeart/2005/8/layout/chevron2"/>
    <dgm:cxn modelId="{12772310-F5A7-4074-ADC3-ACB703E393E0}" type="presParOf" srcId="{63E940D3-1A52-48DC-8459-4C75AEAA819D}" destId="{52F93AA1-D831-4C1F-8ADA-6B3F0B3C4FAC}" srcOrd="7" destOrd="0" presId="urn:microsoft.com/office/officeart/2005/8/layout/chevron2"/>
    <dgm:cxn modelId="{07600D5D-9FCE-415D-A285-98D054F3BAC1}" type="presParOf" srcId="{63E940D3-1A52-48DC-8459-4C75AEAA819D}" destId="{12156926-0D50-4F41-B7C3-41DC82BB4821}" srcOrd="8" destOrd="0" presId="urn:microsoft.com/office/officeart/2005/8/layout/chevron2"/>
    <dgm:cxn modelId="{592D975F-7C84-44A9-964E-F354C4ACC4C2}" type="presParOf" srcId="{12156926-0D50-4F41-B7C3-41DC82BB4821}" destId="{C5D616FC-E1FC-4E6D-80E8-98E527B313F7}" srcOrd="0" destOrd="0" presId="urn:microsoft.com/office/officeart/2005/8/layout/chevron2"/>
    <dgm:cxn modelId="{9CC6A81C-D8EA-4AE7-9F19-2A8C971C6DDF}" type="presParOf" srcId="{12156926-0D50-4F41-B7C3-41DC82BB4821}" destId="{6A9C6605-C2B0-41B0-9CCF-FAA9A0588EB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CD4CEF-773F-415A-8CA0-7F008507BCB3}" type="doc">
      <dgm:prSet loTypeId="urn:microsoft.com/office/officeart/2005/8/layout/hProcess7#2" loCatId="list" qsTypeId="urn:microsoft.com/office/officeart/2005/8/quickstyle/simple1" qsCatId="simple" csTypeId="urn:microsoft.com/office/officeart/2005/8/colors/colorful4" csCatId="colorful" phldr="1"/>
      <dgm:spPr/>
      <dgm:t>
        <a:bodyPr/>
        <a:lstStyle/>
        <a:p>
          <a:endParaRPr lang="en-GB"/>
        </a:p>
      </dgm:t>
    </dgm:pt>
    <dgm:pt modelId="{6CB4D1AE-A101-4163-A095-F2D274B3EB4D}">
      <dgm:prSet phldrT="[Text]"/>
      <dgm:spPr>
        <a:xfrm>
          <a:off x="2223" y="800405"/>
          <a:ext cx="1337753" cy="1605303"/>
        </a:xfr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Yr 1</a:t>
          </a:r>
        </a:p>
      </dgm:t>
    </dgm:pt>
    <dgm:pt modelId="{4DEC5EFF-5900-4932-90BE-E99BA4FB64D3}" type="parTrans" cxnId="{D465898C-CE6C-43FA-8FD6-39BE3E55CA11}">
      <dgm:prSet/>
      <dgm:spPr/>
      <dgm:t>
        <a:bodyPr/>
        <a:lstStyle/>
        <a:p>
          <a:endParaRPr lang="en-GB"/>
        </a:p>
      </dgm:t>
    </dgm:pt>
    <dgm:pt modelId="{EA621970-E4D7-4608-89D8-05659913D8F7}" type="sibTrans" cxnId="{D465898C-CE6C-43FA-8FD6-39BE3E55CA11}">
      <dgm:prSet/>
      <dgm:spPr/>
      <dgm:t>
        <a:bodyPr/>
        <a:lstStyle/>
        <a:p>
          <a:endParaRPr lang="en-GB"/>
        </a:p>
      </dgm:t>
    </dgm:pt>
    <dgm:pt modelId="{94459D8C-23BF-4067-B0E4-6313B4A9EDDD}">
      <dgm:prSet phldrT="[Text]"/>
      <dgm:spPr>
        <a:xfrm>
          <a:off x="269774" y="800405"/>
          <a:ext cx="996626" cy="1605303"/>
        </a:xfrm>
        <a:noFill/>
        <a:ln w="25400" cap="flat" cmpd="sng" algn="ctr">
          <a:noFill/>
          <a:prstDash val="solid"/>
        </a:ln>
        <a:effectLst/>
        <a:sp3d/>
      </dgm:spPr>
      <dgm:t>
        <a:bodyPr/>
        <a:lstStyle/>
        <a:p>
          <a:r>
            <a:rPr lang="en-GB" dirty="0" smtClean="0">
              <a:solidFill>
                <a:sysClr val="window" lastClr="FFFFFF"/>
              </a:solidFill>
              <a:latin typeface="Calibri"/>
              <a:ea typeface="+mn-ea"/>
              <a:cs typeface="+mn-cs"/>
            </a:rPr>
            <a:t>Develop Medicines Optimisation Programme supported by Choosing Wisely conversation with the public</a:t>
          </a:r>
          <a:endParaRPr lang="en-GB" dirty="0">
            <a:solidFill>
              <a:sysClr val="window" lastClr="FFFFFF"/>
            </a:solidFill>
            <a:latin typeface="Calibri"/>
            <a:ea typeface="+mn-ea"/>
            <a:cs typeface="+mn-cs"/>
          </a:endParaRPr>
        </a:p>
      </dgm:t>
    </dgm:pt>
    <dgm:pt modelId="{21A3D7F0-C411-4EAF-A4E6-1DA4BD2EE43B}" type="parTrans" cxnId="{479822BD-3C77-4D0F-B80B-C3C22A78AC26}">
      <dgm:prSet/>
      <dgm:spPr/>
      <dgm:t>
        <a:bodyPr/>
        <a:lstStyle/>
        <a:p>
          <a:endParaRPr lang="en-GB"/>
        </a:p>
      </dgm:t>
    </dgm:pt>
    <dgm:pt modelId="{84D2119F-C8ED-4B3B-9D0E-99EDF67DD33E}" type="sibTrans" cxnId="{479822BD-3C77-4D0F-B80B-C3C22A78AC26}">
      <dgm:prSet/>
      <dgm:spPr/>
      <dgm:t>
        <a:bodyPr/>
        <a:lstStyle/>
        <a:p>
          <a:endParaRPr lang="en-GB"/>
        </a:p>
      </dgm:t>
    </dgm:pt>
    <dgm:pt modelId="{774F167C-896A-4E73-B37D-C2070D4AA7F3}">
      <dgm:prSet phldrT="[Text]"/>
      <dgm:spPr>
        <a:xfrm>
          <a:off x="1386798" y="800405"/>
          <a:ext cx="1337753" cy="1605303"/>
        </a:xfrm>
        <a:solidFill>
          <a:srgbClr val="8064A2">
            <a:hueOff val="-1488257"/>
            <a:satOff val="8966"/>
            <a:lumOff val="719"/>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Yr 1 </a:t>
          </a:r>
        </a:p>
      </dgm:t>
    </dgm:pt>
    <dgm:pt modelId="{CE8AD5D5-4435-4E96-8681-1E847851B272}" type="parTrans" cxnId="{4039D12A-8734-436E-B275-7740D845A836}">
      <dgm:prSet/>
      <dgm:spPr/>
      <dgm:t>
        <a:bodyPr/>
        <a:lstStyle/>
        <a:p>
          <a:endParaRPr lang="en-GB"/>
        </a:p>
      </dgm:t>
    </dgm:pt>
    <dgm:pt modelId="{6CB318AC-C55E-450B-BF5B-06733EADDE83}" type="sibTrans" cxnId="{4039D12A-8734-436E-B275-7740D845A836}">
      <dgm:prSet/>
      <dgm:spPr/>
      <dgm:t>
        <a:bodyPr/>
        <a:lstStyle/>
        <a:p>
          <a:endParaRPr lang="en-GB"/>
        </a:p>
      </dgm:t>
    </dgm:pt>
    <dgm:pt modelId="{00BAA587-0693-4354-9770-77F8D014D8BA}">
      <dgm:prSet phldrT="[Text]"/>
      <dgm:spPr>
        <a:xfrm>
          <a:off x="1654349" y="800405"/>
          <a:ext cx="996626" cy="1605303"/>
        </a:xfrm>
        <a:noFill/>
        <a:ln w="25400" cap="flat" cmpd="sng" algn="ctr">
          <a:noFill/>
          <a:prstDash val="solid"/>
        </a:ln>
        <a:effectLst/>
        <a:sp3d/>
      </dgm:spPr>
      <dgm:t>
        <a:bodyPr/>
        <a:lstStyle/>
        <a:p>
          <a:r>
            <a:rPr lang="en-GB" dirty="0" smtClean="0">
              <a:solidFill>
                <a:sysClr val="window" lastClr="FFFFFF"/>
              </a:solidFill>
              <a:latin typeface="Calibri"/>
              <a:ea typeface="+mn-ea"/>
              <a:cs typeface="+mn-cs"/>
            </a:rPr>
            <a:t>Deliver follow up project and undertake diagnostics review of county in particular support of urgent care strategy.</a:t>
          </a:r>
          <a:endParaRPr lang="en-GB" dirty="0">
            <a:solidFill>
              <a:sysClr val="window" lastClr="FFFFFF"/>
            </a:solidFill>
            <a:latin typeface="Calibri"/>
            <a:ea typeface="+mn-ea"/>
            <a:cs typeface="+mn-cs"/>
          </a:endParaRPr>
        </a:p>
      </dgm:t>
    </dgm:pt>
    <dgm:pt modelId="{267DB8CC-9956-4EB3-835D-5B8073B9CC40}" type="parTrans" cxnId="{5E9B0758-9E55-4BB6-BE09-E88FBE238038}">
      <dgm:prSet/>
      <dgm:spPr/>
      <dgm:t>
        <a:bodyPr/>
        <a:lstStyle/>
        <a:p>
          <a:endParaRPr lang="en-GB"/>
        </a:p>
      </dgm:t>
    </dgm:pt>
    <dgm:pt modelId="{01A2F99F-15F4-49C5-B32E-EC9050160452}" type="sibTrans" cxnId="{5E9B0758-9E55-4BB6-BE09-E88FBE238038}">
      <dgm:prSet/>
      <dgm:spPr/>
      <dgm:t>
        <a:bodyPr/>
        <a:lstStyle/>
        <a:p>
          <a:endParaRPr lang="en-GB"/>
        </a:p>
      </dgm:t>
    </dgm:pt>
    <dgm:pt modelId="{7270A0D5-9BAC-4B2F-BA14-68450E82E1EE}">
      <dgm:prSet phldrT="[Text]"/>
      <dgm:spPr>
        <a:xfrm>
          <a:off x="2771373" y="800405"/>
          <a:ext cx="1337753" cy="1605303"/>
        </a:xfrm>
        <a:solidFill>
          <a:srgbClr val="8064A2">
            <a:hueOff val="-2976513"/>
            <a:satOff val="17933"/>
            <a:lumOff val="1437"/>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Yr 2</a:t>
          </a:r>
        </a:p>
      </dgm:t>
    </dgm:pt>
    <dgm:pt modelId="{E5BF2A9A-4D8F-4B5F-B6AD-1312F81C996C}" type="parTrans" cxnId="{AB33E3E6-1481-49DF-816E-F7F69BEB6C4C}">
      <dgm:prSet/>
      <dgm:spPr/>
      <dgm:t>
        <a:bodyPr/>
        <a:lstStyle/>
        <a:p>
          <a:endParaRPr lang="en-GB"/>
        </a:p>
      </dgm:t>
    </dgm:pt>
    <dgm:pt modelId="{976C6D0B-FEFF-4C58-87BC-E6A3E7E7FA5C}" type="sibTrans" cxnId="{AB33E3E6-1481-49DF-816E-F7F69BEB6C4C}">
      <dgm:prSet/>
      <dgm:spPr/>
      <dgm:t>
        <a:bodyPr/>
        <a:lstStyle/>
        <a:p>
          <a:endParaRPr lang="en-GB"/>
        </a:p>
      </dgm:t>
    </dgm:pt>
    <dgm:pt modelId="{740D6725-44BD-4AD2-9881-5C167FDF3773}">
      <dgm:prSet phldrT="[Text]"/>
      <dgm:spPr>
        <a:xfrm>
          <a:off x="3038923" y="800405"/>
          <a:ext cx="996626" cy="1605303"/>
        </a:xfrm>
        <a:noFill/>
        <a:ln w="25400" cap="flat" cmpd="sng" algn="ctr">
          <a:noFill/>
          <a:prstDash val="solid"/>
        </a:ln>
        <a:effectLst/>
        <a:sp3d/>
      </dgm:spPr>
      <dgm:t>
        <a:bodyPr/>
        <a:lstStyle/>
        <a:p>
          <a:r>
            <a:rPr lang="en-GB" dirty="0">
              <a:solidFill>
                <a:sysClr val="window" lastClr="FFFFFF"/>
              </a:solidFill>
              <a:latin typeface="Calibri"/>
              <a:ea typeface="+mn-ea"/>
              <a:cs typeface="+mn-cs"/>
            </a:rPr>
            <a:t>Implement </a:t>
          </a:r>
          <a:r>
            <a:rPr lang="en-GB" dirty="0" smtClean="0">
              <a:solidFill>
                <a:sysClr val="window" lastClr="FFFFFF"/>
              </a:solidFill>
              <a:latin typeface="Calibri"/>
              <a:ea typeface="+mn-ea"/>
              <a:cs typeface="+mn-cs"/>
            </a:rPr>
            <a:t> findings of diagnostic review and next stage of Choosing Wisely programme.</a:t>
          </a:r>
          <a:endParaRPr lang="en-GB" dirty="0">
            <a:solidFill>
              <a:sysClr val="window" lastClr="FFFFFF"/>
            </a:solidFill>
            <a:latin typeface="Calibri"/>
            <a:ea typeface="+mn-ea"/>
            <a:cs typeface="+mn-cs"/>
          </a:endParaRPr>
        </a:p>
      </dgm:t>
    </dgm:pt>
    <dgm:pt modelId="{3DD1E0E9-8AF6-43F2-996A-5F4CE50C2D05}" type="parTrans" cxnId="{B1DB0E1E-6E29-4FCC-B76E-BA2DBEDC8CF0}">
      <dgm:prSet/>
      <dgm:spPr/>
      <dgm:t>
        <a:bodyPr/>
        <a:lstStyle/>
        <a:p>
          <a:endParaRPr lang="en-GB"/>
        </a:p>
      </dgm:t>
    </dgm:pt>
    <dgm:pt modelId="{C1F85E04-CF22-4E31-AABA-088A2DC6B440}" type="sibTrans" cxnId="{B1DB0E1E-6E29-4FCC-B76E-BA2DBEDC8CF0}">
      <dgm:prSet/>
      <dgm:spPr/>
      <dgm:t>
        <a:bodyPr/>
        <a:lstStyle/>
        <a:p>
          <a:endParaRPr lang="en-GB"/>
        </a:p>
      </dgm:t>
    </dgm:pt>
    <dgm:pt modelId="{A728357C-7D9E-485E-BF68-C1D62DC4DE90}">
      <dgm:prSet phldrT="[Text]"/>
      <dgm:spPr>
        <a:xfrm>
          <a:off x="4155947" y="800405"/>
          <a:ext cx="1337753" cy="1605303"/>
        </a:xfrm>
        <a:solidFill>
          <a:srgbClr val="8064A2">
            <a:hueOff val="-4464770"/>
            <a:satOff val="26899"/>
            <a:lumOff val="2156"/>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Yr 3-5</a:t>
          </a:r>
        </a:p>
      </dgm:t>
    </dgm:pt>
    <dgm:pt modelId="{5C96CD29-4AAF-49F4-A5D0-C276FB69FC8C}" type="parTrans" cxnId="{7E1760EB-573B-4F31-BDEC-836B609E53F3}">
      <dgm:prSet/>
      <dgm:spPr/>
      <dgm:t>
        <a:bodyPr/>
        <a:lstStyle/>
        <a:p>
          <a:endParaRPr lang="en-GB"/>
        </a:p>
      </dgm:t>
    </dgm:pt>
    <dgm:pt modelId="{87C34213-E86A-4D1F-A8F9-4049B2F056AB}" type="sibTrans" cxnId="{7E1760EB-573B-4F31-BDEC-836B609E53F3}">
      <dgm:prSet/>
      <dgm:spPr/>
      <dgm:t>
        <a:bodyPr/>
        <a:lstStyle/>
        <a:p>
          <a:endParaRPr lang="en-GB"/>
        </a:p>
      </dgm:t>
    </dgm:pt>
    <dgm:pt modelId="{D611C725-765E-4729-8A67-1E6155D2304F}">
      <dgm:prSet phldrT="[Text]"/>
      <dgm:spPr>
        <a:xfrm>
          <a:off x="4423498" y="800405"/>
          <a:ext cx="996626" cy="1605303"/>
        </a:xfrm>
        <a:noFill/>
        <a:ln w="25400" cap="flat" cmpd="sng" algn="ctr">
          <a:noFill/>
          <a:prstDash val="solid"/>
        </a:ln>
        <a:effectLst/>
        <a:sp3d/>
      </dgm:spPr>
      <dgm:t>
        <a:bodyPr/>
        <a:lstStyle/>
        <a:p>
          <a:r>
            <a:rPr lang="en-GB" dirty="0">
              <a:solidFill>
                <a:sysClr val="window" lastClr="FFFFFF"/>
              </a:solidFill>
              <a:latin typeface="Calibri"/>
              <a:ea typeface="+mn-ea"/>
              <a:cs typeface="+mn-cs"/>
            </a:rPr>
            <a:t>Learning from </a:t>
          </a:r>
          <a:r>
            <a:rPr lang="en-GB" dirty="0" err="1">
              <a:solidFill>
                <a:sysClr val="window" lastClr="FFFFFF"/>
              </a:solidFill>
              <a:latin typeface="Calibri"/>
              <a:ea typeface="+mn-ea"/>
              <a:cs typeface="+mn-cs"/>
            </a:rPr>
            <a:t>Yr</a:t>
          </a:r>
          <a:r>
            <a:rPr lang="en-GB" dirty="0">
              <a:solidFill>
                <a:sysClr val="window" lastClr="FFFFFF"/>
              </a:solidFill>
              <a:latin typeface="Calibri"/>
              <a:ea typeface="+mn-ea"/>
              <a:cs typeface="+mn-cs"/>
            </a:rPr>
            <a:t> 1 &amp; 2 to set  </a:t>
          </a:r>
          <a:r>
            <a:rPr lang="en-GB" dirty="0" smtClean="0">
              <a:solidFill>
                <a:sysClr val="window" lastClr="FFFFFF"/>
              </a:solidFill>
              <a:latin typeface="Calibri"/>
              <a:ea typeface="+mn-ea"/>
              <a:cs typeface="+mn-cs"/>
            </a:rPr>
            <a:t>delivery for years 3-5.</a:t>
          </a:r>
          <a:endParaRPr lang="en-GB" dirty="0">
            <a:solidFill>
              <a:sysClr val="window" lastClr="FFFFFF"/>
            </a:solidFill>
            <a:latin typeface="Calibri"/>
            <a:ea typeface="+mn-ea"/>
            <a:cs typeface="+mn-cs"/>
          </a:endParaRPr>
        </a:p>
      </dgm:t>
    </dgm:pt>
    <dgm:pt modelId="{63DD95FD-9B77-4D0F-AFD1-6BCB7136EBF6}" type="parTrans" cxnId="{70117D65-2E5B-4408-BE23-B6FBE4EBEBF8}">
      <dgm:prSet/>
      <dgm:spPr/>
      <dgm:t>
        <a:bodyPr/>
        <a:lstStyle/>
        <a:p>
          <a:endParaRPr lang="en-GB"/>
        </a:p>
      </dgm:t>
    </dgm:pt>
    <dgm:pt modelId="{83DBC96A-A5A2-4588-9733-B2A765AAF042}" type="sibTrans" cxnId="{70117D65-2E5B-4408-BE23-B6FBE4EBEBF8}">
      <dgm:prSet/>
      <dgm:spPr/>
      <dgm:t>
        <a:bodyPr/>
        <a:lstStyle/>
        <a:p>
          <a:endParaRPr lang="en-GB"/>
        </a:p>
      </dgm:t>
    </dgm:pt>
    <dgm:pt modelId="{7C023D0F-0AF2-4CC7-8464-A7E97F013DDB}" type="pres">
      <dgm:prSet presAssocID="{F8CD4CEF-773F-415A-8CA0-7F008507BCB3}" presName="Name0" presStyleCnt="0">
        <dgm:presLayoutVars>
          <dgm:dir/>
          <dgm:animLvl val="lvl"/>
          <dgm:resizeHandles val="exact"/>
        </dgm:presLayoutVars>
      </dgm:prSet>
      <dgm:spPr/>
      <dgm:t>
        <a:bodyPr/>
        <a:lstStyle/>
        <a:p>
          <a:endParaRPr lang="en-GB"/>
        </a:p>
      </dgm:t>
    </dgm:pt>
    <dgm:pt modelId="{77E04374-9B95-4479-B28C-DC4D5964A3E3}" type="pres">
      <dgm:prSet presAssocID="{6CB4D1AE-A101-4163-A095-F2D274B3EB4D}" presName="compositeNode" presStyleCnt="0">
        <dgm:presLayoutVars>
          <dgm:bulletEnabled val="1"/>
        </dgm:presLayoutVars>
      </dgm:prSet>
      <dgm:spPr/>
    </dgm:pt>
    <dgm:pt modelId="{74D8B973-3124-4906-9B94-ED32E729CE39}" type="pres">
      <dgm:prSet presAssocID="{6CB4D1AE-A101-4163-A095-F2D274B3EB4D}" presName="bgRect" presStyleLbl="node1" presStyleIdx="0" presStyleCnt="4"/>
      <dgm:spPr>
        <a:prstGeom prst="roundRect">
          <a:avLst>
            <a:gd name="adj" fmla="val 5000"/>
          </a:avLst>
        </a:prstGeom>
      </dgm:spPr>
      <dgm:t>
        <a:bodyPr/>
        <a:lstStyle/>
        <a:p>
          <a:endParaRPr lang="en-GB"/>
        </a:p>
      </dgm:t>
    </dgm:pt>
    <dgm:pt modelId="{494ED2B8-9101-48E5-9F28-33E1F61D9E86}" type="pres">
      <dgm:prSet presAssocID="{6CB4D1AE-A101-4163-A095-F2D274B3EB4D}" presName="parentNode" presStyleLbl="node1" presStyleIdx="0" presStyleCnt="4">
        <dgm:presLayoutVars>
          <dgm:chMax val="0"/>
          <dgm:bulletEnabled val="1"/>
        </dgm:presLayoutVars>
      </dgm:prSet>
      <dgm:spPr/>
      <dgm:t>
        <a:bodyPr/>
        <a:lstStyle/>
        <a:p>
          <a:endParaRPr lang="en-GB"/>
        </a:p>
      </dgm:t>
    </dgm:pt>
    <dgm:pt modelId="{631210EF-C309-4079-8153-92B306B1B1EA}" type="pres">
      <dgm:prSet presAssocID="{6CB4D1AE-A101-4163-A095-F2D274B3EB4D}" presName="childNode" presStyleLbl="node1" presStyleIdx="0" presStyleCnt="4">
        <dgm:presLayoutVars>
          <dgm:bulletEnabled val="1"/>
        </dgm:presLayoutVars>
      </dgm:prSet>
      <dgm:spPr>
        <a:prstGeom prst="rect">
          <a:avLst/>
        </a:prstGeom>
      </dgm:spPr>
      <dgm:t>
        <a:bodyPr/>
        <a:lstStyle/>
        <a:p>
          <a:endParaRPr lang="en-GB"/>
        </a:p>
      </dgm:t>
    </dgm:pt>
    <dgm:pt modelId="{8B141D0C-CB6C-4C74-B1C2-753F0790DC23}" type="pres">
      <dgm:prSet presAssocID="{EA621970-E4D7-4608-89D8-05659913D8F7}" presName="hSp" presStyleCnt="0"/>
      <dgm:spPr/>
    </dgm:pt>
    <dgm:pt modelId="{FCCF8CB1-B8F7-454D-8A22-6F43A56F0E08}" type="pres">
      <dgm:prSet presAssocID="{EA621970-E4D7-4608-89D8-05659913D8F7}" presName="vProcSp" presStyleCnt="0"/>
      <dgm:spPr/>
    </dgm:pt>
    <dgm:pt modelId="{B961EB95-8F88-4E77-B50C-E0284FD712B2}" type="pres">
      <dgm:prSet presAssocID="{EA621970-E4D7-4608-89D8-05659913D8F7}" presName="vSp1" presStyleCnt="0"/>
      <dgm:spPr/>
    </dgm:pt>
    <dgm:pt modelId="{562DD920-0AEA-4F71-9549-D43202C5B8B2}" type="pres">
      <dgm:prSet presAssocID="{EA621970-E4D7-4608-89D8-05659913D8F7}" presName="simulatedConn" presStyleLbl="solidFgAcc1" presStyleIdx="0" presStyleCnt="3"/>
      <dgm:spPr>
        <a:xfrm rot="5400000">
          <a:off x="1275516" y="2076402"/>
          <a:ext cx="235942" cy="200662"/>
        </a:xfrm>
        <a:prstGeom prst="flowChartExtract">
          <a:avLst/>
        </a:prstGeom>
        <a:solidFill>
          <a:sysClr val="window" lastClr="FFFFFF">
            <a:hueOff val="0"/>
            <a:satOff val="0"/>
            <a:lumOff val="0"/>
            <a:alphaOff val="0"/>
          </a:sysClr>
        </a:solidFill>
        <a:ln w="25400" cap="flat" cmpd="sng" algn="ctr">
          <a:solidFill>
            <a:srgbClr val="8064A2">
              <a:hueOff val="0"/>
              <a:satOff val="0"/>
              <a:lumOff val="0"/>
              <a:alphaOff val="0"/>
            </a:srgbClr>
          </a:solidFill>
          <a:prstDash val="solid"/>
        </a:ln>
        <a:effectLst/>
      </dgm:spPr>
      <dgm:t>
        <a:bodyPr/>
        <a:lstStyle/>
        <a:p>
          <a:endParaRPr lang="en-GB"/>
        </a:p>
      </dgm:t>
    </dgm:pt>
    <dgm:pt modelId="{B2F3A5B7-E4C7-426D-B47C-29610583B12C}" type="pres">
      <dgm:prSet presAssocID="{EA621970-E4D7-4608-89D8-05659913D8F7}" presName="vSp2" presStyleCnt="0"/>
      <dgm:spPr/>
    </dgm:pt>
    <dgm:pt modelId="{FFA37298-6564-4587-AC40-F83170A9BC52}" type="pres">
      <dgm:prSet presAssocID="{EA621970-E4D7-4608-89D8-05659913D8F7}" presName="sibTrans" presStyleCnt="0"/>
      <dgm:spPr/>
    </dgm:pt>
    <dgm:pt modelId="{3E68EF2D-8A18-4E45-B8E7-9CDFF52AB235}" type="pres">
      <dgm:prSet presAssocID="{774F167C-896A-4E73-B37D-C2070D4AA7F3}" presName="compositeNode" presStyleCnt="0">
        <dgm:presLayoutVars>
          <dgm:bulletEnabled val="1"/>
        </dgm:presLayoutVars>
      </dgm:prSet>
      <dgm:spPr/>
    </dgm:pt>
    <dgm:pt modelId="{3C459997-1D7F-4805-87A6-A1F738DBBCFF}" type="pres">
      <dgm:prSet presAssocID="{774F167C-896A-4E73-B37D-C2070D4AA7F3}" presName="bgRect" presStyleLbl="node1" presStyleIdx="1" presStyleCnt="4"/>
      <dgm:spPr>
        <a:prstGeom prst="roundRect">
          <a:avLst>
            <a:gd name="adj" fmla="val 5000"/>
          </a:avLst>
        </a:prstGeom>
      </dgm:spPr>
      <dgm:t>
        <a:bodyPr/>
        <a:lstStyle/>
        <a:p>
          <a:endParaRPr lang="en-GB"/>
        </a:p>
      </dgm:t>
    </dgm:pt>
    <dgm:pt modelId="{02A91498-E3D9-484E-AC1F-DCDB833D5AA9}" type="pres">
      <dgm:prSet presAssocID="{774F167C-896A-4E73-B37D-C2070D4AA7F3}" presName="parentNode" presStyleLbl="node1" presStyleIdx="1" presStyleCnt="4">
        <dgm:presLayoutVars>
          <dgm:chMax val="0"/>
          <dgm:bulletEnabled val="1"/>
        </dgm:presLayoutVars>
      </dgm:prSet>
      <dgm:spPr/>
      <dgm:t>
        <a:bodyPr/>
        <a:lstStyle/>
        <a:p>
          <a:endParaRPr lang="en-GB"/>
        </a:p>
      </dgm:t>
    </dgm:pt>
    <dgm:pt modelId="{4CF1CC27-CEEB-406A-94D6-FFD509FE23C9}" type="pres">
      <dgm:prSet presAssocID="{774F167C-896A-4E73-B37D-C2070D4AA7F3}" presName="childNode" presStyleLbl="node1" presStyleIdx="1" presStyleCnt="4">
        <dgm:presLayoutVars>
          <dgm:bulletEnabled val="1"/>
        </dgm:presLayoutVars>
      </dgm:prSet>
      <dgm:spPr>
        <a:prstGeom prst="rect">
          <a:avLst/>
        </a:prstGeom>
      </dgm:spPr>
      <dgm:t>
        <a:bodyPr/>
        <a:lstStyle/>
        <a:p>
          <a:endParaRPr lang="en-GB"/>
        </a:p>
      </dgm:t>
    </dgm:pt>
    <dgm:pt modelId="{C51B3D05-4857-4A4C-AFA1-11C07C91EA38}" type="pres">
      <dgm:prSet presAssocID="{6CB318AC-C55E-450B-BF5B-06733EADDE83}" presName="hSp" presStyleCnt="0"/>
      <dgm:spPr/>
    </dgm:pt>
    <dgm:pt modelId="{D0EB3F37-CBBF-42C1-B588-09CC4CCD8C32}" type="pres">
      <dgm:prSet presAssocID="{6CB318AC-C55E-450B-BF5B-06733EADDE83}" presName="vProcSp" presStyleCnt="0"/>
      <dgm:spPr/>
    </dgm:pt>
    <dgm:pt modelId="{51EE9329-3C30-4773-B01F-4E3DFBBE5DD7}" type="pres">
      <dgm:prSet presAssocID="{6CB318AC-C55E-450B-BF5B-06733EADDE83}" presName="vSp1" presStyleCnt="0"/>
      <dgm:spPr/>
    </dgm:pt>
    <dgm:pt modelId="{225F97E4-1965-4B33-9DEE-78AF03C91EE2}" type="pres">
      <dgm:prSet presAssocID="{6CB318AC-C55E-450B-BF5B-06733EADDE83}" presName="simulatedConn" presStyleLbl="solidFgAcc1" presStyleIdx="1" presStyleCnt="3"/>
      <dgm:spPr>
        <a:xfrm rot="5400000">
          <a:off x="2660090" y="2076402"/>
          <a:ext cx="235942" cy="200662"/>
        </a:xfrm>
        <a:prstGeom prst="flowChartExtract">
          <a:avLst/>
        </a:prstGeom>
        <a:solidFill>
          <a:sysClr val="window" lastClr="FFFFFF">
            <a:hueOff val="0"/>
            <a:satOff val="0"/>
            <a:lumOff val="0"/>
            <a:alphaOff val="0"/>
          </a:sysClr>
        </a:solidFill>
        <a:ln w="25400" cap="flat" cmpd="sng" algn="ctr">
          <a:solidFill>
            <a:srgbClr val="8064A2">
              <a:hueOff val="-2232385"/>
              <a:satOff val="13449"/>
              <a:lumOff val="1078"/>
              <a:alphaOff val="0"/>
            </a:srgbClr>
          </a:solidFill>
          <a:prstDash val="solid"/>
        </a:ln>
        <a:effectLst/>
      </dgm:spPr>
      <dgm:t>
        <a:bodyPr/>
        <a:lstStyle/>
        <a:p>
          <a:endParaRPr lang="en-GB"/>
        </a:p>
      </dgm:t>
    </dgm:pt>
    <dgm:pt modelId="{93E9919D-6B23-466F-897A-526DA3360414}" type="pres">
      <dgm:prSet presAssocID="{6CB318AC-C55E-450B-BF5B-06733EADDE83}" presName="vSp2" presStyleCnt="0"/>
      <dgm:spPr/>
    </dgm:pt>
    <dgm:pt modelId="{E5EA502B-C983-4F79-A079-3012FA28EC7C}" type="pres">
      <dgm:prSet presAssocID="{6CB318AC-C55E-450B-BF5B-06733EADDE83}" presName="sibTrans" presStyleCnt="0"/>
      <dgm:spPr/>
    </dgm:pt>
    <dgm:pt modelId="{FCDE9561-782B-4BFC-AB72-A05875814F77}" type="pres">
      <dgm:prSet presAssocID="{7270A0D5-9BAC-4B2F-BA14-68450E82E1EE}" presName="compositeNode" presStyleCnt="0">
        <dgm:presLayoutVars>
          <dgm:bulletEnabled val="1"/>
        </dgm:presLayoutVars>
      </dgm:prSet>
      <dgm:spPr/>
    </dgm:pt>
    <dgm:pt modelId="{640E4552-D733-4B12-A434-D460A35931F5}" type="pres">
      <dgm:prSet presAssocID="{7270A0D5-9BAC-4B2F-BA14-68450E82E1EE}" presName="bgRect" presStyleLbl="node1" presStyleIdx="2" presStyleCnt="4"/>
      <dgm:spPr>
        <a:prstGeom prst="roundRect">
          <a:avLst>
            <a:gd name="adj" fmla="val 5000"/>
          </a:avLst>
        </a:prstGeom>
      </dgm:spPr>
      <dgm:t>
        <a:bodyPr/>
        <a:lstStyle/>
        <a:p>
          <a:endParaRPr lang="en-GB"/>
        </a:p>
      </dgm:t>
    </dgm:pt>
    <dgm:pt modelId="{E887897D-23CA-429E-B8F2-69E8207CDE60}" type="pres">
      <dgm:prSet presAssocID="{7270A0D5-9BAC-4B2F-BA14-68450E82E1EE}" presName="parentNode" presStyleLbl="node1" presStyleIdx="2" presStyleCnt="4">
        <dgm:presLayoutVars>
          <dgm:chMax val="0"/>
          <dgm:bulletEnabled val="1"/>
        </dgm:presLayoutVars>
      </dgm:prSet>
      <dgm:spPr/>
      <dgm:t>
        <a:bodyPr/>
        <a:lstStyle/>
        <a:p>
          <a:endParaRPr lang="en-GB"/>
        </a:p>
      </dgm:t>
    </dgm:pt>
    <dgm:pt modelId="{15BAA486-98AB-4F1C-9DFD-FF5D07B4F9C4}" type="pres">
      <dgm:prSet presAssocID="{7270A0D5-9BAC-4B2F-BA14-68450E82E1EE}" presName="childNode" presStyleLbl="node1" presStyleIdx="2" presStyleCnt="4">
        <dgm:presLayoutVars>
          <dgm:bulletEnabled val="1"/>
        </dgm:presLayoutVars>
      </dgm:prSet>
      <dgm:spPr>
        <a:prstGeom prst="rect">
          <a:avLst/>
        </a:prstGeom>
      </dgm:spPr>
      <dgm:t>
        <a:bodyPr/>
        <a:lstStyle/>
        <a:p>
          <a:endParaRPr lang="en-GB"/>
        </a:p>
      </dgm:t>
    </dgm:pt>
    <dgm:pt modelId="{1F45C339-78FB-450F-BBB7-C0948E0ECE7C}" type="pres">
      <dgm:prSet presAssocID="{976C6D0B-FEFF-4C58-87BC-E6A3E7E7FA5C}" presName="hSp" presStyleCnt="0"/>
      <dgm:spPr/>
    </dgm:pt>
    <dgm:pt modelId="{0B416FD8-A2C4-4197-A325-E36B38F068CF}" type="pres">
      <dgm:prSet presAssocID="{976C6D0B-FEFF-4C58-87BC-E6A3E7E7FA5C}" presName="vProcSp" presStyleCnt="0"/>
      <dgm:spPr/>
    </dgm:pt>
    <dgm:pt modelId="{0F0B3FDF-35FF-4E1C-AA6B-AD289DD0EC37}" type="pres">
      <dgm:prSet presAssocID="{976C6D0B-FEFF-4C58-87BC-E6A3E7E7FA5C}" presName="vSp1" presStyleCnt="0"/>
      <dgm:spPr/>
    </dgm:pt>
    <dgm:pt modelId="{6ADE54C5-0DB0-47EE-848C-7EA0CC920E86}" type="pres">
      <dgm:prSet presAssocID="{976C6D0B-FEFF-4C58-87BC-E6A3E7E7FA5C}" presName="simulatedConn" presStyleLbl="solidFgAcc1" presStyleIdx="2" presStyleCnt="3"/>
      <dgm:spPr>
        <a:xfrm rot="5400000">
          <a:off x="4044665" y="2076402"/>
          <a:ext cx="235942" cy="200662"/>
        </a:xfrm>
        <a:prstGeom prst="flowChartExtract">
          <a:avLst/>
        </a:prstGeom>
        <a:solidFill>
          <a:sysClr val="window" lastClr="FFFFFF">
            <a:hueOff val="0"/>
            <a:satOff val="0"/>
            <a:lumOff val="0"/>
            <a:alphaOff val="0"/>
          </a:sysClr>
        </a:solidFill>
        <a:ln w="25400" cap="flat" cmpd="sng" algn="ctr">
          <a:solidFill>
            <a:srgbClr val="8064A2">
              <a:hueOff val="-4464770"/>
              <a:satOff val="26899"/>
              <a:lumOff val="2156"/>
              <a:alphaOff val="0"/>
            </a:srgbClr>
          </a:solidFill>
          <a:prstDash val="solid"/>
        </a:ln>
        <a:effectLst/>
      </dgm:spPr>
      <dgm:t>
        <a:bodyPr/>
        <a:lstStyle/>
        <a:p>
          <a:endParaRPr lang="en-GB"/>
        </a:p>
      </dgm:t>
    </dgm:pt>
    <dgm:pt modelId="{A33F5E8D-D2BD-4F34-8999-0E8D972E8BFE}" type="pres">
      <dgm:prSet presAssocID="{976C6D0B-FEFF-4C58-87BC-E6A3E7E7FA5C}" presName="vSp2" presStyleCnt="0"/>
      <dgm:spPr/>
    </dgm:pt>
    <dgm:pt modelId="{3006B832-464A-43F9-A25E-D2695E82778C}" type="pres">
      <dgm:prSet presAssocID="{976C6D0B-FEFF-4C58-87BC-E6A3E7E7FA5C}" presName="sibTrans" presStyleCnt="0"/>
      <dgm:spPr/>
    </dgm:pt>
    <dgm:pt modelId="{7F32DB8F-B3C3-42B0-A9B7-C197C6BE672E}" type="pres">
      <dgm:prSet presAssocID="{A728357C-7D9E-485E-BF68-C1D62DC4DE90}" presName="compositeNode" presStyleCnt="0">
        <dgm:presLayoutVars>
          <dgm:bulletEnabled val="1"/>
        </dgm:presLayoutVars>
      </dgm:prSet>
      <dgm:spPr/>
    </dgm:pt>
    <dgm:pt modelId="{8025D550-3F4E-46CC-9298-8B988311932D}" type="pres">
      <dgm:prSet presAssocID="{A728357C-7D9E-485E-BF68-C1D62DC4DE90}" presName="bgRect" presStyleLbl="node1" presStyleIdx="3" presStyleCnt="4" custLinFactNeighborX="2986"/>
      <dgm:spPr>
        <a:prstGeom prst="roundRect">
          <a:avLst>
            <a:gd name="adj" fmla="val 5000"/>
          </a:avLst>
        </a:prstGeom>
      </dgm:spPr>
      <dgm:t>
        <a:bodyPr/>
        <a:lstStyle/>
        <a:p>
          <a:endParaRPr lang="en-GB"/>
        </a:p>
      </dgm:t>
    </dgm:pt>
    <dgm:pt modelId="{925A8089-791D-4A64-9665-2F902F627635}" type="pres">
      <dgm:prSet presAssocID="{A728357C-7D9E-485E-BF68-C1D62DC4DE90}" presName="parentNode" presStyleLbl="node1" presStyleIdx="3" presStyleCnt="4">
        <dgm:presLayoutVars>
          <dgm:chMax val="0"/>
          <dgm:bulletEnabled val="1"/>
        </dgm:presLayoutVars>
      </dgm:prSet>
      <dgm:spPr/>
      <dgm:t>
        <a:bodyPr/>
        <a:lstStyle/>
        <a:p>
          <a:endParaRPr lang="en-GB"/>
        </a:p>
      </dgm:t>
    </dgm:pt>
    <dgm:pt modelId="{92D5D01A-4892-4A8B-9F9A-1081369CD2CF}" type="pres">
      <dgm:prSet presAssocID="{A728357C-7D9E-485E-BF68-C1D62DC4DE90}" presName="childNode" presStyleLbl="node1" presStyleIdx="3" presStyleCnt="4">
        <dgm:presLayoutVars>
          <dgm:bulletEnabled val="1"/>
        </dgm:presLayoutVars>
      </dgm:prSet>
      <dgm:spPr>
        <a:prstGeom prst="rect">
          <a:avLst/>
        </a:prstGeom>
      </dgm:spPr>
      <dgm:t>
        <a:bodyPr/>
        <a:lstStyle/>
        <a:p>
          <a:endParaRPr lang="en-GB"/>
        </a:p>
      </dgm:t>
    </dgm:pt>
  </dgm:ptLst>
  <dgm:cxnLst>
    <dgm:cxn modelId="{B598480A-E37C-4B62-A1BD-540EC552931F}" type="presOf" srcId="{A728357C-7D9E-485E-BF68-C1D62DC4DE90}" destId="{925A8089-791D-4A64-9665-2F902F627635}" srcOrd="1" destOrd="0" presId="urn:microsoft.com/office/officeart/2005/8/layout/hProcess7#2"/>
    <dgm:cxn modelId="{D6087FDD-4746-46D9-8131-A75758C92390}" type="presOf" srcId="{94459D8C-23BF-4067-B0E4-6313B4A9EDDD}" destId="{631210EF-C309-4079-8153-92B306B1B1EA}" srcOrd="0" destOrd="0" presId="urn:microsoft.com/office/officeart/2005/8/layout/hProcess7#2"/>
    <dgm:cxn modelId="{B4C02F71-865C-41F0-A3E7-F067D19AF7A9}" type="presOf" srcId="{774F167C-896A-4E73-B37D-C2070D4AA7F3}" destId="{3C459997-1D7F-4805-87A6-A1F738DBBCFF}" srcOrd="0" destOrd="0" presId="urn:microsoft.com/office/officeart/2005/8/layout/hProcess7#2"/>
    <dgm:cxn modelId="{C29A5B98-7017-4A82-B0BE-9D53E32E8EB8}" type="presOf" srcId="{7270A0D5-9BAC-4B2F-BA14-68450E82E1EE}" destId="{640E4552-D733-4B12-A434-D460A35931F5}" srcOrd="0" destOrd="0" presId="urn:microsoft.com/office/officeart/2005/8/layout/hProcess7#2"/>
    <dgm:cxn modelId="{96C72895-F78C-44B6-A8C8-327C279C1079}" type="presOf" srcId="{A728357C-7D9E-485E-BF68-C1D62DC4DE90}" destId="{8025D550-3F4E-46CC-9298-8B988311932D}" srcOrd="0" destOrd="0" presId="urn:microsoft.com/office/officeart/2005/8/layout/hProcess7#2"/>
    <dgm:cxn modelId="{60552849-D2CB-4CDA-B947-FB715CBCE58B}" type="presOf" srcId="{D611C725-765E-4729-8A67-1E6155D2304F}" destId="{92D5D01A-4892-4A8B-9F9A-1081369CD2CF}" srcOrd="0" destOrd="0" presId="urn:microsoft.com/office/officeart/2005/8/layout/hProcess7#2"/>
    <dgm:cxn modelId="{70117D65-2E5B-4408-BE23-B6FBE4EBEBF8}" srcId="{A728357C-7D9E-485E-BF68-C1D62DC4DE90}" destId="{D611C725-765E-4729-8A67-1E6155D2304F}" srcOrd="0" destOrd="0" parTransId="{63DD95FD-9B77-4D0F-AFD1-6BCB7136EBF6}" sibTransId="{83DBC96A-A5A2-4588-9733-B2A765AAF042}"/>
    <dgm:cxn modelId="{7E1760EB-573B-4F31-BDEC-836B609E53F3}" srcId="{F8CD4CEF-773F-415A-8CA0-7F008507BCB3}" destId="{A728357C-7D9E-485E-BF68-C1D62DC4DE90}" srcOrd="3" destOrd="0" parTransId="{5C96CD29-4AAF-49F4-A5D0-C276FB69FC8C}" sibTransId="{87C34213-E86A-4D1F-A8F9-4049B2F056AB}"/>
    <dgm:cxn modelId="{D465898C-CE6C-43FA-8FD6-39BE3E55CA11}" srcId="{F8CD4CEF-773F-415A-8CA0-7F008507BCB3}" destId="{6CB4D1AE-A101-4163-A095-F2D274B3EB4D}" srcOrd="0" destOrd="0" parTransId="{4DEC5EFF-5900-4932-90BE-E99BA4FB64D3}" sibTransId="{EA621970-E4D7-4608-89D8-05659913D8F7}"/>
    <dgm:cxn modelId="{CAACC274-0C38-4BE9-8513-9C7B4DDD8D7A}" type="presOf" srcId="{740D6725-44BD-4AD2-9881-5C167FDF3773}" destId="{15BAA486-98AB-4F1C-9DFD-FF5D07B4F9C4}" srcOrd="0" destOrd="0" presId="urn:microsoft.com/office/officeart/2005/8/layout/hProcess7#2"/>
    <dgm:cxn modelId="{4ED10DDB-18EC-45C2-A61F-CA8B04F09337}" type="presOf" srcId="{6CB4D1AE-A101-4163-A095-F2D274B3EB4D}" destId="{494ED2B8-9101-48E5-9F28-33E1F61D9E86}" srcOrd="1" destOrd="0" presId="urn:microsoft.com/office/officeart/2005/8/layout/hProcess7#2"/>
    <dgm:cxn modelId="{87A7DE37-8E71-4E85-825D-BC61CDC07821}" type="presOf" srcId="{F8CD4CEF-773F-415A-8CA0-7F008507BCB3}" destId="{7C023D0F-0AF2-4CC7-8464-A7E97F013DDB}" srcOrd="0" destOrd="0" presId="urn:microsoft.com/office/officeart/2005/8/layout/hProcess7#2"/>
    <dgm:cxn modelId="{AB33E3E6-1481-49DF-816E-F7F69BEB6C4C}" srcId="{F8CD4CEF-773F-415A-8CA0-7F008507BCB3}" destId="{7270A0D5-9BAC-4B2F-BA14-68450E82E1EE}" srcOrd="2" destOrd="0" parTransId="{E5BF2A9A-4D8F-4B5F-B6AD-1312F81C996C}" sibTransId="{976C6D0B-FEFF-4C58-87BC-E6A3E7E7FA5C}"/>
    <dgm:cxn modelId="{485531FA-95CC-4F80-A4AA-164E5FF697F1}" type="presOf" srcId="{6CB4D1AE-A101-4163-A095-F2D274B3EB4D}" destId="{74D8B973-3124-4906-9B94-ED32E729CE39}" srcOrd="0" destOrd="0" presId="urn:microsoft.com/office/officeart/2005/8/layout/hProcess7#2"/>
    <dgm:cxn modelId="{CB8F918A-5629-4639-8AFA-16B065A6F23C}" type="presOf" srcId="{7270A0D5-9BAC-4B2F-BA14-68450E82E1EE}" destId="{E887897D-23CA-429E-B8F2-69E8207CDE60}" srcOrd="1" destOrd="0" presId="urn:microsoft.com/office/officeart/2005/8/layout/hProcess7#2"/>
    <dgm:cxn modelId="{6BA3B342-8E03-4791-9A87-D83B24173580}" type="presOf" srcId="{774F167C-896A-4E73-B37D-C2070D4AA7F3}" destId="{02A91498-E3D9-484E-AC1F-DCDB833D5AA9}" srcOrd="1" destOrd="0" presId="urn:microsoft.com/office/officeart/2005/8/layout/hProcess7#2"/>
    <dgm:cxn modelId="{479822BD-3C77-4D0F-B80B-C3C22A78AC26}" srcId="{6CB4D1AE-A101-4163-A095-F2D274B3EB4D}" destId="{94459D8C-23BF-4067-B0E4-6313B4A9EDDD}" srcOrd="0" destOrd="0" parTransId="{21A3D7F0-C411-4EAF-A4E6-1DA4BD2EE43B}" sibTransId="{84D2119F-C8ED-4B3B-9D0E-99EDF67DD33E}"/>
    <dgm:cxn modelId="{B1DB0E1E-6E29-4FCC-B76E-BA2DBEDC8CF0}" srcId="{7270A0D5-9BAC-4B2F-BA14-68450E82E1EE}" destId="{740D6725-44BD-4AD2-9881-5C167FDF3773}" srcOrd="0" destOrd="0" parTransId="{3DD1E0E9-8AF6-43F2-996A-5F4CE50C2D05}" sibTransId="{C1F85E04-CF22-4E31-AABA-088A2DC6B440}"/>
    <dgm:cxn modelId="{0D09C79E-CD09-4133-8B5B-6DE6F2B0F4CF}" type="presOf" srcId="{00BAA587-0693-4354-9770-77F8D014D8BA}" destId="{4CF1CC27-CEEB-406A-94D6-FFD509FE23C9}" srcOrd="0" destOrd="0" presId="urn:microsoft.com/office/officeart/2005/8/layout/hProcess7#2"/>
    <dgm:cxn modelId="{5E9B0758-9E55-4BB6-BE09-E88FBE238038}" srcId="{774F167C-896A-4E73-B37D-C2070D4AA7F3}" destId="{00BAA587-0693-4354-9770-77F8D014D8BA}" srcOrd="0" destOrd="0" parTransId="{267DB8CC-9956-4EB3-835D-5B8073B9CC40}" sibTransId="{01A2F99F-15F4-49C5-B32E-EC9050160452}"/>
    <dgm:cxn modelId="{4039D12A-8734-436E-B275-7740D845A836}" srcId="{F8CD4CEF-773F-415A-8CA0-7F008507BCB3}" destId="{774F167C-896A-4E73-B37D-C2070D4AA7F3}" srcOrd="1" destOrd="0" parTransId="{CE8AD5D5-4435-4E96-8681-1E847851B272}" sibTransId="{6CB318AC-C55E-450B-BF5B-06733EADDE83}"/>
    <dgm:cxn modelId="{E4B7549B-E58D-4713-AF71-BA8ECCC014A0}" type="presParOf" srcId="{7C023D0F-0AF2-4CC7-8464-A7E97F013DDB}" destId="{77E04374-9B95-4479-B28C-DC4D5964A3E3}" srcOrd="0" destOrd="0" presId="urn:microsoft.com/office/officeart/2005/8/layout/hProcess7#2"/>
    <dgm:cxn modelId="{6B5D84D0-174A-4087-B9EA-8C440B3EB724}" type="presParOf" srcId="{77E04374-9B95-4479-B28C-DC4D5964A3E3}" destId="{74D8B973-3124-4906-9B94-ED32E729CE39}" srcOrd="0" destOrd="0" presId="urn:microsoft.com/office/officeart/2005/8/layout/hProcess7#2"/>
    <dgm:cxn modelId="{9DAFC426-ECA1-4A83-A3A3-86CDDAEA383C}" type="presParOf" srcId="{77E04374-9B95-4479-B28C-DC4D5964A3E3}" destId="{494ED2B8-9101-48E5-9F28-33E1F61D9E86}" srcOrd="1" destOrd="0" presId="urn:microsoft.com/office/officeart/2005/8/layout/hProcess7#2"/>
    <dgm:cxn modelId="{F8A5C814-3328-4549-8BE0-0A9EC3945BBC}" type="presParOf" srcId="{77E04374-9B95-4479-B28C-DC4D5964A3E3}" destId="{631210EF-C309-4079-8153-92B306B1B1EA}" srcOrd="2" destOrd="0" presId="urn:microsoft.com/office/officeart/2005/8/layout/hProcess7#2"/>
    <dgm:cxn modelId="{4A65B464-EFC4-4717-B772-B56C8B3B7954}" type="presParOf" srcId="{7C023D0F-0AF2-4CC7-8464-A7E97F013DDB}" destId="{8B141D0C-CB6C-4C74-B1C2-753F0790DC23}" srcOrd="1" destOrd="0" presId="urn:microsoft.com/office/officeart/2005/8/layout/hProcess7#2"/>
    <dgm:cxn modelId="{D2ED9E33-F5C3-43EA-809F-3896B09B85A6}" type="presParOf" srcId="{7C023D0F-0AF2-4CC7-8464-A7E97F013DDB}" destId="{FCCF8CB1-B8F7-454D-8A22-6F43A56F0E08}" srcOrd="2" destOrd="0" presId="urn:microsoft.com/office/officeart/2005/8/layout/hProcess7#2"/>
    <dgm:cxn modelId="{F4049A69-5DC5-4DE5-81DF-CA982D21E422}" type="presParOf" srcId="{FCCF8CB1-B8F7-454D-8A22-6F43A56F0E08}" destId="{B961EB95-8F88-4E77-B50C-E0284FD712B2}" srcOrd="0" destOrd="0" presId="urn:microsoft.com/office/officeart/2005/8/layout/hProcess7#2"/>
    <dgm:cxn modelId="{A5862D2C-C38E-4462-A518-5D8A8255187B}" type="presParOf" srcId="{FCCF8CB1-B8F7-454D-8A22-6F43A56F0E08}" destId="{562DD920-0AEA-4F71-9549-D43202C5B8B2}" srcOrd="1" destOrd="0" presId="urn:microsoft.com/office/officeart/2005/8/layout/hProcess7#2"/>
    <dgm:cxn modelId="{5B37AC76-C182-4660-8829-5CA781A70CEB}" type="presParOf" srcId="{FCCF8CB1-B8F7-454D-8A22-6F43A56F0E08}" destId="{B2F3A5B7-E4C7-426D-B47C-29610583B12C}" srcOrd="2" destOrd="0" presId="urn:microsoft.com/office/officeart/2005/8/layout/hProcess7#2"/>
    <dgm:cxn modelId="{AF6A91D2-DD93-4D51-B0A7-126735493CE3}" type="presParOf" srcId="{7C023D0F-0AF2-4CC7-8464-A7E97F013DDB}" destId="{FFA37298-6564-4587-AC40-F83170A9BC52}" srcOrd="3" destOrd="0" presId="urn:microsoft.com/office/officeart/2005/8/layout/hProcess7#2"/>
    <dgm:cxn modelId="{EAF0CC7B-BE1A-41F9-AD29-A5659A88DA82}" type="presParOf" srcId="{7C023D0F-0AF2-4CC7-8464-A7E97F013DDB}" destId="{3E68EF2D-8A18-4E45-B8E7-9CDFF52AB235}" srcOrd="4" destOrd="0" presId="urn:microsoft.com/office/officeart/2005/8/layout/hProcess7#2"/>
    <dgm:cxn modelId="{BE1C63E2-B0A3-4BC7-9D2A-4E18BF67ABE1}" type="presParOf" srcId="{3E68EF2D-8A18-4E45-B8E7-9CDFF52AB235}" destId="{3C459997-1D7F-4805-87A6-A1F738DBBCFF}" srcOrd="0" destOrd="0" presId="urn:microsoft.com/office/officeart/2005/8/layout/hProcess7#2"/>
    <dgm:cxn modelId="{988BA0AA-F94E-46E2-ADA1-5117BA87852A}" type="presParOf" srcId="{3E68EF2D-8A18-4E45-B8E7-9CDFF52AB235}" destId="{02A91498-E3D9-484E-AC1F-DCDB833D5AA9}" srcOrd="1" destOrd="0" presId="urn:microsoft.com/office/officeart/2005/8/layout/hProcess7#2"/>
    <dgm:cxn modelId="{18441F2F-8108-4598-88E9-7ADF4DAC4E16}" type="presParOf" srcId="{3E68EF2D-8A18-4E45-B8E7-9CDFF52AB235}" destId="{4CF1CC27-CEEB-406A-94D6-FFD509FE23C9}" srcOrd="2" destOrd="0" presId="urn:microsoft.com/office/officeart/2005/8/layout/hProcess7#2"/>
    <dgm:cxn modelId="{E06F0ACF-7BD6-4E7B-8894-38845EC2D6EC}" type="presParOf" srcId="{7C023D0F-0AF2-4CC7-8464-A7E97F013DDB}" destId="{C51B3D05-4857-4A4C-AFA1-11C07C91EA38}" srcOrd="5" destOrd="0" presId="urn:microsoft.com/office/officeart/2005/8/layout/hProcess7#2"/>
    <dgm:cxn modelId="{419DAE5C-D0B9-47B2-B1D2-FD61AC2A39A0}" type="presParOf" srcId="{7C023D0F-0AF2-4CC7-8464-A7E97F013DDB}" destId="{D0EB3F37-CBBF-42C1-B588-09CC4CCD8C32}" srcOrd="6" destOrd="0" presId="urn:microsoft.com/office/officeart/2005/8/layout/hProcess7#2"/>
    <dgm:cxn modelId="{155C96FD-B5C2-4F95-A973-52C9BDF27031}" type="presParOf" srcId="{D0EB3F37-CBBF-42C1-B588-09CC4CCD8C32}" destId="{51EE9329-3C30-4773-B01F-4E3DFBBE5DD7}" srcOrd="0" destOrd="0" presId="urn:microsoft.com/office/officeart/2005/8/layout/hProcess7#2"/>
    <dgm:cxn modelId="{B136A71D-8EFF-4080-A459-224A8D57173E}" type="presParOf" srcId="{D0EB3F37-CBBF-42C1-B588-09CC4CCD8C32}" destId="{225F97E4-1965-4B33-9DEE-78AF03C91EE2}" srcOrd="1" destOrd="0" presId="urn:microsoft.com/office/officeart/2005/8/layout/hProcess7#2"/>
    <dgm:cxn modelId="{02B5BBC1-4D1B-4723-BE95-C81F24CF715C}" type="presParOf" srcId="{D0EB3F37-CBBF-42C1-B588-09CC4CCD8C32}" destId="{93E9919D-6B23-466F-897A-526DA3360414}" srcOrd="2" destOrd="0" presId="urn:microsoft.com/office/officeart/2005/8/layout/hProcess7#2"/>
    <dgm:cxn modelId="{7D9E21AA-FEE3-4771-97C2-8C04E79D9CCC}" type="presParOf" srcId="{7C023D0F-0AF2-4CC7-8464-A7E97F013DDB}" destId="{E5EA502B-C983-4F79-A079-3012FA28EC7C}" srcOrd="7" destOrd="0" presId="urn:microsoft.com/office/officeart/2005/8/layout/hProcess7#2"/>
    <dgm:cxn modelId="{4AD8231F-3801-41D4-9793-BB15C6874CAE}" type="presParOf" srcId="{7C023D0F-0AF2-4CC7-8464-A7E97F013DDB}" destId="{FCDE9561-782B-4BFC-AB72-A05875814F77}" srcOrd="8" destOrd="0" presId="urn:microsoft.com/office/officeart/2005/8/layout/hProcess7#2"/>
    <dgm:cxn modelId="{9DF56FC1-5BE4-4935-8BFB-30F5EEA4EF6B}" type="presParOf" srcId="{FCDE9561-782B-4BFC-AB72-A05875814F77}" destId="{640E4552-D733-4B12-A434-D460A35931F5}" srcOrd="0" destOrd="0" presId="urn:microsoft.com/office/officeart/2005/8/layout/hProcess7#2"/>
    <dgm:cxn modelId="{25909AEA-1C87-47C7-938D-A955BE1EBAC6}" type="presParOf" srcId="{FCDE9561-782B-4BFC-AB72-A05875814F77}" destId="{E887897D-23CA-429E-B8F2-69E8207CDE60}" srcOrd="1" destOrd="0" presId="urn:microsoft.com/office/officeart/2005/8/layout/hProcess7#2"/>
    <dgm:cxn modelId="{AC60395D-BB54-4475-942C-72ABB0E8443F}" type="presParOf" srcId="{FCDE9561-782B-4BFC-AB72-A05875814F77}" destId="{15BAA486-98AB-4F1C-9DFD-FF5D07B4F9C4}" srcOrd="2" destOrd="0" presId="urn:microsoft.com/office/officeart/2005/8/layout/hProcess7#2"/>
    <dgm:cxn modelId="{D1B70F4D-EC9B-4C52-A265-7CE3354BF55B}" type="presParOf" srcId="{7C023D0F-0AF2-4CC7-8464-A7E97F013DDB}" destId="{1F45C339-78FB-450F-BBB7-C0948E0ECE7C}" srcOrd="9" destOrd="0" presId="urn:microsoft.com/office/officeart/2005/8/layout/hProcess7#2"/>
    <dgm:cxn modelId="{EA3D2DF2-FCD3-4620-BB82-12E49013EF53}" type="presParOf" srcId="{7C023D0F-0AF2-4CC7-8464-A7E97F013DDB}" destId="{0B416FD8-A2C4-4197-A325-E36B38F068CF}" srcOrd="10" destOrd="0" presId="urn:microsoft.com/office/officeart/2005/8/layout/hProcess7#2"/>
    <dgm:cxn modelId="{3413BF26-39A2-473E-B619-E6D764429F0D}" type="presParOf" srcId="{0B416FD8-A2C4-4197-A325-E36B38F068CF}" destId="{0F0B3FDF-35FF-4E1C-AA6B-AD289DD0EC37}" srcOrd="0" destOrd="0" presId="urn:microsoft.com/office/officeart/2005/8/layout/hProcess7#2"/>
    <dgm:cxn modelId="{CD71D5E9-19BA-47CA-9A36-17A318FCFDBF}" type="presParOf" srcId="{0B416FD8-A2C4-4197-A325-E36B38F068CF}" destId="{6ADE54C5-0DB0-47EE-848C-7EA0CC920E86}" srcOrd="1" destOrd="0" presId="urn:microsoft.com/office/officeart/2005/8/layout/hProcess7#2"/>
    <dgm:cxn modelId="{A86EDFE2-359F-4E87-AF0E-DFBA65236D30}" type="presParOf" srcId="{0B416FD8-A2C4-4197-A325-E36B38F068CF}" destId="{A33F5E8D-D2BD-4F34-8999-0E8D972E8BFE}" srcOrd="2" destOrd="0" presId="urn:microsoft.com/office/officeart/2005/8/layout/hProcess7#2"/>
    <dgm:cxn modelId="{43214CCA-43B9-4892-8998-81A31C24A7E8}" type="presParOf" srcId="{7C023D0F-0AF2-4CC7-8464-A7E97F013DDB}" destId="{3006B832-464A-43F9-A25E-D2695E82778C}" srcOrd="11" destOrd="0" presId="urn:microsoft.com/office/officeart/2005/8/layout/hProcess7#2"/>
    <dgm:cxn modelId="{5832C5BB-21A6-40A4-AD93-D3191FF3FA1E}" type="presParOf" srcId="{7C023D0F-0AF2-4CC7-8464-A7E97F013DDB}" destId="{7F32DB8F-B3C3-42B0-A9B7-C197C6BE672E}" srcOrd="12" destOrd="0" presId="urn:microsoft.com/office/officeart/2005/8/layout/hProcess7#2"/>
    <dgm:cxn modelId="{E0579074-313C-4493-A470-C03064E8570A}" type="presParOf" srcId="{7F32DB8F-B3C3-42B0-A9B7-C197C6BE672E}" destId="{8025D550-3F4E-46CC-9298-8B988311932D}" srcOrd="0" destOrd="0" presId="urn:microsoft.com/office/officeart/2005/8/layout/hProcess7#2"/>
    <dgm:cxn modelId="{73D0F387-73A5-4FB4-875A-CE80DF835EAE}" type="presParOf" srcId="{7F32DB8F-B3C3-42B0-A9B7-C197C6BE672E}" destId="{925A8089-791D-4A64-9665-2F902F627635}" srcOrd="1" destOrd="0" presId="urn:microsoft.com/office/officeart/2005/8/layout/hProcess7#2"/>
    <dgm:cxn modelId="{693505AA-F266-4FD0-A0E9-BCFE68E92EF6}" type="presParOf" srcId="{7F32DB8F-B3C3-42B0-A9B7-C197C6BE672E}" destId="{92D5D01A-4892-4A8B-9F9A-1081369CD2CF}" srcOrd="2" destOrd="0" presId="urn:microsoft.com/office/officeart/2005/8/layout/hProcess7#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091C034-B150-47A2-9535-511C3F0C6026}"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n-GB"/>
        </a:p>
      </dgm:t>
    </dgm:pt>
    <dgm:pt modelId="{0477B027-955F-49F1-8B27-5A06F994C3E4}">
      <dgm:prSet phldrT="[Text]" custT="1"/>
      <dgm:spPr>
        <a:xfrm rot="5400000">
          <a:off x="-256020" y="304015"/>
          <a:ext cx="1504235" cy="902364"/>
        </a:xfrm>
        <a:solidFill>
          <a:srgbClr val="9BBB59">
            <a:hueOff val="0"/>
            <a:satOff val="0"/>
            <a:lumOff val="0"/>
            <a:alphaOff val="0"/>
          </a:srgbClr>
        </a:solidFill>
        <a:ln w="25400" cap="flat" cmpd="sng" algn="ctr">
          <a:solidFill>
            <a:srgbClr val="9BBB59">
              <a:hueOff val="0"/>
              <a:satOff val="0"/>
              <a:lumOff val="0"/>
              <a:alphaOff val="0"/>
            </a:srgbClr>
          </a:solidFill>
          <a:prstDash val="solid"/>
        </a:ln>
        <a:effectLst/>
      </dgm:spPr>
      <dgm:t>
        <a:bodyPr/>
        <a:lstStyle/>
        <a:p>
          <a:r>
            <a:rPr lang="en-GB" sz="1100" dirty="0" smtClean="0">
              <a:solidFill>
                <a:sysClr val="window" lastClr="FFFFFF"/>
              </a:solidFill>
              <a:latin typeface="Calibri"/>
              <a:ea typeface="+mn-ea"/>
              <a:cs typeface="+mn-cs"/>
            </a:rPr>
            <a:t>Enabling Active Communities </a:t>
          </a:r>
          <a:endParaRPr lang="en-GB" sz="1100" dirty="0">
            <a:solidFill>
              <a:sysClr val="window" lastClr="FFFFFF"/>
            </a:solidFill>
            <a:latin typeface="Calibri"/>
            <a:ea typeface="+mn-ea"/>
            <a:cs typeface="+mn-cs"/>
          </a:endParaRPr>
        </a:p>
      </dgm:t>
    </dgm:pt>
    <dgm:pt modelId="{D8BD48DA-4D6B-492A-B58B-D881FE332950}" type="parTrans" cxnId="{F39B1070-6034-47F2-80B7-BFE0909F12C7}">
      <dgm:prSet/>
      <dgm:spPr/>
      <dgm:t>
        <a:bodyPr/>
        <a:lstStyle/>
        <a:p>
          <a:endParaRPr lang="en-GB" sz="1100"/>
        </a:p>
      </dgm:t>
    </dgm:pt>
    <dgm:pt modelId="{96CB9EE4-EADB-44BA-94AA-E97B96EEB5E3}" type="sibTrans" cxnId="{F39B1070-6034-47F2-80B7-BFE0909F12C7}">
      <dgm:prSet/>
      <dgm:spPr/>
      <dgm:t>
        <a:bodyPr/>
        <a:lstStyle/>
        <a:p>
          <a:endParaRPr lang="en-GB" sz="1100"/>
        </a:p>
      </dgm:t>
    </dgm:pt>
    <dgm:pt modelId="{85F675D2-11C8-4BB3-8DAF-2490B8A460D4}">
      <dgm:prSet phldrT="[Text]" custT="1"/>
      <dgm:spPr>
        <a:xfrm rot="5400000">
          <a:off x="1075069" y="-124709"/>
          <a:ext cx="1008138" cy="1263718"/>
        </a:xfr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Radical Self Care and Prevention Plan</a:t>
          </a:r>
          <a:endParaRPr lang="en-GB" sz="1100" dirty="0">
            <a:solidFill>
              <a:sysClr val="windowText" lastClr="000000">
                <a:hueOff val="0"/>
                <a:satOff val="0"/>
                <a:lumOff val="0"/>
                <a:alphaOff val="0"/>
              </a:sysClr>
            </a:solidFill>
            <a:latin typeface="Calibri"/>
            <a:ea typeface="+mn-ea"/>
            <a:cs typeface="+mn-cs"/>
          </a:endParaRPr>
        </a:p>
      </dgm:t>
    </dgm:pt>
    <dgm:pt modelId="{2EFE9777-4A64-43AF-869D-A8EE8EB30A64}" type="parTrans" cxnId="{22776BE6-4BD5-47CF-B09F-9EE63FE65302}">
      <dgm:prSet/>
      <dgm:spPr/>
      <dgm:t>
        <a:bodyPr/>
        <a:lstStyle/>
        <a:p>
          <a:endParaRPr lang="en-GB" sz="1100"/>
        </a:p>
      </dgm:t>
    </dgm:pt>
    <dgm:pt modelId="{9318B14B-ED5E-4F4B-9D3A-0C971446B2EE}" type="sibTrans" cxnId="{22776BE6-4BD5-47CF-B09F-9EE63FE65302}">
      <dgm:prSet/>
      <dgm:spPr/>
      <dgm:t>
        <a:bodyPr/>
        <a:lstStyle/>
        <a:p>
          <a:endParaRPr lang="en-GB" sz="1100"/>
        </a:p>
      </dgm:t>
    </dgm:pt>
    <dgm:pt modelId="{DF42D7C2-3CDA-45F0-81A6-04428813820C}">
      <dgm:prSet phldrT="[Text]" custT="1"/>
      <dgm:spPr>
        <a:xfrm rot="5400000">
          <a:off x="-256020" y="1510592"/>
          <a:ext cx="1504235" cy="902364"/>
        </a:xfrm>
        <a:solidFill>
          <a:srgbClr val="9BBB59">
            <a:hueOff val="2812566"/>
            <a:satOff val="-4220"/>
            <a:lumOff val="-686"/>
            <a:alphaOff val="0"/>
          </a:srgbClr>
        </a:solidFill>
        <a:ln w="25400" cap="flat" cmpd="sng" algn="ctr">
          <a:solidFill>
            <a:srgbClr val="9BBB59">
              <a:hueOff val="2812566"/>
              <a:satOff val="-4220"/>
              <a:lumOff val="-686"/>
              <a:alphaOff val="0"/>
            </a:srgbClr>
          </a:solidFill>
          <a:prstDash val="solid"/>
        </a:ln>
        <a:effectLst/>
      </dgm:spPr>
      <dgm:t>
        <a:bodyPr/>
        <a:lstStyle/>
        <a:p>
          <a:r>
            <a:rPr lang="en-GB" sz="1100" dirty="0" smtClean="0">
              <a:solidFill>
                <a:sysClr val="window" lastClr="FFFFFF"/>
              </a:solidFill>
              <a:latin typeface="Calibri"/>
              <a:ea typeface="+mn-ea"/>
              <a:cs typeface="+mn-cs"/>
            </a:rPr>
            <a:t>Clinical Programme Approach</a:t>
          </a:r>
          <a:endParaRPr lang="en-GB" sz="1100" dirty="0">
            <a:solidFill>
              <a:sysClr val="window" lastClr="FFFFFF"/>
            </a:solidFill>
            <a:latin typeface="Calibri"/>
            <a:ea typeface="+mn-ea"/>
            <a:cs typeface="+mn-cs"/>
          </a:endParaRPr>
        </a:p>
      </dgm:t>
    </dgm:pt>
    <dgm:pt modelId="{9364D7AF-2DDC-46CE-AAAD-558411F14CE3}" type="parTrans" cxnId="{9C1E5A48-5648-46BB-B045-96C6CEE7E660}">
      <dgm:prSet/>
      <dgm:spPr/>
      <dgm:t>
        <a:bodyPr/>
        <a:lstStyle/>
        <a:p>
          <a:endParaRPr lang="en-GB" sz="1100"/>
        </a:p>
      </dgm:t>
    </dgm:pt>
    <dgm:pt modelId="{B073F270-0AAA-44A5-98D2-FAD184124FD2}" type="sibTrans" cxnId="{9C1E5A48-5648-46BB-B045-96C6CEE7E660}">
      <dgm:prSet/>
      <dgm:spPr/>
      <dgm:t>
        <a:bodyPr/>
        <a:lstStyle/>
        <a:p>
          <a:endParaRPr lang="en-GB" sz="1100"/>
        </a:p>
      </dgm:t>
    </dgm:pt>
    <dgm:pt modelId="{2A2DA081-6836-4497-A33A-6E0B70A30196}">
      <dgm:prSet phldrT="[Text]" custT="1"/>
      <dgm:spPr>
        <a:xfrm rot="5400000">
          <a:off x="-256020" y="2717169"/>
          <a:ext cx="1504235" cy="902364"/>
        </a:xfrm>
        <a:solidFill>
          <a:srgbClr val="9BBB59">
            <a:hueOff val="5625132"/>
            <a:satOff val="-8440"/>
            <a:lumOff val="-1373"/>
            <a:alphaOff val="0"/>
          </a:srgbClr>
        </a:solidFill>
        <a:ln w="25400" cap="flat" cmpd="sng" algn="ctr">
          <a:solidFill>
            <a:srgbClr val="9BBB59">
              <a:hueOff val="5625132"/>
              <a:satOff val="-8440"/>
              <a:lumOff val="-1373"/>
              <a:alphaOff val="0"/>
            </a:srgbClr>
          </a:solidFill>
          <a:prstDash val="solid"/>
        </a:ln>
        <a:effectLst/>
      </dgm:spPr>
      <dgm:t>
        <a:bodyPr/>
        <a:lstStyle/>
        <a:p>
          <a:r>
            <a:rPr lang="en-GB" sz="1100" dirty="0" smtClean="0">
              <a:solidFill>
                <a:sysClr val="window" lastClr="FFFFFF"/>
              </a:solidFill>
              <a:latin typeface="Calibri"/>
              <a:ea typeface="+mn-ea"/>
              <a:cs typeface="+mn-cs"/>
            </a:rPr>
            <a:t>Reducing Clinical Variation </a:t>
          </a:r>
          <a:endParaRPr lang="en-GB" sz="1100" dirty="0">
            <a:solidFill>
              <a:sysClr val="window" lastClr="FFFFFF"/>
            </a:solidFill>
            <a:latin typeface="Calibri"/>
            <a:ea typeface="+mn-ea"/>
            <a:cs typeface="+mn-cs"/>
          </a:endParaRPr>
        </a:p>
      </dgm:t>
    </dgm:pt>
    <dgm:pt modelId="{629CB6F8-E845-4DF6-AC4E-6F6831C1D796}" type="parTrans" cxnId="{EACCBB6E-692C-4171-8592-8BEF06736D1A}">
      <dgm:prSet/>
      <dgm:spPr/>
      <dgm:t>
        <a:bodyPr/>
        <a:lstStyle/>
        <a:p>
          <a:endParaRPr lang="en-GB" sz="1100"/>
        </a:p>
      </dgm:t>
    </dgm:pt>
    <dgm:pt modelId="{2C2F3370-4301-4236-9A4A-0214B07EC882}" type="sibTrans" cxnId="{EACCBB6E-692C-4171-8592-8BEF06736D1A}">
      <dgm:prSet/>
      <dgm:spPr/>
      <dgm:t>
        <a:bodyPr/>
        <a:lstStyle/>
        <a:p>
          <a:endParaRPr lang="en-GB" sz="1100"/>
        </a:p>
      </dgm:t>
    </dgm:pt>
    <dgm:pt modelId="{2B025749-0EEC-47FF-BC56-8F755F56770C}">
      <dgm:prSet phldrT="[Text]" custT="1"/>
      <dgm:spPr>
        <a:xfrm rot="5400000">
          <a:off x="1075069" y="2288444"/>
          <a:ext cx="1008138" cy="1263718"/>
        </a:xfrm>
        <a:solidFill>
          <a:sysClr val="window" lastClr="FFFFFF">
            <a:alpha val="90000"/>
            <a:hueOff val="0"/>
            <a:satOff val="0"/>
            <a:lumOff val="0"/>
            <a:alphaOff val="0"/>
          </a:sysClr>
        </a:solidFill>
        <a:ln w="25400" cap="flat" cmpd="sng" algn="ctr">
          <a:solidFill>
            <a:srgbClr val="9BBB59">
              <a:hueOff val="5625132"/>
              <a:satOff val="-8440"/>
              <a:lumOff val="-1373"/>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Choosing Wisely Medicines Optimisation </a:t>
          </a:r>
          <a:endParaRPr lang="en-GB" sz="1100" dirty="0">
            <a:solidFill>
              <a:sysClr val="windowText" lastClr="000000">
                <a:hueOff val="0"/>
                <a:satOff val="0"/>
                <a:lumOff val="0"/>
                <a:alphaOff val="0"/>
              </a:sysClr>
            </a:solidFill>
            <a:latin typeface="Calibri"/>
            <a:ea typeface="+mn-ea"/>
            <a:cs typeface="+mn-cs"/>
          </a:endParaRPr>
        </a:p>
      </dgm:t>
    </dgm:pt>
    <dgm:pt modelId="{179EEBE8-DF8C-437C-B831-C20154EB4A70}" type="parTrans" cxnId="{77699F95-8727-4A28-BCA1-0A87C30D0583}">
      <dgm:prSet/>
      <dgm:spPr/>
      <dgm:t>
        <a:bodyPr/>
        <a:lstStyle/>
        <a:p>
          <a:endParaRPr lang="en-GB" sz="1100"/>
        </a:p>
      </dgm:t>
    </dgm:pt>
    <dgm:pt modelId="{80E9DB8E-7599-402D-89AC-BFC52A2DBF77}" type="sibTrans" cxnId="{77699F95-8727-4A28-BCA1-0A87C30D0583}">
      <dgm:prSet/>
      <dgm:spPr/>
      <dgm:t>
        <a:bodyPr/>
        <a:lstStyle/>
        <a:p>
          <a:endParaRPr lang="en-GB" sz="1100"/>
        </a:p>
      </dgm:t>
    </dgm:pt>
    <dgm:pt modelId="{74E82107-0DDE-4090-BEBD-CF216F564459}">
      <dgm:prSet phldrT="[Text]" custT="1"/>
      <dgm:spPr>
        <a:xfrm rot="5400000">
          <a:off x="1075069" y="2288444"/>
          <a:ext cx="1008138" cy="1263718"/>
        </a:xfrm>
        <a:solidFill>
          <a:sysClr val="window" lastClr="FFFFFF">
            <a:alpha val="90000"/>
            <a:hueOff val="0"/>
            <a:satOff val="0"/>
            <a:lumOff val="0"/>
            <a:alphaOff val="0"/>
          </a:sysClr>
        </a:solidFill>
        <a:ln w="25400" cap="flat" cmpd="sng" algn="ctr">
          <a:solidFill>
            <a:srgbClr val="9BBB59">
              <a:hueOff val="5625132"/>
              <a:satOff val="-8440"/>
              <a:lumOff val="-1373"/>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Diagnostics Review</a:t>
          </a:r>
          <a:endParaRPr lang="en-GB" sz="1100" dirty="0">
            <a:solidFill>
              <a:sysClr val="windowText" lastClr="000000">
                <a:hueOff val="0"/>
                <a:satOff val="0"/>
                <a:lumOff val="0"/>
                <a:alphaOff val="0"/>
              </a:sysClr>
            </a:solidFill>
            <a:latin typeface="Calibri"/>
            <a:ea typeface="+mn-ea"/>
            <a:cs typeface="+mn-cs"/>
          </a:endParaRPr>
        </a:p>
      </dgm:t>
    </dgm:pt>
    <dgm:pt modelId="{0D98303C-7F62-4A14-BF01-FF2938D491F9}" type="parTrans" cxnId="{A6465AE0-9F5D-430F-A1AE-3FF50BBBFF73}">
      <dgm:prSet/>
      <dgm:spPr/>
      <dgm:t>
        <a:bodyPr/>
        <a:lstStyle/>
        <a:p>
          <a:endParaRPr lang="en-GB" sz="1100"/>
        </a:p>
      </dgm:t>
    </dgm:pt>
    <dgm:pt modelId="{4C6354F5-6F40-402C-BD97-4D44742921DF}" type="sibTrans" cxnId="{A6465AE0-9F5D-430F-A1AE-3FF50BBBFF73}">
      <dgm:prSet/>
      <dgm:spPr/>
      <dgm:t>
        <a:bodyPr/>
        <a:lstStyle/>
        <a:p>
          <a:endParaRPr lang="en-GB" sz="1100"/>
        </a:p>
      </dgm:t>
    </dgm:pt>
    <dgm:pt modelId="{6022E611-8BB3-4753-96C6-1B723C392B5D}">
      <dgm:prSet phldrT="[Text]" custT="1"/>
      <dgm:spPr>
        <a:xfrm rot="5400000">
          <a:off x="-256020" y="3923746"/>
          <a:ext cx="1504235" cy="902364"/>
        </a:xfrm>
        <a:solidFill>
          <a:srgbClr val="9BBB59">
            <a:hueOff val="8437698"/>
            <a:satOff val="-12660"/>
            <a:lumOff val="-2059"/>
            <a:alphaOff val="0"/>
          </a:srgbClr>
        </a:solidFill>
        <a:ln w="25400" cap="flat" cmpd="sng" algn="ctr">
          <a:solidFill>
            <a:srgbClr val="9BBB59">
              <a:hueOff val="8437698"/>
              <a:satOff val="-12660"/>
              <a:lumOff val="-2059"/>
              <a:alphaOff val="0"/>
            </a:srgbClr>
          </a:solidFill>
          <a:prstDash val="solid"/>
        </a:ln>
        <a:effectLst/>
      </dgm:spPr>
      <dgm:t>
        <a:bodyPr/>
        <a:lstStyle/>
        <a:p>
          <a:r>
            <a:rPr lang="en-GB" sz="1100" dirty="0" smtClean="0">
              <a:solidFill>
                <a:sysClr val="window" lastClr="FFFFFF"/>
              </a:solidFill>
              <a:latin typeface="Calibri"/>
              <a:ea typeface="+mn-ea"/>
              <a:cs typeface="+mn-cs"/>
            </a:rPr>
            <a:t>One Place, One Budget, One System </a:t>
          </a:r>
          <a:endParaRPr lang="en-GB" sz="1100" dirty="0">
            <a:solidFill>
              <a:sysClr val="window" lastClr="FFFFFF"/>
            </a:solidFill>
            <a:latin typeface="Calibri"/>
            <a:ea typeface="+mn-ea"/>
            <a:cs typeface="+mn-cs"/>
          </a:endParaRPr>
        </a:p>
      </dgm:t>
    </dgm:pt>
    <dgm:pt modelId="{7296D7AD-12CE-4F6A-9F34-A010D6E9487A}" type="parTrans" cxnId="{F6E550B0-140D-45BF-87B0-D226F6057A02}">
      <dgm:prSet/>
      <dgm:spPr/>
      <dgm:t>
        <a:bodyPr/>
        <a:lstStyle/>
        <a:p>
          <a:endParaRPr lang="en-GB" sz="1100"/>
        </a:p>
      </dgm:t>
    </dgm:pt>
    <dgm:pt modelId="{D132608A-823C-4F45-AC49-16503C70E590}" type="sibTrans" cxnId="{F6E550B0-140D-45BF-87B0-D226F6057A02}">
      <dgm:prSet/>
      <dgm:spPr/>
      <dgm:t>
        <a:bodyPr/>
        <a:lstStyle/>
        <a:p>
          <a:endParaRPr lang="en-GB" sz="1100"/>
        </a:p>
      </dgm:t>
    </dgm:pt>
    <dgm:pt modelId="{76397D38-E4DC-43EC-81C9-F5EA784D87E1}">
      <dgm:prSet phldrT="[Text]" custT="1"/>
      <dgm:spPr>
        <a:xfrm rot="5400000">
          <a:off x="1075069" y="4701598"/>
          <a:ext cx="1008138" cy="1263718"/>
        </a:xfrm>
        <a:solidFill>
          <a:sysClr val="window" lastClr="FFFFFF">
            <a:alpha val="90000"/>
            <a:hueOff val="0"/>
            <a:satOff val="0"/>
            <a:lumOff val="0"/>
            <a:alphaOff val="0"/>
          </a:sysClr>
        </a:solidFill>
        <a:ln w="25400" cap="flat" cmpd="sng" algn="ctr">
          <a:solidFill>
            <a:srgbClr val="9BBB59">
              <a:hueOff val="11250264"/>
              <a:satOff val="-16880"/>
              <a:lumOff val="-2745"/>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Primary Care</a:t>
          </a:r>
          <a:endParaRPr lang="en-GB" sz="1100" dirty="0">
            <a:solidFill>
              <a:sysClr val="windowText" lastClr="000000">
                <a:hueOff val="0"/>
                <a:satOff val="0"/>
                <a:lumOff val="0"/>
                <a:alphaOff val="0"/>
              </a:sysClr>
            </a:solidFill>
            <a:latin typeface="Calibri"/>
            <a:ea typeface="+mn-ea"/>
            <a:cs typeface="+mn-cs"/>
          </a:endParaRPr>
        </a:p>
      </dgm:t>
    </dgm:pt>
    <dgm:pt modelId="{0BD3F614-AC20-4DCE-9476-20ED021D1AEC}" type="parTrans" cxnId="{120BE264-7D19-404A-9F8B-E699FF2DB4B2}">
      <dgm:prSet/>
      <dgm:spPr/>
      <dgm:t>
        <a:bodyPr/>
        <a:lstStyle/>
        <a:p>
          <a:endParaRPr lang="en-GB" sz="1100"/>
        </a:p>
      </dgm:t>
    </dgm:pt>
    <dgm:pt modelId="{63A02430-14E6-4A76-B0ED-990D0A1EB806}" type="sibTrans" cxnId="{120BE264-7D19-404A-9F8B-E699FF2DB4B2}">
      <dgm:prSet/>
      <dgm:spPr/>
      <dgm:t>
        <a:bodyPr/>
        <a:lstStyle/>
        <a:p>
          <a:endParaRPr lang="en-GB" sz="1100"/>
        </a:p>
      </dgm:t>
    </dgm:pt>
    <dgm:pt modelId="{12C9DB32-76F4-4F6A-8873-763A92243BAB}">
      <dgm:prSet phldrT="[Text]" custT="1"/>
      <dgm:spPr>
        <a:xfrm rot="5400000">
          <a:off x="1075069" y="1081867"/>
          <a:ext cx="1008138" cy="1263718"/>
        </a:xfrm>
        <a:solidFill>
          <a:sysClr val="window" lastClr="FFFFFF">
            <a:alpha val="90000"/>
            <a:hueOff val="0"/>
            <a:satOff val="0"/>
            <a:lumOff val="0"/>
            <a:alphaOff val="0"/>
          </a:sysClr>
        </a:solidFill>
        <a:ln w="25400" cap="flat" cmpd="sng" algn="ctr">
          <a:solidFill>
            <a:srgbClr val="9BBB59">
              <a:hueOff val="2812566"/>
              <a:satOff val="-4220"/>
              <a:lumOff val="-686"/>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Reset Pathways for Dementia and Respiratory</a:t>
          </a:r>
          <a:endParaRPr lang="en-GB" sz="1100" dirty="0">
            <a:solidFill>
              <a:sysClr val="windowText" lastClr="000000">
                <a:hueOff val="0"/>
                <a:satOff val="0"/>
                <a:lumOff val="0"/>
                <a:alphaOff val="0"/>
              </a:sysClr>
            </a:solidFill>
            <a:latin typeface="Calibri"/>
            <a:ea typeface="+mn-ea"/>
            <a:cs typeface="+mn-cs"/>
          </a:endParaRPr>
        </a:p>
      </dgm:t>
    </dgm:pt>
    <dgm:pt modelId="{A275D73B-F58E-41FA-A77A-55AB6057E538}" type="parTrans" cxnId="{D3CCCD05-77E5-4580-A46C-80F3779DDBD0}">
      <dgm:prSet/>
      <dgm:spPr/>
      <dgm:t>
        <a:bodyPr/>
        <a:lstStyle/>
        <a:p>
          <a:endParaRPr lang="en-GB" sz="1100"/>
        </a:p>
      </dgm:t>
    </dgm:pt>
    <dgm:pt modelId="{8C3A6C87-D9DC-45C6-9307-B731E490AAD1}" type="sibTrans" cxnId="{D3CCCD05-77E5-4580-A46C-80F3779DDBD0}">
      <dgm:prSet/>
      <dgm:spPr/>
      <dgm:t>
        <a:bodyPr/>
        <a:lstStyle/>
        <a:p>
          <a:endParaRPr lang="en-GB" sz="1100"/>
        </a:p>
      </dgm:t>
    </dgm:pt>
    <dgm:pt modelId="{2C67ECC9-39F3-4331-BE58-69436F4D5112}">
      <dgm:prSet phldrT="[Text]" custT="1"/>
      <dgm:spPr>
        <a:xfrm rot="5400000">
          <a:off x="-256020" y="5130323"/>
          <a:ext cx="1504235" cy="902364"/>
        </a:xfrm>
        <a:solidFill>
          <a:srgbClr val="9BBB59">
            <a:hueOff val="11250264"/>
            <a:satOff val="-16880"/>
            <a:lumOff val="-2745"/>
            <a:alphaOff val="0"/>
          </a:srgbClr>
        </a:solidFill>
        <a:ln w="25400" cap="flat" cmpd="sng" algn="ctr">
          <a:solidFill>
            <a:srgbClr val="9BBB59">
              <a:hueOff val="11250264"/>
              <a:satOff val="-16880"/>
              <a:lumOff val="-2745"/>
              <a:alphaOff val="0"/>
            </a:srgbClr>
          </a:solidFill>
          <a:prstDash val="solid"/>
        </a:ln>
        <a:effectLst/>
      </dgm:spPr>
      <dgm:t>
        <a:bodyPr/>
        <a:lstStyle/>
        <a:p>
          <a:r>
            <a:rPr lang="en-GB" sz="1100" dirty="0" smtClean="0">
              <a:solidFill>
                <a:sysClr val="window" lastClr="FFFFFF"/>
              </a:solidFill>
              <a:latin typeface="Calibri"/>
              <a:ea typeface="+mn-ea"/>
              <a:cs typeface="+mn-cs"/>
            </a:rPr>
            <a:t>System Enablers </a:t>
          </a:r>
          <a:endParaRPr lang="en-GB" sz="1100" dirty="0">
            <a:solidFill>
              <a:sysClr val="window" lastClr="FFFFFF"/>
            </a:solidFill>
            <a:latin typeface="Calibri"/>
            <a:ea typeface="+mn-ea"/>
            <a:cs typeface="+mn-cs"/>
          </a:endParaRPr>
        </a:p>
      </dgm:t>
    </dgm:pt>
    <dgm:pt modelId="{5F5410D4-00E7-47CB-9FB1-C5E419CE72E2}" type="parTrans" cxnId="{12D79583-CD28-4F79-A7A5-6C60155E3655}">
      <dgm:prSet/>
      <dgm:spPr/>
      <dgm:t>
        <a:bodyPr/>
        <a:lstStyle/>
        <a:p>
          <a:endParaRPr lang="en-GB" sz="1100"/>
        </a:p>
      </dgm:t>
    </dgm:pt>
    <dgm:pt modelId="{00EA4380-9EF5-4A06-87D4-2D9C732B5FA5}" type="sibTrans" cxnId="{12D79583-CD28-4F79-A7A5-6C60155E3655}">
      <dgm:prSet/>
      <dgm:spPr/>
      <dgm:t>
        <a:bodyPr/>
        <a:lstStyle/>
        <a:p>
          <a:endParaRPr lang="en-GB" sz="1100"/>
        </a:p>
      </dgm:t>
    </dgm:pt>
    <dgm:pt modelId="{914151A0-26B3-4784-A4B6-A3F81695B3EE}">
      <dgm:prSet phldrT="[Text]" custT="1"/>
      <dgm:spPr>
        <a:xfrm rot="5400000">
          <a:off x="1075069" y="3495021"/>
          <a:ext cx="1008138" cy="1263718"/>
        </a:xfrm>
        <a:solidFill>
          <a:sysClr val="window" lastClr="FFFFFF">
            <a:alpha val="90000"/>
            <a:hueOff val="0"/>
            <a:satOff val="0"/>
            <a:lumOff val="0"/>
            <a:alphaOff val="0"/>
          </a:sysClr>
        </a:solidFill>
        <a:ln w="25400" cap="flat" cmpd="sng" algn="ctr">
          <a:solidFill>
            <a:srgbClr val="9BBB59">
              <a:hueOff val="8437698"/>
              <a:satOff val="-12660"/>
              <a:lumOff val="-2059"/>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Place Based Commissioning </a:t>
          </a:r>
          <a:endParaRPr lang="en-GB" sz="1100" dirty="0">
            <a:solidFill>
              <a:sysClr val="windowText" lastClr="000000">
                <a:hueOff val="0"/>
                <a:satOff val="0"/>
                <a:lumOff val="0"/>
                <a:alphaOff val="0"/>
              </a:sysClr>
            </a:solidFill>
            <a:latin typeface="Calibri"/>
            <a:ea typeface="+mn-ea"/>
            <a:cs typeface="+mn-cs"/>
          </a:endParaRPr>
        </a:p>
      </dgm:t>
    </dgm:pt>
    <dgm:pt modelId="{4855245C-3EBB-495A-AE3A-2AAFA3224CF9}" type="parTrans" cxnId="{E390342D-56A9-41E2-9A71-F31785B3B675}">
      <dgm:prSet/>
      <dgm:spPr/>
      <dgm:t>
        <a:bodyPr/>
        <a:lstStyle/>
        <a:p>
          <a:endParaRPr lang="en-GB" sz="1100"/>
        </a:p>
      </dgm:t>
    </dgm:pt>
    <dgm:pt modelId="{C63B9FA2-4F15-4E4B-ACD4-17A1A0A2CF4B}" type="sibTrans" cxnId="{E390342D-56A9-41E2-9A71-F31785B3B675}">
      <dgm:prSet/>
      <dgm:spPr/>
      <dgm:t>
        <a:bodyPr/>
        <a:lstStyle/>
        <a:p>
          <a:endParaRPr lang="en-GB" sz="1100"/>
        </a:p>
      </dgm:t>
    </dgm:pt>
    <dgm:pt modelId="{0EF5857F-CC2A-47F8-8D90-4DFDEAC47AD5}">
      <dgm:prSet phldrT="[Text]" custT="1"/>
      <dgm:spPr>
        <a:xfrm rot="5400000">
          <a:off x="1075069" y="3495021"/>
          <a:ext cx="1008138" cy="1263718"/>
        </a:xfrm>
        <a:solidFill>
          <a:sysClr val="window" lastClr="FFFFFF">
            <a:alpha val="90000"/>
            <a:hueOff val="0"/>
            <a:satOff val="0"/>
            <a:lumOff val="0"/>
            <a:alphaOff val="0"/>
          </a:sysClr>
        </a:solidFill>
        <a:ln w="25400" cap="flat" cmpd="sng" algn="ctr">
          <a:solidFill>
            <a:srgbClr val="9BBB59">
              <a:hueOff val="8437698"/>
              <a:satOff val="-12660"/>
              <a:lumOff val="-2059"/>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Reset Urgent care and 30,000 community Model</a:t>
          </a:r>
          <a:endParaRPr lang="en-GB" sz="1100" dirty="0">
            <a:solidFill>
              <a:sysClr val="windowText" lastClr="000000">
                <a:hueOff val="0"/>
                <a:satOff val="0"/>
                <a:lumOff val="0"/>
                <a:alphaOff val="0"/>
              </a:sysClr>
            </a:solidFill>
            <a:latin typeface="Calibri"/>
            <a:ea typeface="+mn-ea"/>
            <a:cs typeface="+mn-cs"/>
          </a:endParaRPr>
        </a:p>
      </dgm:t>
    </dgm:pt>
    <dgm:pt modelId="{1CF29307-9974-437E-B256-EA045F2AE361}" type="parTrans" cxnId="{7EBB6040-EFC9-4474-AE3F-9D0526ECD617}">
      <dgm:prSet/>
      <dgm:spPr/>
      <dgm:t>
        <a:bodyPr/>
        <a:lstStyle/>
        <a:p>
          <a:endParaRPr lang="en-GB" sz="1100"/>
        </a:p>
      </dgm:t>
    </dgm:pt>
    <dgm:pt modelId="{5E765EE2-868C-411C-801E-DF2BD4015580}" type="sibTrans" cxnId="{7EBB6040-EFC9-4474-AE3F-9D0526ECD617}">
      <dgm:prSet/>
      <dgm:spPr/>
      <dgm:t>
        <a:bodyPr/>
        <a:lstStyle/>
        <a:p>
          <a:endParaRPr lang="en-GB" sz="1100"/>
        </a:p>
      </dgm:t>
    </dgm:pt>
    <dgm:pt modelId="{850B55BB-28D8-4874-B4C3-2ABA6C6D6825}">
      <dgm:prSet phldrT="[Text]" custT="1"/>
      <dgm:spPr>
        <a:xfrm rot="5400000">
          <a:off x="1075069" y="4701598"/>
          <a:ext cx="1008138" cy="1263718"/>
        </a:xfrm>
        <a:solidFill>
          <a:sysClr val="window" lastClr="FFFFFF">
            <a:alpha val="90000"/>
            <a:hueOff val="0"/>
            <a:satOff val="0"/>
            <a:lumOff val="0"/>
            <a:alphaOff val="0"/>
          </a:sysClr>
        </a:solidFill>
        <a:ln w="25400" cap="flat" cmpd="sng" algn="ctr">
          <a:solidFill>
            <a:srgbClr val="9BBB59">
              <a:hueOff val="11250264"/>
              <a:satOff val="-16880"/>
              <a:lumOff val="-2745"/>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Joint Estates Strategy </a:t>
          </a:r>
          <a:endParaRPr lang="en-GB" sz="1100" dirty="0">
            <a:solidFill>
              <a:sysClr val="windowText" lastClr="000000">
                <a:hueOff val="0"/>
                <a:satOff val="0"/>
                <a:lumOff val="0"/>
                <a:alphaOff val="0"/>
              </a:sysClr>
            </a:solidFill>
            <a:latin typeface="Calibri"/>
            <a:ea typeface="+mn-ea"/>
            <a:cs typeface="+mn-cs"/>
          </a:endParaRPr>
        </a:p>
      </dgm:t>
    </dgm:pt>
    <dgm:pt modelId="{CD3A3414-0D51-4211-B049-250BEEC936F9}" type="parTrans" cxnId="{7B076605-F918-468E-8ADF-5D77A09BDFDA}">
      <dgm:prSet/>
      <dgm:spPr/>
      <dgm:t>
        <a:bodyPr/>
        <a:lstStyle/>
        <a:p>
          <a:endParaRPr lang="en-GB" sz="1100"/>
        </a:p>
      </dgm:t>
    </dgm:pt>
    <dgm:pt modelId="{15A72CA2-4FCC-454F-8834-82DF8563C5B7}" type="sibTrans" cxnId="{7B076605-F918-468E-8ADF-5D77A09BDFDA}">
      <dgm:prSet/>
      <dgm:spPr/>
      <dgm:t>
        <a:bodyPr/>
        <a:lstStyle/>
        <a:p>
          <a:endParaRPr lang="en-GB" sz="1100"/>
        </a:p>
      </dgm:t>
    </dgm:pt>
    <dgm:pt modelId="{E6075E3D-FE35-4C56-A6B4-3CB59E44DF54}">
      <dgm:prSet phldrT="[Text]" custT="1"/>
      <dgm:spPr>
        <a:xfrm rot="5400000">
          <a:off x="1075069" y="4701598"/>
          <a:ext cx="1008138" cy="1263718"/>
        </a:xfrm>
        <a:solidFill>
          <a:sysClr val="window" lastClr="FFFFFF">
            <a:alpha val="90000"/>
            <a:hueOff val="0"/>
            <a:satOff val="0"/>
            <a:lumOff val="0"/>
            <a:alphaOff val="0"/>
          </a:sysClr>
        </a:solidFill>
        <a:ln w="25400" cap="flat" cmpd="sng" algn="ctr">
          <a:solidFill>
            <a:srgbClr val="9BBB59">
              <a:hueOff val="11250264"/>
              <a:satOff val="-16880"/>
              <a:lumOff val="-2745"/>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Joint IT Strategy </a:t>
          </a:r>
          <a:endParaRPr lang="en-GB" sz="1100" dirty="0">
            <a:solidFill>
              <a:sysClr val="windowText" lastClr="000000">
                <a:hueOff val="0"/>
                <a:satOff val="0"/>
                <a:lumOff val="0"/>
                <a:alphaOff val="0"/>
              </a:sysClr>
            </a:solidFill>
            <a:latin typeface="Calibri"/>
            <a:ea typeface="+mn-ea"/>
            <a:cs typeface="+mn-cs"/>
          </a:endParaRPr>
        </a:p>
      </dgm:t>
    </dgm:pt>
    <dgm:pt modelId="{64115816-92D5-473C-AD78-1F08111B46FF}" type="parTrans" cxnId="{42A4F535-E17A-456D-BBC6-338FE8C283E0}">
      <dgm:prSet/>
      <dgm:spPr/>
    </dgm:pt>
    <dgm:pt modelId="{990FA410-A32B-4DC7-AD5E-1D9BDBFC5826}" type="sibTrans" cxnId="{42A4F535-E17A-456D-BBC6-338FE8C283E0}">
      <dgm:prSet/>
      <dgm:spPr/>
    </dgm:pt>
    <dgm:pt modelId="{543A62B7-CA35-4A40-8C7D-07BE8F07AD4E}">
      <dgm:prSet phldrT="[Text]" custT="1"/>
      <dgm:spPr>
        <a:xfrm rot="5400000">
          <a:off x="1075069" y="4701598"/>
          <a:ext cx="1008138" cy="1263718"/>
        </a:xfrm>
        <a:solidFill>
          <a:sysClr val="window" lastClr="FFFFFF">
            <a:alpha val="90000"/>
            <a:hueOff val="0"/>
            <a:satOff val="0"/>
            <a:lumOff val="0"/>
            <a:alphaOff val="0"/>
          </a:sysClr>
        </a:solidFill>
        <a:ln w="25400" cap="flat" cmpd="sng" algn="ctr">
          <a:solidFill>
            <a:srgbClr val="9BBB59">
              <a:hueOff val="11250264"/>
              <a:satOff val="-16880"/>
              <a:lumOff val="-2745"/>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Workforce</a:t>
          </a:r>
          <a:endParaRPr lang="en-GB" sz="1100" dirty="0">
            <a:solidFill>
              <a:sysClr val="windowText" lastClr="000000">
                <a:hueOff val="0"/>
                <a:satOff val="0"/>
                <a:lumOff val="0"/>
                <a:alphaOff val="0"/>
              </a:sysClr>
            </a:solidFill>
            <a:latin typeface="Calibri"/>
            <a:ea typeface="+mn-ea"/>
            <a:cs typeface="+mn-cs"/>
          </a:endParaRPr>
        </a:p>
      </dgm:t>
    </dgm:pt>
    <dgm:pt modelId="{D46E60A2-3580-4B69-8969-2BA54AE789BB}" type="parTrans" cxnId="{75A6C1D5-7588-4DDB-82EB-3E315882B15B}">
      <dgm:prSet/>
      <dgm:spPr/>
    </dgm:pt>
    <dgm:pt modelId="{3DA02D9B-F6F6-4931-8AD2-A0C51222A0CE}" type="sibTrans" cxnId="{75A6C1D5-7588-4DDB-82EB-3E315882B15B}">
      <dgm:prSet/>
      <dgm:spPr/>
    </dgm:pt>
    <dgm:pt modelId="{42738F44-21D2-4671-92A7-77FD4AE662FE}">
      <dgm:prSet phldrT="[Text]" custT="1"/>
      <dgm:spPr>
        <a:xfrm rot="5400000">
          <a:off x="1075069" y="1081867"/>
          <a:ext cx="1008138" cy="1263718"/>
        </a:xfrm>
        <a:solidFill>
          <a:sysClr val="window" lastClr="FFFFFF">
            <a:alpha val="90000"/>
            <a:hueOff val="0"/>
            <a:satOff val="0"/>
            <a:lumOff val="0"/>
            <a:alphaOff val="0"/>
          </a:sysClr>
        </a:solidFill>
        <a:ln w="25400" cap="flat" cmpd="sng" algn="ctr">
          <a:solidFill>
            <a:srgbClr val="9BBB59">
              <a:hueOff val="2812566"/>
              <a:satOff val="-4220"/>
              <a:lumOff val="-686"/>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Deliver the Mental Health FYFV   </a:t>
          </a:r>
          <a:endParaRPr lang="en-GB" sz="1100" dirty="0">
            <a:solidFill>
              <a:sysClr val="windowText" lastClr="000000">
                <a:hueOff val="0"/>
                <a:satOff val="0"/>
                <a:lumOff val="0"/>
                <a:alphaOff val="0"/>
              </a:sysClr>
            </a:solidFill>
            <a:latin typeface="Calibri"/>
            <a:ea typeface="+mn-ea"/>
            <a:cs typeface="+mn-cs"/>
          </a:endParaRPr>
        </a:p>
      </dgm:t>
    </dgm:pt>
    <dgm:pt modelId="{F3B5EFFA-F0FC-4C59-B72E-87BF98ECAFE8}" type="parTrans" cxnId="{AF71A1A6-10C0-46D0-BF4D-F469F66BAEAA}">
      <dgm:prSet/>
      <dgm:spPr/>
    </dgm:pt>
    <dgm:pt modelId="{44D1563D-5829-4D2C-B469-9D9FBBB09C0A}" type="sibTrans" cxnId="{AF71A1A6-10C0-46D0-BF4D-F469F66BAEAA}">
      <dgm:prSet/>
      <dgm:spPr/>
    </dgm:pt>
    <dgm:pt modelId="{63E940D3-1A52-48DC-8459-4C75AEAA819D}" type="pres">
      <dgm:prSet presAssocID="{8091C034-B150-47A2-9535-511C3F0C6026}" presName="linearFlow" presStyleCnt="0">
        <dgm:presLayoutVars>
          <dgm:dir/>
          <dgm:animLvl val="lvl"/>
          <dgm:resizeHandles val="exact"/>
        </dgm:presLayoutVars>
      </dgm:prSet>
      <dgm:spPr/>
      <dgm:t>
        <a:bodyPr/>
        <a:lstStyle/>
        <a:p>
          <a:endParaRPr lang="en-GB"/>
        </a:p>
      </dgm:t>
    </dgm:pt>
    <dgm:pt modelId="{99A88C03-B09F-4D2D-AC4B-F49190D7135E}" type="pres">
      <dgm:prSet presAssocID="{0477B027-955F-49F1-8B27-5A06F994C3E4}" presName="composite" presStyleCnt="0"/>
      <dgm:spPr/>
    </dgm:pt>
    <dgm:pt modelId="{BDC51890-5AEC-4CF0-A438-F3A973ACDFFA}" type="pres">
      <dgm:prSet presAssocID="{0477B027-955F-49F1-8B27-5A06F994C3E4}" presName="parentText" presStyleLbl="alignNode1" presStyleIdx="0" presStyleCnt="5">
        <dgm:presLayoutVars>
          <dgm:chMax val="1"/>
          <dgm:bulletEnabled val="1"/>
        </dgm:presLayoutVars>
      </dgm:prSet>
      <dgm:spPr>
        <a:prstGeom prst="chevron">
          <a:avLst/>
        </a:prstGeom>
      </dgm:spPr>
      <dgm:t>
        <a:bodyPr/>
        <a:lstStyle/>
        <a:p>
          <a:endParaRPr lang="en-GB"/>
        </a:p>
      </dgm:t>
    </dgm:pt>
    <dgm:pt modelId="{44517CC9-9FAE-4239-A9C6-EC59C4560D90}" type="pres">
      <dgm:prSet presAssocID="{0477B027-955F-49F1-8B27-5A06F994C3E4}" presName="descendantText" presStyleLbl="alignAcc1" presStyleIdx="0" presStyleCnt="5">
        <dgm:presLayoutVars>
          <dgm:bulletEnabled val="1"/>
        </dgm:presLayoutVars>
      </dgm:prSet>
      <dgm:spPr>
        <a:prstGeom prst="round2SameRect">
          <a:avLst/>
        </a:prstGeom>
      </dgm:spPr>
      <dgm:t>
        <a:bodyPr/>
        <a:lstStyle/>
        <a:p>
          <a:endParaRPr lang="en-GB"/>
        </a:p>
      </dgm:t>
    </dgm:pt>
    <dgm:pt modelId="{F44D8EC7-4432-4C7A-996A-3551B1967CA8}" type="pres">
      <dgm:prSet presAssocID="{96CB9EE4-EADB-44BA-94AA-E97B96EEB5E3}" presName="sp" presStyleCnt="0"/>
      <dgm:spPr/>
    </dgm:pt>
    <dgm:pt modelId="{EE9644CD-1D77-419F-94A6-3DD82B3D8A1C}" type="pres">
      <dgm:prSet presAssocID="{DF42D7C2-3CDA-45F0-81A6-04428813820C}" presName="composite" presStyleCnt="0"/>
      <dgm:spPr/>
    </dgm:pt>
    <dgm:pt modelId="{1D83E221-0E15-4309-B420-EE51A5A875BB}" type="pres">
      <dgm:prSet presAssocID="{DF42D7C2-3CDA-45F0-81A6-04428813820C}" presName="parentText" presStyleLbl="alignNode1" presStyleIdx="1" presStyleCnt="5">
        <dgm:presLayoutVars>
          <dgm:chMax val="1"/>
          <dgm:bulletEnabled val="1"/>
        </dgm:presLayoutVars>
      </dgm:prSet>
      <dgm:spPr>
        <a:prstGeom prst="chevron">
          <a:avLst/>
        </a:prstGeom>
      </dgm:spPr>
      <dgm:t>
        <a:bodyPr/>
        <a:lstStyle/>
        <a:p>
          <a:endParaRPr lang="en-GB"/>
        </a:p>
      </dgm:t>
    </dgm:pt>
    <dgm:pt modelId="{4775D5E9-E878-4C61-BC50-E158C91C1195}" type="pres">
      <dgm:prSet presAssocID="{DF42D7C2-3CDA-45F0-81A6-04428813820C}" presName="descendantText" presStyleLbl="alignAcc1" presStyleIdx="1" presStyleCnt="5">
        <dgm:presLayoutVars>
          <dgm:bulletEnabled val="1"/>
        </dgm:presLayoutVars>
      </dgm:prSet>
      <dgm:spPr>
        <a:prstGeom prst="round2SameRect">
          <a:avLst/>
        </a:prstGeom>
      </dgm:spPr>
      <dgm:t>
        <a:bodyPr/>
        <a:lstStyle/>
        <a:p>
          <a:endParaRPr lang="en-GB"/>
        </a:p>
      </dgm:t>
    </dgm:pt>
    <dgm:pt modelId="{3F9B6EEF-5AB7-4022-B058-1137D805F93F}" type="pres">
      <dgm:prSet presAssocID="{B073F270-0AAA-44A5-98D2-FAD184124FD2}" presName="sp" presStyleCnt="0"/>
      <dgm:spPr/>
    </dgm:pt>
    <dgm:pt modelId="{4A1F8304-7A5F-4F50-9FC2-B7436B7BFAB4}" type="pres">
      <dgm:prSet presAssocID="{2A2DA081-6836-4497-A33A-6E0B70A30196}" presName="composite" presStyleCnt="0"/>
      <dgm:spPr/>
    </dgm:pt>
    <dgm:pt modelId="{D3C2A5E0-BDB7-4A0D-B3E9-2B5683B494AA}" type="pres">
      <dgm:prSet presAssocID="{2A2DA081-6836-4497-A33A-6E0B70A30196}" presName="parentText" presStyleLbl="alignNode1" presStyleIdx="2" presStyleCnt="5">
        <dgm:presLayoutVars>
          <dgm:chMax val="1"/>
          <dgm:bulletEnabled val="1"/>
        </dgm:presLayoutVars>
      </dgm:prSet>
      <dgm:spPr>
        <a:prstGeom prst="chevron">
          <a:avLst/>
        </a:prstGeom>
      </dgm:spPr>
      <dgm:t>
        <a:bodyPr/>
        <a:lstStyle/>
        <a:p>
          <a:endParaRPr lang="en-GB"/>
        </a:p>
      </dgm:t>
    </dgm:pt>
    <dgm:pt modelId="{418D94CF-4C9F-4BD9-95D5-9A776114EBFA}" type="pres">
      <dgm:prSet presAssocID="{2A2DA081-6836-4497-A33A-6E0B70A30196}" presName="descendantText" presStyleLbl="alignAcc1" presStyleIdx="2" presStyleCnt="5">
        <dgm:presLayoutVars>
          <dgm:bulletEnabled val="1"/>
        </dgm:presLayoutVars>
      </dgm:prSet>
      <dgm:spPr>
        <a:prstGeom prst="round2SameRect">
          <a:avLst/>
        </a:prstGeom>
      </dgm:spPr>
      <dgm:t>
        <a:bodyPr/>
        <a:lstStyle/>
        <a:p>
          <a:endParaRPr lang="en-GB"/>
        </a:p>
      </dgm:t>
    </dgm:pt>
    <dgm:pt modelId="{8AD5FBA5-4177-48F2-98C3-4F170535768E}" type="pres">
      <dgm:prSet presAssocID="{2C2F3370-4301-4236-9A4A-0214B07EC882}" presName="sp" presStyleCnt="0"/>
      <dgm:spPr/>
    </dgm:pt>
    <dgm:pt modelId="{C2F3DC98-4CBC-4646-8FAF-CC97A4675076}" type="pres">
      <dgm:prSet presAssocID="{6022E611-8BB3-4753-96C6-1B723C392B5D}" presName="composite" presStyleCnt="0"/>
      <dgm:spPr/>
    </dgm:pt>
    <dgm:pt modelId="{A4459EA6-B4C7-442C-B796-BAEB1CCA7600}" type="pres">
      <dgm:prSet presAssocID="{6022E611-8BB3-4753-96C6-1B723C392B5D}" presName="parentText" presStyleLbl="alignNode1" presStyleIdx="3" presStyleCnt="5">
        <dgm:presLayoutVars>
          <dgm:chMax val="1"/>
          <dgm:bulletEnabled val="1"/>
        </dgm:presLayoutVars>
      </dgm:prSet>
      <dgm:spPr>
        <a:prstGeom prst="chevron">
          <a:avLst/>
        </a:prstGeom>
      </dgm:spPr>
      <dgm:t>
        <a:bodyPr/>
        <a:lstStyle/>
        <a:p>
          <a:endParaRPr lang="en-GB"/>
        </a:p>
      </dgm:t>
    </dgm:pt>
    <dgm:pt modelId="{D19DC52C-D3D2-4339-887E-703054F3B0C9}" type="pres">
      <dgm:prSet presAssocID="{6022E611-8BB3-4753-96C6-1B723C392B5D}" presName="descendantText" presStyleLbl="alignAcc1" presStyleIdx="3" presStyleCnt="5">
        <dgm:presLayoutVars>
          <dgm:bulletEnabled val="1"/>
        </dgm:presLayoutVars>
      </dgm:prSet>
      <dgm:spPr>
        <a:prstGeom prst="round2SameRect">
          <a:avLst/>
        </a:prstGeom>
      </dgm:spPr>
      <dgm:t>
        <a:bodyPr/>
        <a:lstStyle/>
        <a:p>
          <a:endParaRPr lang="en-GB"/>
        </a:p>
      </dgm:t>
    </dgm:pt>
    <dgm:pt modelId="{52F93AA1-D831-4C1F-8ADA-6B3F0B3C4FAC}" type="pres">
      <dgm:prSet presAssocID="{D132608A-823C-4F45-AC49-16503C70E590}" presName="sp" presStyleCnt="0"/>
      <dgm:spPr/>
    </dgm:pt>
    <dgm:pt modelId="{12156926-0D50-4F41-B7C3-41DC82BB4821}" type="pres">
      <dgm:prSet presAssocID="{2C67ECC9-39F3-4331-BE58-69436F4D5112}" presName="composite" presStyleCnt="0"/>
      <dgm:spPr/>
    </dgm:pt>
    <dgm:pt modelId="{C5D616FC-E1FC-4E6D-80E8-98E527B313F7}" type="pres">
      <dgm:prSet presAssocID="{2C67ECC9-39F3-4331-BE58-69436F4D5112}" presName="parentText" presStyleLbl="alignNode1" presStyleIdx="4" presStyleCnt="5">
        <dgm:presLayoutVars>
          <dgm:chMax val="1"/>
          <dgm:bulletEnabled val="1"/>
        </dgm:presLayoutVars>
      </dgm:prSet>
      <dgm:spPr>
        <a:prstGeom prst="chevron">
          <a:avLst/>
        </a:prstGeom>
      </dgm:spPr>
      <dgm:t>
        <a:bodyPr/>
        <a:lstStyle/>
        <a:p>
          <a:endParaRPr lang="en-GB"/>
        </a:p>
      </dgm:t>
    </dgm:pt>
    <dgm:pt modelId="{6A9C6605-C2B0-41B0-9CCF-FAA9A0588EB6}" type="pres">
      <dgm:prSet presAssocID="{2C67ECC9-39F3-4331-BE58-69436F4D5112}" presName="descendantText" presStyleLbl="alignAcc1" presStyleIdx="4" presStyleCnt="5">
        <dgm:presLayoutVars>
          <dgm:bulletEnabled val="1"/>
        </dgm:presLayoutVars>
      </dgm:prSet>
      <dgm:spPr>
        <a:prstGeom prst="round2SameRect">
          <a:avLst/>
        </a:prstGeom>
      </dgm:spPr>
      <dgm:t>
        <a:bodyPr/>
        <a:lstStyle/>
        <a:p>
          <a:endParaRPr lang="en-GB"/>
        </a:p>
      </dgm:t>
    </dgm:pt>
  </dgm:ptLst>
  <dgm:cxnLst>
    <dgm:cxn modelId="{E1EE6927-E700-41C2-988E-7EA82A3FE3D1}" type="presOf" srcId="{914151A0-26B3-4784-A4B6-A3F81695B3EE}" destId="{D19DC52C-D3D2-4339-887E-703054F3B0C9}" srcOrd="0" destOrd="0" presId="urn:microsoft.com/office/officeart/2005/8/layout/chevron2"/>
    <dgm:cxn modelId="{77699F95-8727-4A28-BCA1-0A87C30D0583}" srcId="{2A2DA081-6836-4497-A33A-6E0B70A30196}" destId="{2B025749-0EEC-47FF-BC56-8F755F56770C}" srcOrd="0" destOrd="0" parTransId="{179EEBE8-DF8C-437C-B831-C20154EB4A70}" sibTransId="{80E9DB8E-7599-402D-89AC-BFC52A2DBF77}"/>
    <dgm:cxn modelId="{23095221-BD14-4BD7-9FEA-405DBC048C62}" type="presOf" srcId="{2A2DA081-6836-4497-A33A-6E0B70A30196}" destId="{D3C2A5E0-BDB7-4A0D-B3E9-2B5683B494AA}" srcOrd="0" destOrd="0" presId="urn:microsoft.com/office/officeart/2005/8/layout/chevron2"/>
    <dgm:cxn modelId="{2E0C29E6-37FA-45A9-86D7-EBC6ADD58AAD}" type="presOf" srcId="{0477B027-955F-49F1-8B27-5A06F994C3E4}" destId="{BDC51890-5AEC-4CF0-A438-F3A973ACDFFA}" srcOrd="0" destOrd="0" presId="urn:microsoft.com/office/officeart/2005/8/layout/chevron2"/>
    <dgm:cxn modelId="{D3CCCD05-77E5-4580-A46C-80F3779DDBD0}" srcId="{DF42D7C2-3CDA-45F0-81A6-04428813820C}" destId="{12C9DB32-76F4-4F6A-8873-763A92243BAB}" srcOrd="0" destOrd="0" parTransId="{A275D73B-F58E-41FA-A77A-55AB6057E538}" sibTransId="{8C3A6C87-D9DC-45C6-9307-B731E490AAD1}"/>
    <dgm:cxn modelId="{9C1E5A48-5648-46BB-B045-96C6CEE7E660}" srcId="{8091C034-B150-47A2-9535-511C3F0C6026}" destId="{DF42D7C2-3CDA-45F0-81A6-04428813820C}" srcOrd="1" destOrd="0" parTransId="{9364D7AF-2DDC-46CE-AAAD-558411F14CE3}" sibTransId="{B073F270-0AAA-44A5-98D2-FAD184124FD2}"/>
    <dgm:cxn modelId="{A6465AE0-9F5D-430F-A1AE-3FF50BBBFF73}" srcId="{2A2DA081-6836-4497-A33A-6E0B70A30196}" destId="{74E82107-0DDE-4090-BEBD-CF216F564459}" srcOrd="1" destOrd="0" parTransId="{0D98303C-7F62-4A14-BF01-FF2938D491F9}" sibTransId="{4C6354F5-6F40-402C-BD97-4D44742921DF}"/>
    <dgm:cxn modelId="{29672356-8CB3-4B52-94B1-F1265E0DE5A2}" type="presOf" srcId="{2C67ECC9-39F3-4331-BE58-69436F4D5112}" destId="{C5D616FC-E1FC-4E6D-80E8-98E527B313F7}" srcOrd="0" destOrd="0" presId="urn:microsoft.com/office/officeart/2005/8/layout/chevron2"/>
    <dgm:cxn modelId="{FA364DDE-9CBB-4B21-B439-EAA62AA3AA7F}" type="presOf" srcId="{543A62B7-CA35-4A40-8C7D-07BE8F07AD4E}" destId="{6A9C6605-C2B0-41B0-9CCF-FAA9A0588EB6}" srcOrd="0" destOrd="3" presId="urn:microsoft.com/office/officeart/2005/8/layout/chevron2"/>
    <dgm:cxn modelId="{F39B1070-6034-47F2-80B7-BFE0909F12C7}" srcId="{8091C034-B150-47A2-9535-511C3F0C6026}" destId="{0477B027-955F-49F1-8B27-5A06F994C3E4}" srcOrd="0" destOrd="0" parTransId="{D8BD48DA-4D6B-492A-B58B-D881FE332950}" sibTransId="{96CB9EE4-EADB-44BA-94AA-E97B96EEB5E3}"/>
    <dgm:cxn modelId="{DE77660C-2BE8-4433-B077-394AAF3A0EF9}" type="presOf" srcId="{74E82107-0DDE-4090-BEBD-CF216F564459}" destId="{418D94CF-4C9F-4BD9-95D5-9A776114EBFA}" srcOrd="0" destOrd="1" presId="urn:microsoft.com/office/officeart/2005/8/layout/chevron2"/>
    <dgm:cxn modelId="{0DC02010-9F0F-4889-8A5F-308ED7AE86B2}" type="presOf" srcId="{DF42D7C2-3CDA-45F0-81A6-04428813820C}" destId="{1D83E221-0E15-4309-B420-EE51A5A875BB}" srcOrd="0" destOrd="0" presId="urn:microsoft.com/office/officeart/2005/8/layout/chevron2"/>
    <dgm:cxn modelId="{B0063AE3-FA0D-4122-903E-FE37EA4B0CE7}" type="presOf" srcId="{8091C034-B150-47A2-9535-511C3F0C6026}" destId="{63E940D3-1A52-48DC-8459-4C75AEAA819D}" srcOrd="0" destOrd="0" presId="urn:microsoft.com/office/officeart/2005/8/layout/chevron2"/>
    <dgm:cxn modelId="{120BE264-7D19-404A-9F8B-E699FF2DB4B2}" srcId="{2C67ECC9-39F3-4331-BE58-69436F4D5112}" destId="{76397D38-E4DC-43EC-81C9-F5EA784D87E1}" srcOrd="0" destOrd="0" parTransId="{0BD3F614-AC20-4DCE-9476-20ED021D1AEC}" sibTransId="{63A02430-14E6-4A76-B0ED-990D0A1EB806}"/>
    <dgm:cxn modelId="{75A6C1D5-7588-4DDB-82EB-3E315882B15B}" srcId="{2C67ECC9-39F3-4331-BE58-69436F4D5112}" destId="{543A62B7-CA35-4A40-8C7D-07BE8F07AD4E}" srcOrd="3" destOrd="0" parTransId="{D46E60A2-3580-4B69-8969-2BA54AE789BB}" sibTransId="{3DA02D9B-F6F6-4931-8AD2-A0C51222A0CE}"/>
    <dgm:cxn modelId="{77D92198-10E2-4199-8504-DE1F42947494}" type="presOf" srcId="{12C9DB32-76F4-4F6A-8873-763A92243BAB}" destId="{4775D5E9-E878-4C61-BC50-E158C91C1195}" srcOrd="0" destOrd="0" presId="urn:microsoft.com/office/officeart/2005/8/layout/chevron2"/>
    <dgm:cxn modelId="{BACA69AF-C441-4375-B237-18275441FD5B}" type="presOf" srcId="{0EF5857F-CC2A-47F8-8D90-4DFDEAC47AD5}" destId="{D19DC52C-D3D2-4339-887E-703054F3B0C9}" srcOrd="0" destOrd="1" presId="urn:microsoft.com/office/officeart/2005/8/layout/chevron2"/>
    <dgm:cxn modelId="{DA962B94-B9DD-40AD-90DF-A8BF66D116C7}" type="presOf" srcId="{6022E611-8BB3-4753-96C6-1B723C392B5D}" destId="{A4459EA6-B4C7-442C-B796-BAEB1CCA7600}" srcOrd="0" destOrd="0" presId="urn:microsoft.com/office/officeart/2005/8/layout/chevron2"/>
    <dgm:cxn modelId="{F6E550B0-140D-45BF-87B0-D226F6057A02}" srcId="{8091C034-B150-47A2-9535-511C3F0C6026}" destId="{6022E611-8BB3-4753-96C6-1B723C392B5D}" srcOrd="3" destOrd="0" parTransId="{7296D7AD-12CE-4F6A-9F34-A010D6E9487A}" sibTransId="{D132608A-823C-4F45-AC49-16503C70E590}"/>
    <dgm:cxn modelId="{AF71A1A6-10C0-46D0-BF4D-F469F66BAEAA}" srcId="{DF42D7C2-3CDA-45F0-81A6-04428813820C}" destId="{42738F44-21D2-4671-92A7-77FD4AE662FE}" srcOrd="1" destOrd="0" parTransId="{F3B5EFFA-F0FC-4C59-B72E-87BF98ECAFE8}" sibTransId="{44D1563D-5829-4D2C-B469-9D9FBBB09C0A}"/>
    <dgm:cxn modelId="{EACCBB6E-692C-4171-8592-8BEF06736D1A}" srcId="{8091C034-B150-47A2-9535-511C3F0C6026}" destId="{2A2DA081-6836-4497-A33A-6E0B70A30196}" srcOrd="2" destOrd="0" parTransId="{629CB6F8-E845-4DF6-AC4E-6F6831C1D796}" sibTransId="{2C2F3370-4301-4236-9A4A-0214B07EC882}"/>
    <dgm:cxn modelId="{E97B8496-CC95-48E6-8EC9-1B9280FE9E1F}" type="presOf" srcId="{2B025749-0EEC-47FF-BC56-8F755F56770C}" destId="{418D94CF-4C9F-4BD9-95D5-9A776114EBFA}" srcOrd="0" destOrd="0" presId="urn:microsoft.com/office/officeart/2005/8/layout/chevron2"/>
    <dgm:cxn modelId="{7B076605-F918-468E-8ADF-5D77A09BDFDA}" srcId="{2C67ECC9-39F3-4331-BE58-69436F4D5112}" destId="{850B55BB-28D8-4874-B4C3-2ABA6C6D6825}" srcOrd="2" destOrd="0" parTransId="{CD3A3414-0D51-4211-B049-250BEEC936F9}" sibTransId="{15A72CA2-4FCC-454F-8834-82DF8563C5B7}"/>
    <dgm:cxn modelId="{E390342D-56A9-41E2-9A71-F31785B3B675}" srcId="{6022E611-8BB3-4753-96C6-1B723C392B5D}" destId="{914151A0-26B3-4784-A4B6-A3F81695B3EE}" srcOrd="0" destOrd="0" parTransId="{4855245C-3EBB-495A-AE3A-2AAFA3224CF9}" sibTransId="{C63B9FA2-4F15-4E4B-ACD4-17A1A0A2CF4B}"/>
    <dgm:cxn modelId="{9C5B4DC4-E01C-43EB-B131-2B4B76AE449E}" type="presOf" srcId="{42738F44-21D2-4671-92A7-77FD4AE662FE}" destId="{4775D5E9-E878-4C61-BC50-E158C91C1195}" srcOrd="0" destOrd="1" presId="urn:microsoft.com/office/officeart/2005/8/layout/chevron2"/>
    <dgm:cxn modelId="{02B40C53-8145-40BB-8257-66AA41F00193}" type="presOf" srcId="{E6075E3D-FE35-4C56-A6B4-3CB59E44DF54}" destId="{6A9C6605-C2B0-41B0-9CCF-FAA9A0588EB6}" srcOrd="0" destOrd="1" presId="urn:microsoft.com/office/officeart/2005/8/layout/chevron2"/>
    <dgm:cxn modelId="{7E087A2B-8D1F-4B1A-9A28-6DE63FF55B23}" type="presOf" srcId="{850B55BB-28D8-4874-B4C3-2ABA6C6D6825}" destId="{6A9C6605-C2B0-41B0-9CCF-FAA9A0588EB6}" srcOrd="0" destOrd="2" presId="urn:microsoft.com/office/officeart/2005/8/layout/chevron2"/>
    <dgm:cxn modelId="{4D35196D-D555-44D9-8267-B42D7102DAEC}" type="presOf" srcId="{85F675D2-11C8-4BB3-8DAF-2490B8A460D4}" destId="{44517CC9-9FAE-4239-A9C6-EC59C4560D90}" srcOrd="0" destOrd="0" presId="urn:microsoft.com/office/officeart/2005/8/layout/chevron2"/>
    <dgm:cxn modelId="{22776BE6-4BD5-47CF-B09F-9EE63FE65302}" srcId="{0477B027-955F-49F1-8B27-5A06F994C3E4}" destId="{85F675D2-11C8-4BB3-8DAF-2490B8A460D4}" srcOrd="0" destOrd="0" parTransId="{2EFE9777-4A64-43AF-869D-A8EE8EB30A64}" sibTransId="{9318B14B-ED5E-4F4B-9D3A-0C971446B2EE}"/>
    <dgm:cxn modelId="{50A7DBC8-A950-49D5-9F6B-897F40B2AF52}" type="presOf" srcId="{76397D38-E4DC-43EC-81C9-F5EA784D87E1}" destId="{6A9C6605-C2B0-41B0-9CCF-FAA9A0588EB6}" srcOrd="0" destOrd="0" presId="urn:microsoft.com/office/officeart/2005/8/layout/chevron2"/>
    <dgm:cxn modelId="{7EBB6040-EFC9-4474-AE3F-9D0526ECD617}" srcId="{6022E611-8BB3-4753-96C6-1B723C392B5D}" destId="{0EF5857F-CC2A-47F8-8D90-4DFDEAC47AD5}" srcOrd="1" destOrd="0" parTransId="{1CF29307-9974-437E-B256-EA045F2AE361}" sibTransId="{5E765EE2-868C-411C-801E-DF2BD4015580}"/>
    <dgm:cxn modelId="{12D79583-CD28-4F79-A7A5-6C60155E3655}" srcId="{8091C034-B150-47A2-9535-511C3F0C6026}" destId="{2C67ECC9-39F3-4331-BE58-69436F4D5112}" srcOrd="4" destOrd="0" parTransId="{5F5410D4-00E7-47CB-9FB1-C5E419CE72E2}" sibTransId="{00EA4380-9EF5-4A06-87D4-2D9C732B5FA5}"/>
    <dgm:cxn modelId="{42A4F535-E17A-456D-BBC6-338FE8C283E0}" srcId="{2C67ECC9-39F3-4331-BE58-69436F4D5112}" destId="{E6075E3D-FE35-4C56-A6B4-3CB59E44DF54}" srcOrd="1" destOrd="0" parTransId="{64115816-92D5-473C-AD78-1F08111B46FF}" sibTransId="{990FA410-A32B-4DC7-AD5E-1D9BDBFC5826}"/>
    <dgm:cxn modelId="{4687174A-1F76-47AF-9F96-6E9728D4D061}" type="presParOf" srcId="{63E940D3-1A52-48DC-8459-4C75AEAA819D}" destId="{99A88C03-B09F-4D2D-AC4B-F49190D7135E}" srcOrd="0" destOrd="0" presId="urn:microsoft.com/office/officeart/2005/8/layout/chevron2"/>
    <dgm:cxn modelId="{C312D73F-6783-41E9-A950-840CED802F52}" type="presParOf" srcId="{99A88C03-B09F-4D2D-AC4B-F49190D7135E}" destId="{BDC51890-5AEC-4CF0-A438-F3A973ACDFFA}" srcOrd="0" destOrd="0" presId="urn:microsoft.com/office/officeart/2005/8/layout/chevron2"/>
    <dgm:cxn modelId="{1C1F84A4-4D2B-4400-9C99-59A26485CB13}" type="presParOf" srcId="{99A88C03-B09F-4D2D-AC4B-F49190D7135E}" destId="{44517CC9-9FAE-4239-A9C6-EC59C4560D90}" srcOrd="1" destOrd="0" presId="urn:microsoft.com/office/officeart/2005/8/layout/chevron2"/>
    <dgm:cxn modelId="{6F786F72-5ABE-4D39-A8BF-2A5CBD546DE1}" type="presParOf" srcId="{63E940D3-1A52-48DC-8459-4C75AEAA819D}" destId="{F44D8EC7-4432-4C7A-996A-3551B1967CA8}" srcOrd="1" destOrd="0" presId="urn:microsoft.com/office/officeart/2005/8/layout/chevron2"/>
    <dgm:cxn modelId="{26B0384D-7BBC-41A7-A25E-B139C081C35C}" type="presParOf" srcId="{63E940D3-1A52-48DC-8459-4C75AEAA819D}" destId="{EE9644CD-1D77-419F-94A6-3DD82B3D8A1C}" srcOrd="2" destOrd="0" presId="urn:microsoft.com/office/officeart/2005/8/layout/chevron2"/>
    <dgm:cxn modelId="{21A5AED5-820C-4AFF-BE8B-D3BEC73562BF}" type="presParOf" srcId="{EE9644CD-1D77-419F-94A6-3DD82B3D8A1C}" destId="{1D83E221-0E15-4309-B420-EE51A5A875BB}" srcOrd="0" destOrd="0" presId="urn:microsoft.com/office/officeart/2005/8/layout/chevron2"/>
    <dgm:cxn modelId="{DAE15BD1-693B-4F00-935C-79CEF9F2161A}" type="presParOf" srcId="{EE9644CD-1D77-419F-94A6-3DD82B3D8A1C}" destId="{4775D5E9-E878-4C61-BC50-E158C91C1195}" srcOrd="1" destOrd="0" presId="urn:microsoft.com/office/officeart/2005/8/layout/chevron2"/>
    <dgm:cxn modelId="{733BB2C2-414F-41DF-AF9C-9DE73B8F6D47}" type="presParOf" srcId="{63E940D3-1A52-48DC-8459-4C75AEAA819D}" destId="{3F9B6EEF-5AB7-4022-B058-1137D805F93F}" srcOrd="3" destOrd="0" presId="urn:microsoft.com/office/officeart/2005/8/layout/chevron2"/>
    <dgm:cxn modelId="{0D18AEB4-F96A-4E4B-942A-136A0D341896}" type="presParOf" srcId="{63E940D3-1A52-48DC-8459-4C75AEAA819D}" destId="{4A1F8304-7A5F-4F50-9FC2-B7436B7BFAB4}" srcOrd="4" destOrd="0" presId="urn:microsoft.com/office/officeart/2005/8/layout/chevron2"/>
    <dgm:cxn modelId="{A25924D3-A78E-48A7-BCD4-D84DD26BC015}" type="presParOf" srcId="{4A1F8304-7A5F-4F50-9FC2-B7436B7BFAB4}" destId="{D3C2A5E0-BDB7-4A0D-B3E9-2B5683B494AA}" srcOrd="0" destOrd="0" presId="urn:microsoft.com/office/officeart/2005/8/layout/chevron2"/>
    <dgm:cxn modelId="{66D17C4B-B821-498C-8048-8D2F1C45D82C}" type="presParOf" srcId="{4A1F8304-7A5F-4F50-9FC2-B7436B7BFAB4}" destId="{418D94CF-4C9F-4BD9-95D5-9A776114EBFA}" srcOrd="1" destOrd="0" presId="urn:microsoft.com/office/officeart/2005/8/layout/chevron2"/>
    <dgm:cxn modelId="{127AAB07-E858-4518-9495-A71C05E0FE3C}" type="presParOf" srcId="{63E940D3-1A52-48DC-8459-4C75AEAA819D}" destId="{8AD5FBA5-4177-48F2-98C3-4F170535768E}" srcOrd="5" destOrd="0" presId="urn:microsoft.com/office/officeart/2005/8/layout/chevron2"/>
    <dgm:cxn modelId="{B87EC985-5E43-4184-8583-617360909B9E}" type="presParOf" srcId="{63E940D3-1A52-48DC-8459-4C75AEAA819D}" destId="{C2F3DC98-4CBC-4646-8FAF-CC97A4675076}" srcOrd="6" destOrd="0" presId="urn:microsoft.com/office/officeart/2005/8/layout/chevron2"/>
    <dgm:cxn modelId="{3A4699B0-7E07-4D95-B82B-8138E7FF91B8}" type="presParOf" srcId="{C2F3DC98-4CBC-4646-8FAF-CC97A4675076}" destId="{A4459EA6-B4C7-442C-B796-BAEB1CCA7600}" srcOrd="0" destOrd="0" presId="urn:microsoft.com/office/officeart/2005/8/layout/chevron2"/>
    <dgm:cxn modelId="{07317BC2-BE8C-4135-AF01-E8A6972023AF}" type="presParOf" srcId="{C2F3DC98-4CBC-4646-8FAF-CC97A4675076}" destId="{D19DC52C-D3D2-4339-887E-703054F3B0C9}" srcOrd="1" destOrd="0" presId="urn:microsoft.com/office/officeart/2005/8/layout/chevron2"/>
    <dgm:cxn modelId="{6311DF28-DD61-4951-AA95-585E513F8EBA}" type="presParOf" srcId="{63E940D3-1A52-48DC-8459-4C75AEAA819D}" destId="{52F93AA1-D831-4C1F-8ADA-6B3F0B3C4FAC}" srcOrd="7" destOrd="0" presId="urn:microsoft.com/office/officeart/2005/8/layout/chevron2"/>
    <dgm:cxn modelId="{F62EAD97-DAAF-47F0-A539-89C669F47F91}" type="presParOf" srcId="{63E940D3-1A52-48DC-8459-4C75AEAA819D}" destId="{12156926-0D50-4F41-B7C3-41DC82BB4821}" srcOrd="8" destOrd="0" presId="urn:microsoft.com/office/officeart/2005/8/layout/chevron2"/>
    <dgm:cxn modelId="{2CEB6686-928E-481E-A5A2-5232D5F899EE}" type="presParOf" srcId="{12156926-0D50-4F41-B7C3-41DC82BB4821}" destId="{C5D616FC-E1FC-4E6D-80E8-98E527B313F7}" srcOrd="0" destOrd="0" presId="urn:microsoft.com/office/officeart/2005/8/layout/chevron2"/>
    <dgm:cxn modelId="{68B346DF-939C-4987-9C12-A9447E8EFD48}" type="presParOf" srcId="{12156926-0D50-4F41-B7C3-41DC82BB4821}" destId="{6A9C6605-C2B0-41B0-9CCF-FAA9A0588EB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CD4CEF-773F-415A-8CA0-7F008507BCB3}" type="doc">
      <dgm:prSet loTypeId="urn:microsoft.com/office/officeart/2005/8/layout/hProcess7#2" loCatId="list" qsTypeId="urn:microsoft.com/office/officeart/2005/8/quickstyle/simple1" qsCatId="simple" csTypeId="urn:microsoft.com/office/officeart/2005/8/colors/colorful4" csCatId="colorful" phldr="1"/>
      <dgm:spPr/>
      <dgm:t>
        <a:bodyPr/>
        <a:lstStyle/>
        <a:p>
          <a:endParaRPr lang="en-GB"/>
        </a:p>
      </dgm:t>
    </dgm:pt>
    <dgm:pt modelId="{6CB4D1AE-A101-4163-A095-F2D274B3EB4D}">
      <dgm:prSet phldrT="[Text]"/>
      <dgm:spPr>
        <a:xfrm>
          <a:off x="2223" y="800405"/>
          <a:ext cx="1337753" cy="1605303"/>
        </a:xfr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Yr 1</a:t>
          </a:r>
        </a:p>
      </dgm:t>
    </dgm:pt>
    <dgm:pt modelId="{4DEC5EFF-5900-4932-90BE-E99BA4FB64D3}" type="parTrans" cxnId="{D465898C-CE6C-43FA-8FD6-39BE3E55CA11}">
      <dgm:prSet/>
      <dgm:spPr/>
      <dgm:t>
        <a:bodyPr/>
        <a:lstStyle/>
        <a:p>
          <a:endParaRPr lang="en-GB"/>
        </a:p>
      </dgm:t>
    </dgm:pt>
    <dgm:pt modelId="{EA621970-E4D7-4608-89D8-05659913D8F7}" type="sibTrans" cxnId="{D465898C-CE6C-43FA-8FD6-39BE3E55CA11}">
      <dgm:prSet/>
      <dgm:spPr/>
      <dgm:t>
        <a:bodyPr/>
        <a:lstStyle/>
        <a:p>
          <a:endParaRPr lang="en-GB"/>
        </a:p>
      </dgm:t>
    </dgm:pt>
    <dgm:pt modelId="{94459D8C-23BF-4067-B0E4-6313B4A9EDDD}">
      <dgm:prSet phldrT="[Text]"/>
      <dgm:spPr>
        <a:xfrm>
          <a:off x="269774" y="800405"/>
          <a:ext cx="996626" cy="1605303"/>
        </a:xfrm>
        <a:noFill/>
        <a:ln w="25400" cap="flat" cmpd="sng" algn="ctr">
          <a:noFill/>
          <a:prstDash val="solid"/>
        </a:ln>
        <a:effectLst/>
        <a:sp3d/>
      </dgm:spPr>
      <dgm:t>
        <a:bodyPr/>
        <a:lstStyle/>
        <a:p>
          <a:r>
            <a:rPr lang="en-GB" dirty="0">
              <a:solidFill>
                <a:sysClr val="window" lastClr="FFFFFF"/>
              </a:solidFill>
              <a:latin typeface="Calibri"/>
              <a:ea typeface="+mn-ea"/>
              <a:cs typeface="+mn-cs"/>
            </a:rPr>
            <a:t>Deliver pilots to reset the dial for Urgent Care system and 30,000 place based Community Teams </a:t>
          </a:r>
        </a:p>
      </dgm:t>
    </dgm:pt>
    <dgm:pt modelId="{21A3D7F0-C411-4EAF-A4E6-1DA4BD2EE43B}" type="parTrans" cxnId="{479822BD-3C77-4D0F-B80B-C3C22A78AC26}">
      <dgm:prSet/>
      <dgm:spPr/>
      <dgm:t>
        <a:bodyPr/>
        <a:lstStyle/>
        <a:p>
          <a:endParaRPr lang="en-GB"/>
        </a:p>
      </dgm:t>
    </dgm:pt>
    <dgm:pt modelId="{84D2119F-C8ED-4B3B-9D0E-99EDF67DD33E}" type="sibTrans" cxnId="{479822BD-3C77-4D0F-B80B-C3C22A78AC26}">
      <dgm:prSet/>
      <dgm:spPr/>
      <dgm:t>
        <a:bodyPr/>
        <a:lstStyle/>
        <a:p>
          <a:endParaRPr lang="en-GB"/>
        </a:p>
      </dgm:t>
    </dgm:pt>
    <dgm:pt modelId="{774F167C-896A-4E73-B37D-C2070D4AA7F3}">
      <dgm:prSet phldrT="[Text]"/>
      <dgm:spPr>
        <a:xfrm>
          <a:off x="1386798" y="800405"/>
          <a:ext cx="1337753" cy="1605303"/>
        </a:xfrm>
        <a:solidFill>
          <a:srgbClr val="8064A2">
            <a:hueOff val="-1488257"/>
            <a:satOff val="8966"/>
            <a:lumOff val="719"/>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Yr 1 </a:t>
          </a:r>
        </a:p>
      </dgm:t>
    </dgm:pt>
    <dgm:pt modelId="{CE8AD5D5-4435-4E96-8681-1E847851B272}" type="parTrans" cxnId="{4039D12A-8734-436E-B275-7740D845A836}">
      <dgm:prSet/>
      <dgm:spPr/>
      <dgm:t>
        <a:bodyPr/>
        <a:lstStyle/>
        <a:p>
          <a:endParaRPr lang="en-GB"/>
        </a:p>
      </dgm:t>
    </dgm:pt>
    <dgm:pt modelId="{6CB318AC-C55E-450B-BF5B-06733EADDE83}" type="sibTrans" cxnId="{4039D12A-8734-436E-B275-7740D845A836}">
      <dgm:prSet/>
      <dgm:spPr/>
      <dgm:t>
        <a:bodyPr/>
        <a:lstStyle/>
        <a:p>
          <a:endParaRPr lang="en-GB"/>
        </a:p>
      </dgm:t>
    </dgm:pt>
    <dgm:pt modelId="{00BAA587-0693-4354-9770-77F8D014D8BA}">
      <dgm:prSet phldrT="[Text]"/>
      <dgm:spPr>
        <a:xfrm>
          <a:off x="1654349" y="800405"/>
          <a:ext cx="996626" cy="1605303"/>
        </a:xfrm>
        <a:noFill/>
        <a:ln w="25400" cap="flat" cmpd="sng" algn="ctr">
          <a:noFill/>
          <a:prstDash val="solid"/>
        </a:ln>
        <a:effectLst/>
        <a:sp3d/>
      </dgm:spPr>
      <dgm:t>
        <a:bodyPr/>
        <a:lstStyle/>
        <a:p>
          <a:r>
            <a:rPr lang="en-GB" dirty="0">
              <a:solidFill>
                <a:sysClr val="window" lastClr="FFFFFF"/>
              </a:solidFill>
              <a:latin typeface="Calibri"/>
              <a:ea typeface="+mn-ea"/>
              <a:cs typeface="+mn-cs"/>
            </a:rPr>
            <a:t>Pool urgent care resources in shadow form to take 'place based' </a:t>
          </a:r>
          <a:r>
            <a:rPr lang="en-GB" dirty="0" smtClean="0">
              <a:solidFill>
                <a:sysClr val="window" lastClr="FFFFFF"/>
              </a:solidFill>
              <a:latin typeface="Calibri"/>
              <a:ea typeface="+mn-ea"/>
              <a:cs typeface="+mn-cs"/>
            </a:rPr>
            <a:t>Commissioning Approach </a:t>
          </a:r>
          <a:r>
            <a:rPr lang="en-GB" dirty="0">
              <a:solidFill>
                <a:sysClr val="window" lastClr="FFFFFF"/>
              </a:solidFill>
              <a:latin typeface="Calibri"/>
              <a:ea typeface="+mn-ea"/>
              <a:cs typeface="+mn-cs"/>
            </a:rPr>
            <a:t>and agree county bed model </a:t>
          </a:r>
        </a:p>
      </dgm:t>
    </dgm:pt>
    <dgm:pt modelId="{267DB8CC-9956-4EB3-835D-5B8073B9CC40}" type="parTrans" cxnId="{5E9B0758-9E55-4BB6-BE09-E88FBE238038}">
      <dgm:prSet/>
      <dgm:spPr/>
      <dgm:t>
        <a:bodyPr/>
        <a:lstStyle/>
        <a:p>
          <a:endParaRPr lang="en-GB"/>
        </a:p>
      </dgm:t>
    </dgm:pt>
    <dgm:pt modelId="{01A2F99F-15F4-49C5-B32E-EC9050160452}" type="sibTrans" cxnId="{5E9B0758-9E55-4BB6-BE09-E88FBE238038}">
      <dgm:prSet/>
      <dgm:spPr/>
      <dgm:t>
        <a:bodyPr/>
        <a:lstStyle/>
        <a:p>
          <a:endParaRPr lang="en-GB"/>
        </a:p>
      </dgm:t>
    </dgm:pt>
    <dgm:pt modelId="{7270A0D5-9BAC-4B2F-BA14-68450E82E1EE}">
      <dgm:prSet phldrT="[Text]"/>
      <dgm:spPr>
        <a:xfrm>
          <a:off x="2771373" y="800405"/>
          <a:ext cx="1337753" cy="1605303"/>
        </a:xfrm>
        <a:solidFill>
          <a:srgbClr val="8064A2">
            <a:hueOff val="-2976513"/>
            <a:satOff val="17933"/>
            <a:lumOff val="1437"/>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Yr 2</a:t>
          </a:r>
        </a:p>
      </dgm:t>
    </dgm:pt>
    <dgm:pt modelId="{E5BF2A9A-4D8F-4B5F-B6AD-1312F81C996C}" type="parTrans" cxnId="{AB33E3E6-1481-49DF-816E-F7F69BEB6C4C}">
      <dgm:prSet/>
      <dgm:spPr/>
      <dgm:t>
        <a:bodyPr/>
        <a:lstStyle/>
        <a:p>
          <a:endParaRPr lang="en-GB"/>
        </a:p>
      </dgm:t>
    </dgm:pt>
    <dgm:pt modelId="{976C6D0B-FEFF-4C58-87BC-E6A3E7E7FA5C}" type="sibTrans" cxnId="{AB33E3E6-1481-49DF-816E-F7F69BEB6C4C}">
      <dgm:prSet/>
      <dgm:spPr/>
      <dgm:t>
        <a:bodyPr/>
        <a:lstStyle/>
        <a:p>
          <a:endParaRPr lang="en-GB"/>
        </a:p>
      </dgm:t>
    </dgm:pt>
    <dgm:pt modelId="{740D6725-44BD-4AD2-9881-5C167FDF3773}">
      <dgm:prSet phldrT="[Text]"/>
      <dgm:spPr>
        <a:xfrm>
          <a:off x="3038923" y="800405"/>
          <a:ext cx="996626" cy="1605303"/>
        </a:xfrm>
        <a:noFill/>
        <a:ln w="25400" cap="flat" cmpd="sng" algn="ctr">
          <a:noFill/>
          <a:prstDash val="solid"/>
        </a:ln>
        <a:effectLst/>
        <a:sp3d/>
      </dgm:spPr>
      <dgm:t>
        <a:bodyPr/>
        <a:lstStyle/>
        <a:p>
          <a:r>
            <a:rPr lang="en-GB">
              <a:solidFill>
                <a:sysClr val="window" lastClr="FFFFFF"/>
              </a:solidFill>
              <a:latin typeface="Calibri"/>
              <a:ea typeface="+mn-ea"/>
              <a:cs typeface="+mn-cs"/>
            </a:rPr>
            <a:t>Implement urgent and community care model at wider scale based on Yr 1 learning, reset county beds </a:t>
          </a:r>
        </a:p>
      </dgm:t>
    </dgm:pt>
    <dgm:pt modelId="{3DD1E0E9-8AF6-43F2-996A-5F4CE50C2D05}" type="parTrans" cxnId="{B1DB0E1E-6E29-4FCC-B76E-BA2DBEDC8CF0}">
      <dgm:prSet/>
      <dgm:spPr/>
      <dgm:t>
        <a:bodyPr/>
        <a:lstStyle/>
        <a:p>
          <a:endParaRPr lang="en-GB"/>
        </a:p>
      </dgm:t>
    </dgm:pt>
    <dgm:pt modelId="{C1F85E04-CF22-4E31-AABA-088A2DC6B440}" type="sibTrans" cxnId="{B1DB0E1E-6E29-4FCC-B76E-BA2DBEDC8CF0}">
      <dgm:prSet/>
      <dgm:spPr/>
      <dgm:t>
        <a:bodyPr/>
        <a:lstStyle/>
        <a:p>
          <a:endParaRPr lang="en-GB"/>
        </a:p>
      </dgm:t>
    </dgm:pt>
    <dgm:pt modelId="{A728357C-7D9E-485E-BF68-C1D62DC4DE90}">
      <dgm:prSet phldrT="[Text]"/>
      <dgm:spPr>
        <a:xfrm>
          <a:off x="4155947" y="800405"/>
          <a:ext cx="1337753" cy="1605303"/>
        </a:xfrm>
        <a:solidFill>
          <a:srgbClr val="8064A2">
            <a:hueOff val="-4464770"/>
            <a:satOff val="26899"/>
            <a:lumOff val="2156"/>
            <a:alphaOff val="0"/>
          </a:srgbClr>
        </a:solidFill>
        <a:ln w="25400" cap="flat" cmpd="sng" algn="ctr">
          <a:solidFill>
            <a:sysClr val="window" lastClr="FFFFFF">
              <a:hueOff val="0"/>
              <a:satOff val="0"/>
              <a:lumOff val="0"/>
              <a:alphaOff val="0"/>
            </a:sysClr>
          </a:solidFill>
          <a:prstDash val="solid"/>
        </a:ln>
        <a:effectLst/>
      </dgm:spPr>
      <dgm:t>
        <a:bodyPr/>
        <a:lstStyle/>
        <a:p>
          <a:r>
            <a:rPr lang="en-GB">
              <a:solidFill>
                <a:sysClr val="window" lastClr="FFFFFF"/>
              </a:solidFill>
              <a:latin typeface="Calibri"/>
              <a:ea typeface="+mn-ea"/>
              <a:cs typeface="+mn-cs"/>
            </a:rPr>
            <a:t>Yr 3-5</a:t>
          </a:r>
        </a:p>
      </dgm:t>
    </dgm:pt>
    <dgm:pt modelId="{5C96CD29-4AAF-49F4-A5D0-C276FB69FC8C}" type="parTrans" cxnId="{7E1760EB-573B-4F31-BDEC-836B609E53F3}">
      <dgm:prSet/>
      <dgm:spPr/>
      <dgm:t>
        <a:bodyPr/>
        <a:lstStyle/>
        <a:p>
          <a:endParaRPr lang="en-GB"/>
        </a:p>
      </dgm:t>
    </dgm:pt>
    <dgm:pt modelId="{87C34213-E86A-4D1F-A8F9-4049B2F056AB}" type="sibTrans" cxnId="{7E1760EB-573B-4F31-BDEC-836B609E53F3}">
      <dgm:prSet/>
      <dgm:spPr/>
      <dgm:t>
        <a:bodyPr/>
        <a:lstStyle/>
        <a:p>
          <a:endParaRPr lang="en-GB"/>
        </a:p>
      </dgm:t>
    </dgm:pt>
    <dgm:pt modelId="{D611C725-765E-4729-8A67-1E6155D2304F}">
      <dgm:prSet phldrT="[Text]"/>
      <dgm:spPr>
        <a:xfrm>
          <a:off x="4423498" y="800405"/>
          <a:ext cx="996626" cy="1605303"/>
        </a:xfrm>
        <a:noFill/>
        <a:ln w="25400" cap="flat" cmpd="sng" algn="ctr">
          <a:noFill/>
          <a:prstDash val="solid"/>
        </a:ln>
        <a:effectLst/>
        <a:sp3d/>
      </dgm:spPr>
      <dgm:t>
        <a:bodyPr/>
        <a:lstStyle/>
        <a:p>
          <a:r>
            <a:rPr lang="en-GB" dirty="0">
              <a:solidFill>
                <a:sysClr val="window" lastClr="FFFFFF"/>
              </a:solidFill>
              <a:latin typeface="Calibri"/>
              <a:ea typeface="+mn-ea"/>
              <a:cs typeface="+mn-cs"/>
            </a:rPr>
            <a:t>Learning from </a:t>
          </a:r>
          <a:r>
            <a:rPr lang="en-GB" dirty="0" err="1">
              <a:solidFill>
                <a:sysClr val="window" lastClr="FFFFFF"/>
              </a:solidFill>
              <a:latin typeface="Calibri"/>
              <a:ea typeface="+mn-ea"/>
              <a:cs typeface="+mn-cs"/>
            </a:rPr>
            <a:t>Yr</a:t>
          </a:r>
          <a:r>
            <a:rPr lang="en-GB" dirty="0">
              <a:solidFill>
                <a:sysClr val="window" lastClr="FFFFFF"/>
              </a:solidFill>
              <a:latin typeface="Calibri"/>
              <a:ea typeface="+mn-ea"/>
              <a:cs typeface="+mn-cs"/>
            </a:rPr>
            <a:t> 1 &amp; 2 to set  a new care model, urgent &amp; responsive care resources pooled on place basis </a:t>
          </a:r>
        </a:p>
      </dgm:t>
    </dgm:pt>
    <dgm:pt modelId="{63DD95FD-9B77-4D0F-AFD1-6BCB7136EBF6}" type="parTrans" cxnId="{70117D65-2E5B-4408-BE23-B6FBE4EBEBF8}">
      <dgm:prSet/>
      <dgm:spPr/>
      <dgm:t>
        <a:bodyPr/>
        <a:lstStyle/>
        <a:p>
          <a:endParaRPr lang="en-GB"/>
        </a:p>
      </dgm:t>
    </dgm:pt>
    <dgm:pt modelId="{83DBC96A-A5A2-4588-9733-B2A765AAF042}" type="sibTrans" cxnId="{70117D65-2E5B-4408-BE23-B6FBE4EBEBF8}">
      <dgm:prSet/>
      <dgm:spPr/>
      <dgm:t>
        <a:bodyPr/>
        <a:lstStyle/>
        <a:p>
          <a:endParaRPr lang="en-GB"/>
        </a:p>
      </dgm:t>
    </dgm:pt>
    <dgm:pt modelId="{7C023D0F-0AF2-4CC7-8464-A7E97F013DDB}" type="pres">
      <dgm:prSet presAssocID="{F8CD4CEF-773F-415A-8CA0-7F008507BCB3}" presName="Name0" presStyleCnt="0">
        <dgm:presLayoutVars>
          <dgm:dir/>
          <dgm:animLvl val="lvl"/>
          <dgm:resizeHandles val="exact"/>
        </dgm:presLayoutVars>
      </dgm:prSet>
      <dgm:spPr/>
      <dgm:t>
        <a:bodyPr/>
        <a:lstStyle/>
        <a:p>
          <a:endParaRPr lang="en-GB"/>
        </a:p>
      </dgm:t>
    </dgm:pt>
    <dgm:pt modelId="{77E04374-9B95-4479-B28C-DC4D5964A3E3}" type="pres">
      <dgm:prSet presAssocID="{6CB4D1AE-A101-4163-A095-F2D274B3EB4D}" presName="compositeNode" presStyleCnt="0">
        <dgm:presLayoutVars>
          <dgm:bulletEnabled val="1"/>
        </dgm:presLayoutVars>
      </dgm:prSet>
      <dgm:spPr/>
    </dgm:pt>
    <dgm:pt modelId="{74D8B973-3124-4906-9B94-ED32E729CE39}" type="pres">
      <dgm:prSet presAssocID="{6CB4D1AE-A101-4163-A095-F2D274B3EB4D}" presName="bgRect" presStyleLbl="node1" presStyleIdx="0" presStyleCnt="4"/>
      <dgm:spPr>
        <a:prstGeom prst="roundRect">
          <a:avLst>
            <a:gd name="adj" fmla="val 5000"/>
          </a:avLst>
        </a:prstGeom>
      </dgm:spPr>
      <dgm:t>
        <a:bodyPr/>
        <a:lstStyle/>
        <a:p>
          <a:endParaRPr lang="en-GB"/>
        </a:p>
      </dgm:t>
    </dgm:pt>
    <dgm:pt modelId="{494ED2B8-9101-48E5-9F28-33E1F61D9E86}" type="pres">
      <dgm:prSet presAssocID="{6CB4D1AE-A101-4163-A095-F2D274B3EB4D}" presName="parentNode" presStyleLbl="node1" presStyleIdx="0" presStyleCnt="4">
        <dgm:presLayoutVars>
          <dgm:chMax val="0"/>
          <dgm:bulletEnabled val="1"/>
        </dgm:presLayoutVars>
      </dgm:prSet>
      <dgm:spPr/>
      <dgm:t>
        <a:bodyPr/>
        <a:lstStyle/>
        <a:p>
          <a:endParaRPr lang="en-GB"/>
        </a:p>
      </dgm:t>
    </dgm:pt>
    <dgm:pt modelId="{631210EF-C309-4079-8153-92B306B1B1EA}" type="pres">
      <dgm:prSet presAssocID="{6CB4D1AE-A101-4163-A095-F2D274B3EB4D}" presName="childNode" presStyleLbl="node1" presStyleIdx="0" presStyleCnt="4">
        <dgm:presLayoutVars>
          <dgm:bulletEnabled val="1"/>
        </dgm:presLayoutVars>
      </dgm:prSet>
      <dgm:spPr>
        <a:prstGeom prst="rect">
          <a:avLst/>
        </a:prstGeom>
      </dgm:spPr>
      <dgm:t>
        <a:bodyPr/>
        <a:lstStyle/>
        <a:p>
          <a:endParaRPr lang="en-GB"/>
        </a:p>
      </dgm:t>
    </dgm:pt>
    <dgm:pt modelId="{8B141D0C-CB6C-4C74-B1C2-753F0790DC23}" type="pres">
      <dgm:prSet presAssocID="{EA621970-E4D7-4608-89D8-05659913D8F7}" presName="hSp" presStyleCnt="0"/>
      <dgm:spPr/>
    </dgm:pt>
    <dgm:pt modelId="{FCCF8CB1-B8F7-454D-8A22-6F43A56F0E08}" type="pres">
      <dgm:prSet presAssocID="{EA621970-E4D7-4608-89D8-05659913D8F7}" presName="vProcSp" presStyleCnt="0"/>
      <dgm:spPr/>
    </dgm:pt>
    <dgm:pt modelId="{B961EB95-8F88-4E77-B50C-E0284FD712B2}" type="pres">
      <dgm:prSet presAssocID="{EA621970-E4D7-4608-89D8-05659913D8F7}" presName="vSp1" presStyleCnt="0"/>
      <dgm:spPr/>
    </dgm:pt>
    <dgm:pt modelId="{562DD920-0AEA-4F71-9549-D43202C5B8B2}" type="pres">
      <dgm:prSet presAssocID="{EA621970-E4D7-4608-89D8-05659913D8F7}" presName="simulatedConn" presStyleLbl="solidFgAcc1" presStyleIdx="0" presStyleCnt="3"/>
      <dgm:spPr>
        <a:xfrm rot="5400000">
          <a:off x="1275516" y="2076402"/>
          <a:ext cx="235942" cy="200662"/>
        </a:xfrm>
        <a:prstGeom prst="flowChartExtract">
          <a:avLst/>
        </a:prstGeom>
        <a:solidFill>
          <a:sysClr val="window" lastClr="FFFFFF">
            <a:hueOff val="0"/>
            <a:satOff val="0"/>
            <a:lumOff val="0"/>
            <a:alphaOff val="0"/>
          </a:sysClr>
        </a:solidFill>
        <a:ln w="25400" cap="flat" cmpd="sng" algn="ctr">
          <a:solidFill>
            <a:srgbClr val="8064A2">
              <a:hueOff val="0"/>
              <a:satOff val="0"/>
              <a:lumOff val="0"/>
              <a:alphaOff val="0"/>
            </a:srgbClr>
          </a:solidFill>
          <a:prstDash val="solid"/>
        </a:ln>
        <a:effectLst/>
      </dgm:spPr>
      <dgm:t>
        <a:bodyPr/>
        <a:lstStyle/>
        <a:p>
          <a:endParaRPr lang="en-GB"/>
        </a:p>
      </dgm:t>
    </dgm:pt>
    <dgm:pt modelId="{B2F3A5B7-E4C7-426D-B47C-29610583B12C}" type="pres">
      <dgm:prSet presAssocID="{EA621970-E4D7-4608-89D8-05659913D8F7}" presName="vSp2" presStyleCnt="0"/>
      <dgm:spPr/>
    </dgm:pt>
    <dgm:pt modelId="{FFA37298-6564-4587-AC40-F83170A9BC52}" type="pres">
      <dgm:prSet presAssocID="{EA621970-E4D7-4608-89D8-05659913D8F7}" presName="sibTrans" presStyleCnt="0"/>
      <dgm:spPr/>
    </dgm:pt>
    <dgm:pt modelId="{3E68EF2D-8A18-4E45-B8E7-9CDFF52AB235}" type="pres">
      <dgm:prSet presAssocID="{774F167C-896A-4E73-B37D-C2070D4AA7F3}" presName="compositeNode" presStyleCnt="0">
        <dgm:presLayoutVars>
          <dgm:bulletEnabled val="1"/>
        </dgm:presLayoutVars>
      </dgm:prSet>
      <dgm:spPr/>
    </dgm:pt>
    <dgm:pt modelId="{3C459997-1D7F-4805-87A6-A1F738DBBCFF}" type="pres">
      <dgm:prSet presAssocID="{774F167C-896A-4E73-B37D-C2070D4AA7F3}" presName="bgRect" presStyleLbl="node1" presStyleIdx="1" presStyleCnt="4"/>
      <dgm:spPr>
        <a:prstGeom prst="roundRect">
          <a:avLst>
            <a:gd name="adj" fmla="val 5000"/>
          </a:avLst>
        </a:prstGeom>
      </dgm:spPr>
      <dgm:t>
        <a:bodyPr/>
        <a:lstStyle/>
        <a:p>
          <a:endParaRPr lang="en-GB"/>
        </a:p>
      </dgm:t>
    </dgm:pt>
    <dgm:pt modelId="{02A91498-E3D9-484E-AC1F-DCDB833D5AA9}" type="pres">
      <dgm:prSet presAssocID="{774F167C-896A-4E73-B37D-C2070D4AA7F3}" presName="parentNode" presStyleLbl="node1" presStyleIdx="1" presStyleCnt="4">
        <dgm:presLayoutVars>
          <dgm:chMax val="0"/>
          <dgm:bulletEnabled val="1"/>
        </dgm:presLayoutVars>
      </dgm:prSet>
      <dgm:spPr/>
      <dgm:t>
        <a:bodyPr/>
        <a:lstStyle/>
        <a:p>
          <a:endParaRPr lang="en-GB"/>
        </a:p>
      </dgm:t>
    </dgm:pt>
    <dgm:pt modelId="{4CF1CC27-CEEB-406A-94D6-FFD509FE23C9}" type="pres">
      <dgm:prSet presAssocID="{774F167C-896A-4E73-B37D-C2070D4AA7F3}" presName="childNode" presStyleLbl="node1" presStyleIdx="1" presStyleCnt="4">
        <dgm:presLayoutVars>
          <dgm:bulletEnabled val="1"/>
        </dgm:presLayoutVars>
      </dgm:prSet>
      <dgm:spPr>
        <a:prstGeom prst="rect">
          <a:avLst/>
        </a:prstGeom>
      </dgm:spPr>
      <dgm:t>
        <a:bodyPr/>
        <a:lstStyle/>
        <a:p>
          <a:endParaRPr lang="en-GB"/>
        </a:p>
      </dgm:t>
    </dgm:pt>
    <dgm:pt modelId="{C51B3D05-4857-4A4C-AFA1-11C07C91EA38}" type="pres">
      <dgm:prSet presAssocID="{6CB318AC-C55E-450B-BF5B-06733EADDE83}" presName="hSp" presStyleCnt="0"/>
      <dgm:spPr/>
    </dgm:pt>
    <dgm:pt modelId="{D0EB3F37-CBBF-42C1-B588-09CC4CCD8C32}" type="pres">
      <dgm:prSet presAssocID="{6CB318AC-C55E-450B-BF5B-06733EADDE83}" presName="vProcSp" presStyleCnt="0"/>
      <dgm:spPr/>
    </dgm:pt>
    <dgm:pt modelId="{51EE9329-3C30-4773-B01F-4E3DFBBE5DD7}" type="pres">
      <dgm:prSet presAssocID="{6CB318AC-C55E-450B-BF5B-06733EADDE83}" presName="vSp1" presStyleCnt="0"/>
      <dgm:spPr/>
    </dgm:pt>
    <dgm:pt modelId="{225F97E4-1965-4B33-9DEE-78AF03C91EE2}" type="pres">
      <dgm:prSet presAssocID="{6CB318AC-C55E-450B-BF5B-06733EADDE83}" presName="simulatedConn" presStyleLbl="solidFgAcc1" presStyleIdx="1" presStyleCnt="3"/>
      <dgm:spPr>
        <a:xfrm rot="5400000">
          <a:off x="2660090" y="2076402"/>
          <a:ext cx="235942" cy="200662"/>
        </a:xfrm>
        <a:prstGeom prst="flowChartExtract">
          <a:avLst/>
        </a:prstGeom>
        <a:solidFill>
          <a:sysClr val="window" lastClr="FFFFFF">
            <a:hueOff val="0"/>
            <a:satOff val="0"/>
            <a:lumOff val="0"/>
            <a:alphaOff val="0"/>
          </a:sysClr>
        </a:solidFill>
        <a:ln w="25400" cap="flat" cmpd="sng" algn="ctr">
          <a:solidFill>
            <a:srgbClr val="8064A2">
              <a:hueOff val="-2232385"/>
              <a:satOff val="13449"/>
              <a:lumOff val="1078"/>
              <a:alphaOff val="0"/>
            </a:srgbClr>
          </a:solidFill>
          <a:prstDash val="solid"/>
        </a:ln>
        <a:effectLst/>
      </dgm:spPr>
      <dgm:t>
        <a:bodyPr/>
        <a:lstStyle/>
        <a:p>
          <a:endParaRPr lang="en-GB"/>
        </a:p>
      </dgm:t>
    </dgm:pt>
    <dgm:pt modelId="{93E9919D-6B23-466F-897A-526DA3360414}" type="pres">
      <dgm:prSet presAssocID="{6CB318AC-C55E-450B-BF5B-06733EADDE83}" presName="vSp2" presStyleCnt="0"/>
      <dgm:spPr/>
    </dgm:pt>
    <dgm:pt modelId="{E5EA502B-C983-4F79-A079-3012FA28EC7C}" type="pres">
      <dgm:prSet presAssocID="{6CB318AC-C55E-450B-BF5B-06733EADDE83}" presName="sibTrans" presStyleCnt="0"/>
      <dgm:spPr/>
    </dgm:pt>
    <dgm:pt modelId="{FCDE9561-782B-4BFC-AB72-A05875814F77}" type="pres">
      <dgm:prSet presAssocID="{7270A0D5-9BAC-4B2F-BA14-68450E82E1EE}" presName="compositeNode" presStyleCnt="0">
        <dgm:presLayoutVars>
          <dgm:bulletEnabled val="1"/>
        </dgm:presLayoutVars>
      </dgm:prSet>
      <dgm:spPr/>
    </dgm:pt>
    <dgm:pt modelId="{640E4552-D733-4B12-A434-D460A35931F5}" type="pres">
      <dgm:prSet presAssocID="{7270A0D5-9BAC-4B2F-BA14-68450E82E1EE}" presName="bgRect" presStyleLbl="node1" presStyleIdx="2" presStyleCnt="4"/>
      <dgm:spPr>
        <a:prstGeom prst="roundRect">
          <a:avLst>
            <a:gd name="adj" fmla="val 5000"/>
          </a:avLst>
        </a:prstGeom>
      </dgm:spPr>
      <dgm:t>
        <a:bodyPr/>
        <a:lstStyle/>
        <a:p>
          <a:endParaRPr lang="en-GB"/>
        </a:p>
      </dgm:t>
    </dgm:pt>
    <dgm:pt modelId="{E887897D-23CA-429E-B8F2-69E8207CDE60}" type="pres">
      <dgm:prSet presAssocID="{7270A0D5-9BAC-4B2F-BA14-68450E82E1EE}" presName="parentNode" presStyleLbl="node1" presStyleIdx="2" presStyleCnt="4">
        <dgm:presLayoutVars>
          <dgm:chMax val="0"/>
          <dgm:bulletEnabled val="1"/>
        </dgm:presLayoutVars>
      </dgm:prSet>
      <dgm:spPr/>
      <dgm:t>
        <a:bodyPr/>
        <a:lstStyle/>
        <a:p>
          <a:endParaRPr lang="en-GB"/>
        </a:p>
      </dgm:t>
    </dgm:pt>
    <dgm:pt modelId="{15BAA486-98AB-4F1C-9DFD-FF5D07B4F9C4}" type="pres">
      <dgm:prSet presAssocID="{7270A0D5-9BAC-4B2F-BA14-68450E82E1EE}" presName="childNode" presStyleLbl="node1" presStyleIdx="2" presStyleCnt="4">
        <dgm:presLayoutVars>
          <dgm:bulletEnabled val="1"/>
        </dgm:presLayoutVars>
      </dgm:prSet>
      <dgm:spPr>
        <a:prstGeom prst="rect">
          <a:avLst/>
        </a:prstGeom>
      </dgm:spPr>
      <dgm:t>
        <a:bodyPr/>
        <a:lstStyle/>
        <a:p>
          <a:endParaRPr lang="en-GB"/>
        </a:p>
      </dgm:t>
    </dgm:pt>
    <dgm:pt modelId="{1F45C339-78FB-450F-BBB7-C0948E0ECE7C}" type="pres">
      <dgm:prSet presAssocID="{976C6D0B-FEFF-4C58-87BC-E6A3E7E7FA5C}" presName="hSp" presStyleCnt="0"/>
      <dgm:spPr/>
    </dgm:pt>
    <dgm:pt modelId="{0B416FD8-A2C4-4197-A325-E36B38F068CF}" type="pres">
      <dgm:prSet presAssocID="{976C6D0B-FEFF-4C58-87BC-E6A3E7E7FA5C}" presName="vProcSp" presStyleCnt="0"/>
      <dgm:spPr/>
    </dgm:pt>
    <dgm:pt modelId="{0F0B3FDF-35FF-4E1C-AA6B-AD289DD0EC37}" type="pres">
      <dgm:prSet presAssocID="{976C6D0B-FEFF-4C58-87BC-E6A3E7E7FA5C}" presName="vSp1" presStyleCnt="0"/>
      <dgm:spPr/>
    </dgm:pt>
    <dgm:pt modelId="{6ADE54C5-0DB0-47EE-848C-7EA0CC920E86}" type="pres">
      <dgm:prSet presAssocID="{976C6D0B-FEFF-4C58-87BC-E6A3E7E7FA5C}" presName="simulatedConn" presStyleLbl="solidFgAcc1" presStyleIdx="2" presStyleCnt="3"/>
      <dgm:spPr>
        <a:xfrm rot="5400000">
          <a:off x="4044665" y="2076402"/>
          <a:ext cx="235942" cy="200662"/>
        </a:xfrm>
        <a:prstGeom prst="flowChartExtract">
          <a:avLst/>
        </a:prstGeom>
        <a:solidFill>
          <a:sysClr val="window" lastClr="FFFFFF">
            <a:hueOff val="0"/>
            <a:satOff val="0"/>
            <a:lumOff val="0"/>
            <a:alphaOff val="0"/>
          </a:sysClr>
        </a:solidFill>
        <a:ln w="25400" cap="flat" cmpd="sng" algn="ctr">
          <a:solidFill>
            <a:srgbClr val="8064A2">
              <a:hueOff val="-4464770"/>
              <a:satOff val="26899"/>
              <a:lumOff val="2156"/>
              <a:alphaOff val="0"/>
            </a:srgbClr>
          </a:solidFill>
          <a:prstDash val="solid"/>
        </a:ln>
        <a:effectLst/>
      </dgm:spPr>
      <dgm:t>
        <a:bodyPr/>
        <a:lstStyle/>
        <a:p>
          <a:endParaRPr lang="en-GB"/>
        </a:p>
      </dgm:t>
    </dgm:pt>
    <dgm:pt modelId="{A33F5E8D-D2BD-4F34-8999-0E8D972E8BFE}" type="pres">
      <dgm:prSet presAssocID="{976C6D0B-FEFF-4C58-87BC-E6A3E7E7FA5C}" presName="vSp2" presStyleCnt="0"/>
      <dgm:spPr/>
    </dgm:pt>
    <dgm:pt modelId="{3006B832-464A-43F9-A25E-D2695E82778C}" type="pres">
      <dgm:prSet presAssocID="{976C6D0B-FEFF-4C58-87BC-E6A3E7E7FA5C}" presName="sibTrans" presStyleCnt="0"/>
      <dgm:spPr/>
    </dgm:pt>
    <dgm:pt modelId="{7F32DB8F-B3C3-42B0-A9B7-C197C6BE672E}" type="pres">
      <dgm:prSet presAssocID="{A728357C-7D9E-485E-BF68-C1D62DC4DE90}" presName="compositeNode" presStyleCnt="0">
        <dgm:presLayoutVars>
          <dgm:bulletEnabled val="1"/>
        </dgm:presLayoutVars>
      </dgm:prSet>
      <dgm:spPr/>
    </dgm:pt>
    <dgm:pt modelId="{8025D550-3F4E-46CC-9298-8B988311932D}" type="pres">
      <dgm:prSet presAssocID="{A728357C-7D9E-485E-BF68-C1D62DC4DE90}" presName="bgRect" presStyleLbl="node1" presStyleIdx="3" presStyleCnt="4"/>
      <dgm:spPr>
        <a:prstGeom prst="roundRect">
          <a:avLst>
            <a:gd name="adj" fmla="val 5000"/>
          </a:avLst>
        </a:prstGeom>
      </dgm:spPr>
      <dgm:t>
        <a:bodyPr/>
        <a:lstStyle/>
        <a:p>
          <a:endParaRPr lang="en-GB"/>
        </a:p>
      </dgm:t>
    </dgm:pt>
    <dgm:pt modelId="{925A8089-791D-4A64-9665-2F902F627635}" type="pres">
      <dgm:prSet presAssocID="{A728357C-7D9E-485E-BF68-C1D62DC4DE90}" presName="parentNode" presStyleLbl="node1" presStyleIdx="3" presStyleCnt="4">
        <dgm:presLayoutVars>
          <dgm:chMax val="0"/>
          <dgm:bulletEnabled val="1"/>
        </dgm:presLayoutVars>
      </dgm:prSet>
      <dgm:spPr/>
      <dgm:t>
        <a:bodyPr/>
        <a:lstStyle/>
        <a:p>
          <a:endParaRPr lang="en-GB"/>
        </a:p>
      </dgm:t>
    </dgm:pt>
    <dgm:pt modelId="{92D5D01A-4892-4A8B-9F9A-1081369CD2CF}" type="pres">
      <dgm:prSet presAssocID="{A728357C-7D9E-485E-BF68-C1D62DC4DE90}" presName="childNode" presStyleLbl="node1" presStyleIdx="3" presStyleCnt="4">
        <dgm:presLayoutVars>
          <dgm:bulletEnabled val="1"/>
        </dgm:presLayoutVars>
      </dgm:prSet>
      <dgm:spPr>
        <a:prstGeom prst="rect">
          <a:avLst/>
        </a:prstGeom>
      </dgm:spPr>
      <dgm:t>
        <a:bodyPr/>
        <a:lstStyle/>
        <a:p>
          <a:endParaRPr lang="en-GB"/>
        </a:p>
      </dgm:t>
    </dgm:pt>
  </dgm:ptLst>
  <dgm:cxnLst>
    <dgm:cxn modelId="{B8563B18-D93C-4C43-A8F2-134B97A36CAD}" type="presOf" srcId="{00BAA587-0693-4354-9770-77F8D014D8BA}" destId="{4CF1CC27-CEEB-406A-94D6-FFD509FE23C9}" srcOrd="0" destOrd="0" presId="urn:microsoft.com/office/officeart/2005/8/layout/hProcess7#2"/>
    <dgm:cxn modelId="{BF2E1AED-FE06-44FD-A8FB-401A7AD225EB}" type="presOf" srcId="{774F167C-896A-4E73-B37D-C2070D4AA7F3}" destId="{3C459997-1D7F-4805-87A6-A1F738DBBCFF}" srcOrd="0" destOrd="0" presId="urn:microsoft.com/office/officeart/2005/8/layout/hProcess7#2"/>
    <dgm:cxn modelId="{261DEEC2-2AE0-46FD-BF96-CB48AA85F516}" type="presOf" srcId="{A728357C-7D9E-485E-BF68-C1D62DC4DE90}" destId="{925A8089-791D-4A64-9665-2F902F627635}" srcOrd="1" destOrd="0" presId="urn:microsoft.com/office/officeart/2005/8/layout/hProcess7#2"/>
    <dgm:cxn modelId="{A3A94A0B-062B-4667-97F0-8FD6B82AA5A6}" type="presOf" srcId="{7270A0D5-9BAC-4B2F-BA14-68450E82E1EE}" destId="{E887897D-23CA-429E-B8F2-69E8207CDE60}" srcOrd="1" destOrd="0" presId="urn:microsoft.com/office/officeart/2005/8/layout/hProcess7#2"/>
    <dgm:cxn modelId="{70117D65-2E5B-4408-BE23-B6FBE4EBEBF8}" srcId="{A728357C-7D9E-485E-BF68-C1D62DC4DE90}" destId="{D611C725-765E-4729-8A67-1E6155D2304F}" srcOrd="0" destOrd="0" parTransId="{63DD95FD-9B77-4D0F-AFD1-6BCB7136EBF6}" sibTransId="{83DBC96A-A5A2-4588-9733-B2A765AAF042}"/>
    <dgm:cxn modelId="{CB1CD5ED-826B-462E-AF89-A60D01B397BE}" type="presOf" srcId="{94459D8C-23BF-4067-B0E4-6313B4A9EDDD}" destId="{631210EF-C309-4079-8153-92B306B1B1EA}" srcOrd="0" destOrd="0" presId="urn:microsoft.com/office/officeart/2005/8/layout/hProcess7#2"/>
    <dgm:cxn modelId="{7E1760EB-573B-4F31-BDEC-836B609E53F3}" srcId="{F8CD4CEF-773F-415A-8CA0-7F008507BCB3}" destId="{A728357C-7D9E-485E-BF68-C1D62DC4DE90}" srcOrd="3" destOrd="0" parTransId="{5C96CD29-4AAF-49F4-A5D0-C276FB69FC8C}" sibTransId="{87C34213-E86A-4D1F-A8F9-4049B2F056AB}"/>
    <dgm:cxn modelId="{B248A1AB-1A8B-4287-92FC-A7DA0A42B11E}" type="presOf" srcId="{7270A0D5-9BAC-4B2F-BA14-68450E82E1EE}" destId="{640E4552-D733-4B12-A434-D460A35931F5}" srcOrd="0" destOrd="0" presId="urn:microsoft.com/office/officeart/2005/8/layout/hProcess7#2"/>
    <dgm:cxn modelId="{D465898C-CE6C-43FA-8FD6-39BE3E55CA11}" srcId="{F8CD4CEF-773F-415A-8CA0-7F008507BCB3}" destId="{6CB4D1AE-A101-4163-A095-F2D274B3EB4D}" srcOrd="0" destOrd="0" parTransId="{4DEC5EFF-5900-4932-90BE-E99BA4FB64D3}" sibTransId="{EA621970-E4D7-4608-89D8-05659913D8F7}"/>
    <dgm:cxn modelId="{FA03FCAE-B8FB-4F2B-8855-83788BB0B7D0}" type="presOf" srcId="{D611C725-765E-4729-8A67-1E6155D2304F}" destId="{92D5D01A-4892-4A8B-9F9A-1081369CD2CF}" srcOrd="0" destOrd="0" presId="urn:microsoft.com/office/officeart/2005/8/layout/hProcess7#2"/>
    <dgm:cxn modelId="{AB33E3E6-1481-49DF-816E-F7F69BEB6C4C}" srcId="{F8CD4CEF-773F-415A-8CA0-7F008507BCB3}" destId="{7270A0D5-9BAC-4B2F-BA14-68450E82E1EE}" srcOrd="2" destOrd="0" parTransId="{E5BF2A9A-4D8F-4B5F-B6AD-1312F81C996C}" sibTransId="{976C6D0B-FEFF-4C58-87BC-E6A3E7E7FA5C}"/>
    <dgm:cxn modelId="{B62863EA-6363-4EA1-9C6D-AA0E0D7F72CD}" type="presOf" srcId="{774F167C-896A-4E73-B37D-C2070D4AA7F3}" destId="{02A91498-E3D9-484E-AC1F-DCDB833D5AA9}" srcOrd="1" destOrd="0" presId="urn:microsoft.com/office/officeart/2005/8/layout/hProcess7#2"/>
    <dgm:cxn modelId="{9CADCA70-1FDB-4646-B648-99ADBBD7FE37}" type="presOf" srcId="{740D6725-44BD-4AD2-9881-5C167FDF3773}" destId="{15BAA486-98AB-4F1C-9DFD-FF5D07B4F9C4}" srcOrd="0" destOrd="0" presId="urn:microsoft.com/office/officeart/2005/8/layout/hProcess7#2"/>
    <dgm:cxn modelId="{479822BD-3C77-4D0F-B80B-C3C22A78AC26}" srcId="{6CB4D1AE-A101-4163-A095-F2D274B3EB4D}" destId="{94459D8C-23BF-4067-B0E4-6313B4A9EDDD}" srcOrd="0" destOrd="0" parTransId="{21A3D7F0-C411-4EAF-A4E6-1DA4BD2EE43B}" sibTransId="{84D2119F-C8ED-4B3B-9D0E-99EDF67DD33E}"/>
    <dgm:cxn modelId="{0C10DE7F-B730-4CBC-98D4-E7CABF9B69AA}" type="presOf" srcId="{A728357C-7D9E-485E-BF68-C1D62DC4DE90}" destId="{8025D550-3F4E-46CC-9298-8B988311932D}" srcOrd="0" destOrd="0" presId="urn:microsoft.com/office/officeart/2005/8/layout/hProcess7#2"/>
    <dgm:cxn modelId="{B1DB0E1E-6E29-4FCC-B76E-BA2DBEDC8CF0}" srcId="{7270A0D5-9BAC-4B2F-BA14-68450E82E1EE}" destId="{740D6725-44BD-4AD2-9881-5C167FDF3773}" srcOrd="0" destOrd="0" parTransId="{3DD1E0E9-8AF6-43F2-996A-5F4CE50C2D05}" sibTransId="{C1F85E04-CF22-4E31-AABA-088A2DC6B440}"/>
    <dgm:cxn modelId="{8C44D333-3737-44A4-81FE-9D62E1E38064}" type="presOf" srcId="{6CB4D1AE-A101-4163-A095-F2D274B3EB4D}" destId="{74D8B973-3124-4906-9B94-ED32E729CE39}" srcOrd="0" destOrd="0" presId="urn:microsoft.com/office/officeart/2005/8/layout/hProcess7#2"/>
    <dgm:cxn modelId="{5E9B0758-9E55-4BB6-BE09-E88FBE238038}" srcId="{774F167C-896A-4E73-B37D-C2070D4AA7F3}" destId="{00BAA587-0693-4354-9770-77F8D014D8BA}" srcOrd="0" destOrd="0" parTransId="{267DB8CC-9956-4EB3-835D-5B8073B9CC40}" sibTransId="{01A2F99F-15F4-49C5-B32E-EC9050160452}"/>
    <dgm:cxn modelId="{0EC727F0-0047-48B3-A7C2-80C295D0FA3B}" type="presOf" srcId="{F8CD4CEF-773F-415A-8CA0-7F008507BCB3}" destId="{7C023D0F-0AF2-4CC7-8464-A7E97F013DDB}" srcOrd="0" destOrd="0" presId="urn:microsoft.com/office/officeart/2005/8/layout/hProcess7#2"/>
    <dgm:cxn modelId="{4039D12A-8734-436E-B275-7740D845A836}" srcId="{F8CD4CEF-773F-415A-8CA0-7F008507BCB3}" destId="{774F167C-896A-4E73-B37D-C2070D4AA7F3}" srcOrd="1" destOrd="0" parTransId="{CE8AD5D5-4435-4E96-8681-1E847851B272}" sibTransId="{6CB318AC-C55E-450B-BF5B-06733EADDE83}"/>
    <dgm:cxn modelId="{5AD7EA72-D52C-4CC5-B958-AE328022C13E}" type="presOf" srcId="{6CB4D1AE-A101-4163-A095-F2D274B3EB4D}" destId="{494ED2B8-9101-48E5-9F28-33E1F61D9E86}" srcOrd="1" destOrd="0" presId="urn:microsoft.com/office/officeart/2005/8/layout/hProcess7#2"/>
    <dgm:cxn modelId="{B6B68D42-8488-45B2-82E9-6640E276A66A}" type="presParOf" srcId="{7C023D0F-0AF2-4CC7-8464-A7E97F013DDB}" destId="{77E04374-9B95-4479-B28C-DC4D5964A3E3}" srcOrd="0" destOrd="0" presId="urn:microsoft.com/office/officeart/2005/8/layout/hProcess7#2"/>
    <dgm:cxn modelId="{751B54FE-9074-4700-8FFA-08A952DBD01A}" type="presParOf" srcId="{77E04374-9B95-4479-B28C-DC4D5964A3E3}" destId="{74D8B973-3124-4906-9B94-ED32E729CE39}" srcOrd="0" destOrd="0" presId="urn:microsoft.com/office/officeart/2005/8/layout/hProcess7#2"/>
    <dgm:cxn modelId="{611F414E-76D8-4C17-BBD7-C257E0F5EABB}" type="presParOf" srcId="{77E04374-9B95-4479-B28C-DC4D5964A3E3}" destId="{494ED2B8-9101-48E5-9F28-33E1F61D9E86}" srcOrd="1" destOrd="0" presId="urn:microsoft.com/office/officeart/2005/8/layout/hProcess7#2"/>
    <dgm:cxn modelId="{48A14333-0DF4-49C3-AAB1-53DB9EA4E9F1}" type="presParOf" srcId="{77E04374-9B95-4479-B28C-DC4D5964A3E3}" destId="{631210EF-C309-4079-8153-92B306B1B1EA}" srcOrd="2" destOrd="0" presId="urn:microsoft.com/office/officeart/2005/8/layout/hProcess7#2"/>
    <dgm:cxn modelId="{4513DBB8-21FD-4657-9512-08F6C5422002}" type="presParOf" srcId="{7C023D0F-0AF2-4CC7-8464-A7E97F013DDB}" destId="{8B141D0C-CB6C-4C74-B1C2-753F0790DC23}" srcOrd="1" destOrd="0" presId="urn:microsoft.com/office/officeart/2005/8/layout/hProcess7#2"/>
    <dgm:cxn modelId="{2DEE3E2E-DBD2-4191-B844-D7960698371E}" type="presParOf" srcId="{7C023D0F-0AF2-4CC7-8464-A7E97F013DDB}" destId="{FCCF8CB1-B8F7-454D-8A22-6F43A56F0E08}" srcOrd="2" destOrd="0" presId="urn:microsoft.com/office/officeart/2005/8/layout/hProcess7#2"/>
    <dgm:cxn modelId="{51867C8F-41C6-43F1-AEBC-DAA483E7B091}" type="presParOf" srcId="{FCCF8CB1-B8F7-454D-8A22-6F43A56F0E08}" destId="{B961EB95-8F88-4E77-B50C-E0284FD712B2}" srcOrd="0" destOrd="0" presId="urn:microsoft.com/office/officeart/2005/8/layout/hProcess7#2"/>
    <dgm:cxn modelId="{5DCD52C3-9B48-49AF-88E1-1E049A355808}" type="presParOf" srcId="{FCCF8CB1-B8F7-454D-8A22-6F43A56F0E08}" destId="{562DD920-0AEA-4F71-9549-D43202C5B8B2}" srcOrd="1" destOrd="0" presId="urn:microsoft.com/office/officeart/2005/8/layout/hProcess7#2"/>
    <dgm:cxn modelId="{4192B6BE-184E-4D9E-B94C-AA685459E610}" type="presParOf" srcId="{FCCF8CB1-B8F7-454D-8A22-6F43A56F0E08}" destId="{B2F3A5B7-E4C7-426D-B47C-29610583B12C}" srcOrd="2" destOrd="0" presId="urn:microsoft.com/office/officeart/2005/8/layout/hProcess7#2"/>
    <dgm:cxn modelId="{E7F6B383-6B9E-491A-8BE0-A3A138ABD243}" type="presParOf" srcId="{7C023D0F-0AF2-4CC7-8464-A7E97F013DDB}" destId="{FFA37298-6564-4587-AC40-F83170A9BC52}" srcOrd="3" destOrd="0" presId="urn:microsoft.com/office/officeart/2005/8/layout/hProcess7#2"/>
    <dgm:cxn modelId="{192D2C32-5E7D-4559-B5BE-CBA44D073FCB}" type="presParOf" srcId="{7C023D0F-0AF2-4CC7-8464-A7E97F013DDB}" destId="{3E68EF2D-8A18-4E45-B8E7-9CDFF52AB235}" srcOrd="4" destOrd="0" presId="urn:microsoft.com/office/officeart/2005/8/layout/hProcess7#2"/>
    <dgm:cxn modelId="{714504EE-D612-44B2-83BE-50EBDC358D3E}" type="presParOf" srcId="{3E68EF2D-8A18-4E45-B8E7-9CDFF52AB235}" destId="{3C459997-1D7F-4805-87A6-A1F738DBBCFF}" srcOrd="0" destOrd="0" presId="urn:microsoft.com/office/officeart/2005/8/layout/hProcess7#2"/>
    <dgm:cxn modelId="{0B89D2D8-4ED1-4CF4-83E3-8D649D324DF7}" type="presParOf" srcId="{3E68EF2D-8A18-4E45-B8E7-9CDFF52AB235}" destId="{02A91498-E3D9-484E-AC1F-DCDB833D5AA9}" srcOrd="1" destOrd="0" presId="urn:microsoft.com/office/officeart/2005/8/layout/hProcess7#2"/>
    <dgm:cxn modelId="{B3B4C011-06B1-4CBA-89BD-204F029F18AE}" type="presParOf" srcId="{3E68EF2D-8A18-4E45-B8E7-9CDFF52AB235}" destId="{4CF1CC27-CEEB-406A-94D6-FFD509FE23C9}" srcOrd="2" destOrd="0" presId="urn:microsoft.com/office/officeart/2005/8/layout/hProcess7#2"/>
    <dgm:cxn modelId="{1A94552E-FB06-478E-A26A-749ACDF8E1EF}" type="presParOf" srcId="{7C023D0F-0AF2-4CC7-8464-A7E97F013DDB}" destId="{C51B3D05-4857-4A4C-AFA1-11C07C91EA38}" srcOrd="5" destOrd="0" presId="urn:microsoft.com/office/officeart/2005/8/layout/hProcess7#2"/>
    <dgm:cxn modelId="{3B3BB48F-6E9C-4E3F-AC1B-F9DA6FFD4D7D}" type="presParOf" srcId="{7C023D0F-0AF2-4CC7-8464-A7E97F013DDB}" destId="{D0EB3F37-CBBF-42C1-B588-09CC4CCD8C32}" srcOrd="6" destOrd="0" presId="urn:microsoft.com/office/officeart/2005/8/layout/hProcess7#2"/>
    <dgm:cxn modelId="{C05C9429-C3F2-467A-83EC-274BF08F457C}" type="presParOf" srcId="{D0EB3F37-CBBF-42C1-B588-09CC4CCD8C32}" destId="{51EE9329-3C30-4773-B01F-4E3DFBBE5DD7}" srcOrd="0" destOrd="0" presId="urn:microsoft.com/office/officeart/2005/8/layout/hProcess7#2"/>
    <dgm:cxn modelId="{AE4E26DA-C6AE-48BE-99AF-AA882B4D3335}" type="presParOf" srcId="{D0EB3F37-CBBF-42C1-B588-09CC4CCD8C32}" destId="{225F97E4-1965-4B33-9DEE-78AF03C91EE2}" srcOrd="1" destOrd="0" presId="urn:microsoft.com/office/officeart/2005/8/layout/hProcess7#2"/>
    <dgm:cxn modelId="{F48F3AFE-9777-49CA-8978-C0637E21F3F8}" type="presParOf" srcId="{D0EB3F37-CBBF-42C1-B588-09CC4CCD8C32}" destId="{93E9919D-6B23-466F-897A-526DA3360414}" srcOrd="2" destOrd="0" presId="urn:microsoft.com/office/officeart/2005/8/layout/hProcess7#2"/>
    <dgm:cxn modelId="{0A5C42CC-B221-41FF-AC72-7CF4A315C71F}" type="presParOf" srcId="{7C023D0F-0AF2-4CC7-8464-A7E97F013DDB}" destId="{E5EA502B-C983-4F79-A079-3012FA28EC7C}" srcOrd="7" destOrd="0" presId="urn:microsoft.com/office/officeart/2005/8/layout/hProcess7#2"/>
    <dgm:cxn modelId="{2FCDEF55-B8FE-42C3-9E39-8653DAE516B9}" type="presParOf" srcId="{7C023D0F-0AF2-4CC7-8464-A7E97F013DDB}" destId="{FCDE9561-782B-4BFC-AB72-A05875814F77}" srcOrd="8" destOrd="0" presId="urn:microsoft.com/office/officeart/2005/8/layout/hProcess7#2"/>
    <dgm:cxn modelId="{09A58283-6341-4B97-A3C5-3FFABE7B0E6E}" type="presParOf" srcId="{FCDE9561-782B-4BFC-AB72-A05875814F77}" destId="{640E4552-D733-4B12-A434-D460A35931F5}" srcOrd="0" destOrd="0" presId="urn:microsoft.com/office/officeart/2005/8/layout/hProcess7#2"/>
    <dgm:cxn modelId="{3B173E84-9EC6-46DE-B15B-17F9421AB108}" type="presParOf" srcId="{FCDE9561-782B-4BFC-AB72-A05875814F77}" destId="{E887897D-23CA-429E-B8F2-69E8207CDE60}" srcOrd="1" destOrd="0" presId="urn:microsoft.com/office/officeart/2005/8/layout/hProcess7#2"/>
    <dgm:cxn modelId="{B2007068-DFA7-45B5-8A1B-8B6432BEA4FD}" type="presParOf" srcId="{FCDE9561-782B-4BFC-AB72-A05875814F77}" destId="{15BAA486-98AB-4F1C-9DFD-FF5D07B4F9C4}" srcOrd="2" destOrd="0" presId="urn:microsoft.com/office/officeart/2005/8/layout/hProcess7#2"/>
    <dgm:cxn modelId="{BF908BFE-1E4D-4F95-8A48-070A2B054DA0}" type="presParOf" srcId="{7C023D0F-0AF2-4CC7-8464-A7E97F013DDB}" destId="{1F45C339-78FB-450F-BBB7-C0948E0ECE7C}" srcOrd="9" destOrd="0" presId="urn:microsoft.com/office/officeart/2005/8/layout/hProcess7#2"/>
    <dgm:cxn modelId="{AC854864-3C32-43BA-86C2-E357E007EAEB}" type="presParOf" srcId="{7C023D0F-0AF2-4CC7-8464-A7E97F013DDB}" destId="{0B416FD8-A2C4-4197-A325-E36B38F068CF}" srcOrd="10" destOrd="0" presId="urn:microsoft.com/office/officeart/2005/8/layout/hProcess7#2"/>
    <dgm:cxn modelId="{7155D8EF-10AD-4979-83CD-F2ED8F6BD8DA}" type="presParOf" srcId="{0B416FD8-A2C4-4197-A325-E36B38F068CF}" destId="{0F0B3FDF-35FF-4E1C-AA6B-AD289DD0EC37}" srcOrd="0" destOrd="0" presId="urn:microsoft.com/office/officeart/2005/8/layout/hProcess7#2"/>
    <dgm:cxn modelId="{A24D398F-CFCA-419A-93BA-3A8AED4910E3}" type="presParOf" srcId="{0B416FD8-A2C4-4197-A325-E36B38F068CF}" destId="{6ADE54C5-0DB0-47EE-848C-7EA0CC920E86}" srcOrd="1" destOrd="0" presId="urn:microsoft.com/office/officeart/2005/8/layout/hProcess7#2"/>
    <dgm:cxn modelId="{587CE2C8-1227-4B78-9E78-38B3373EA724}" type="presParOf" srcId="{0B416FD8-A2C4-4197-A325-E36B38F068CF}" destId="{A33F5E8D-D2BD-4F34-8999-0E8D972E8BFE}" srcOrd="2" destOrd="0" presId="urn:microsoft.com/office/officeart/2005/8/layout/hProcess7#2"/>
    <dgm:cxn modelId="{CF7A0B7D-1C9B-4236-91C3-9885F14CECE3}" type="presParOf" srcId="{7C023D0F-0AF2-4CC7-8464-A7E97F013DDB}" destId="{3006B832-464A-43F9-A25E-D2695E82778C}" srcOrd="11" destOrd="0" presId="urn:microsoft.com/office/officeart/2005/8/layout/hProcess7#2"/>
    <dgm:cxn modelId="{906831BA-6618-4AAD-9200-DEB3BED04414}" type="presParOf" srcId="{7C023D0F-0AF2-4CC7-8464-A7E97F013DDB}" destId="{7F32DB8F-B3C3-42B0-A9B7-C197C6BE672E}" srcOrd="12" destOrd="0" presId="urn:microsoft.com/office/officeart/2005/8/layout/hProcess7#2"/>
    <dgm:cxn modelId="{68C8445C-BF88-4239-BD01-14CC142D7A0D}" type="presParOf" srcId="{7F32DB8F-B3C3-42B0-A9B7-C197C6BE672E}" destId="{8025D550-3F4E-46CC-9298-8B988311932D}" srcOrd="0" destOrd="0" presId="urn:microsoft.com/office/officeart/2005/8/layout/hProcess7#2"/>
    <dgm:cxn modelId="{D53C44C8-C29B-44A1-AFD4-55B0F47F522B}" type="presParOf" srcId="{7F32DB8F-B3C3-42B0-A9B7-C197C6BE672E}" destId="{925A8089-791D-4A64-9665-2F902F627635}" srcOrd="1" destOrd="0" presId="urn:microsoft.com/office/officeart/2005/8/layout/hProcess7#2"/>
    <dgm:cxn modelId="{A0E59D3D-2303-489A-A52B-24EF95399264}" type="presParOf" srcId="{7F32DB8F-B3C3-42B0-A9B7-C197C6BE672E}" destId="{92D5D01A-4892-4A8B-9F9A-1081369CD2CF}" srcOrd="2" destOrd="0" presId="urn:microsoft.com/office/officeart/2005/8/layout/hProcess7#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091C034-B150-47A2-9535-511C3F0C6026}"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n-GB"/>
        </a:p>
      </dgm:t>
    </dgm:pt>
    <dgm:pt modelId="{0477B027-955F-49F1-8B27-5A06F994C3E4}">
      <dgm:prSet phldrT="[Text]" custT="1"/>
      <dgm:spPr>
        <a:xfrm rot="5400000">
          <a:off x="-256020" y="304015"/>
          <a:ext cx="1504235" cy="902364"/>
        </a:xfrm>
        <a:solidFill>
          <a:srgbClr val="9BBB59">
            <a:hueOff val="0"/>
            <a:satOff val="0"/>
            <a:lumOff val="0"/>
            <a:alphaOff val="0"/>
          </a:srgbClr>
        </a:solidFill>
        <a:ln w="25400" cap="flat" cmpd="sng" algn="ctr">
          <a:solidFill>
            <a:srgbClr val="9BBB59">
              <a:hueOff val="0"/>
              <a:satOff val="0"/>
              <a:lumOff val="0"/>
              <a:alphaOff val="0"/>
            </a:srgbClr>
          </a:solidFill>
          <a:prstDash val="solid"/>
        </a:ln>
        <a:effectLst/>
      </dgm:spPr>
      <dgm:t>
        <a:bodyPr/>
        <a:lstStyle/>
        <a:p>
          <a:r>
            <a:rPr lang="en-GB" sz="1100" dirty="0" smtClean="0">
              <a:solidFill>
                <a:sysClr val="window" lastClr="FFFFFF"/>
              </a:solidFill>
              <a:latin typeface="Calibri"/>
              <a:ea typeface="+mn-ea"/>
              <a:cs typeface="+mn-cs"/>
            </a:rPr>
            <a:t>Enabling Active Communities </a:t>
          </a:r>
          <a:endParaRPr lang="en-GB" sz="1100" dirty="0">
            <a:solidFill>
              <a:sysClr val="window" lastClr="FFFFFF"/>
            </a:solidFill>
            <a:latin typeface="Calibri"/>
            <a:ea typeface="+mn-ea"/>
            <a:cs typeface="+mn-cs"/>
          </a:endParaRPr>
        </a:p>
      </dgm:t>
    </dgm:pt>
    <dgm:pt modelId="{D8BD48DA-4D6B-492A-B58B-D881FE332950}" type="parTrans" cxnId="{F39B1070-6034-47F2-80B7-BFE0909F12C7}">
      <dgm:prSet/>
      <dgm:spPr/>
      <dgm:t>
        <a:bodyPr/>
        <a:lstStyle/>
        <a:p>
          <a:endParaRPr lang="en-GB" sz="1100"/>
        </a:p>
      </dgm:t>
    </dgm:pt>
    <dgm:pt modelId="{96CB9EE4-EADB-44BA-94AA-E97B96EEB5E3}" type="sibTrans" cxnId="{F39B1070-6034-47F2-80B7-BFE0909F12C7}">
      <dgm:prSet/>
      <dgm:spPr/>
      <dgm:t>
        <a:bodyPr/>
        <a:lstStyle/>
        <a:p>
          <a:endParaRPr lang="en-GB" sz="1100"/>
        </a:p>
      </dgm:t>
    </dgm:pt>
    <dgm:pt modelId="{85F675D2-11C8-4BB3-8DAF-2490B8A460D4}">
      <dgm:prSet phldrT="[Text]" custT="1"/>
      <dgm:spPr>
        <a:xfrm rot="5400000">
          <a:off x="1075069" y="-124709"/>
          <a:ext cx="1008138" cy="1263718"/>
        </a:xfr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Radical Self Care and Prevention Plan</a:t>
          </a:r>
          <a:endParaRPr lang="en-GB" sz="1100" dirty="0">
            <a:solidFill>
              <a:sysClr val="windowText" lastClr="000000">
                <a:hueOff val="0"/>
                <a:satOff val="0"/>
                <a:lumOff val="0"/>
                <a:alphaOff val="0"/>
              </a:sysClr>
            </a:solidFill>
            <a:latin typeface="Calibri"/>
            <a:ea typeface="+mn-ea"/>
            <a:cs typeface="+mn-cs"/>
          </a:endParaRPr>
        </a:p>
      </dgm:t>
    </dgm:pt>
    <dgm:pt modelId="{2EFE9777-4A64-43AF-869D-A8EE8EB30A64}" type="parTrans" cxnId="{22776BE6-4BD5-47CF-B09F-9EE63FE65302}">
      <dgm:prSet/>
      <dgm:spPr/>
      <dgm:t>
        <a:bodyPr/>
        <a:lstStyle/>
        <a:p>
          <a:endParaRPr lang="en-GB" sz="1100"/>
        </a:p>
      </dgm:t>
    </dgm:pt>
    <dgm:pt modelId="{9318B14B-ED5E-4F4B-9D3A-0C971446B2EE}" type="sibTrans" cxnId="{22776BE6-4BD5-47CF-B09F-9EE63FE65302}">
      <dgm:prSet/>
      <dgm:spPr/>
      <dgm:t>
        <a:bodyPr/>
        <a:lstStyle/>
        <a:p>
          <a:endParaRPr lang="en-GB" sz="1100"/>
        </a:p>
      </dgm:t>
    </dgm:pt>
    <dgm:pt modelId="{DF42D7C2-3CDA-45F0-81A6-04428813820C}">
      <dgm:prSet phldrT="[Text]" custT="1"/>
      <dgm:spPr>
        <a:xfrm rot="5400000">
          <a:off x="-256020" y="1510592"/>
          <a:ext cx="1504235" cy="902364"/>
        </a:xfrm>
        <a:solidFill>
          <a:srgbClr val="9BBB59">
            <a:hueOff val="2812566"/>
            <a:satOff val="-4220"/>
            <a:lumOff val="-686"/>
            <a:alphaOff val="0"/>
          </a:srgbClr>
        </a:solidFill>
        <a:ln w="25400" cap="flat" cmpd="sng" algn="ctr">
          <a:solidFill>
            <a:srgbClr val="9BBB59">
              <a:hueOff val="2812566"/>
              <a:satOff val="-4220"/>
              <a:lumOff val="-686"/>
              <a:alphaOff val="0"/>
            </a:srgbClr>
          </a:solidFill>
          <a:prstDash val="solid"/>
        </a:ln>
        <a:effectLst/>
      </dgm:spPr>
      <dgm:t>
        <a:bodyPr/>
        <a:lstStyle/>
        <a:p>
          <a:r>
            <a:rPr lang="en-GB" sz="1100" dirty="0" smtClean="0">
              <a:solidFill>
                <a:sysClr val="window" lastClr="FFFFFF"/>
              </a:solidFill>
              <a:latin typeface="Calibri"/>
              <a:ea typeface="+mn-ea"/>
              <a:cs typeface="+mn-cs"/>
            </a:rPr>
            <a:t>Clinical Programme Approach</a:t>
          </a:r>
          <a:endParaRPr lang="en-GB" sz="1100" dirty="0">
            <a:solidFill>
              <a:sysClr val="window" lastClr="FFFFFF"/>
            </a:solidFill>
            <a:latin typeface="Calibri"/>
            <a:ea typeface="+mn-ea"/>
            <a:cs typeface="+mn-cs"/>
          </a:endParaRPr>
        </a:p>
      </dgm:t>
    </dgm:pt>
    <dgm:pt modelId="{9364D7AF-2DDC-46CE-AAAD-558411F14CE3}" type="parTrans" cxnId="{9C1E5A48-5648-46BB-B045-96C6CEE7E660}">
      <dgm:prSet/>
      <dgm:spPr/>
      <dgm:t>
        <a:bodyPr/>
        <a:lstStyle/>
        <a:p>
          <a:endParaRPr lang="en-GB" sz="1100"/>
        </a:p>
      </dgm:t>
    </dgm:pt>
    <dgm:pt modelId="{B073F270-0AAA-44A5-98D2-FAD184124FD2}" type="sibTrans" cxnId="{9C1E5A48-5648-46BB-B045-96C6CEE7E660}">
      <dgm:prSet/>
      <dgm:spPr/>
      <dgm:t>
        <a:bodyPr/>
        <a:lstStyle/>
        <a:p>
          <a:endParaRPr lang="en-GB" sz="1100"/>
        </a:p>
      </dgm:t>
    </dgm:pt>
    <dgm:pt modelId="{2A2DA081-6836-4497-A33A-6E0B70A30196}">
      <dgm:prSet phldrT="[Text]" custT="1"/>
      <dgm:spPr>
        <a:xfrm rot="5400000">
          <a:off x="-256020" y="2717169"/>
          <a:ext cx="1504235" cy="902364"/>
        </a:xfrm>
        <a:solidFill>
          <a:srgbClr val="9BBB59">
            <a:hueOff val="5625132"/>
            <a:satOff val="-8440"/>
            <a:lumOff val="-1373"/>
            <a:alphaOff val="0"/>
          </a:srgbClr>
        </a:solidFill>
        <a:ln w="25400" cap="flat" cmpd="sng" algn="ctr">
          <a:solidFill>
            <a:srgbClr val="9BBB59">
              <a:hueOff val="5625132"/>
              <a:satOff val="-8440"/>
              <a:lumOff val="-1373"/>
              <a:alphaOff val="0"/>
            </a:srgbClr>
          </a:solidFill>
          <a:prstDash val="solid"/>
        </a:ln>
        <a:effectLst/>
      </dgm:spPr>
      <dgm:t>
        <a:bodyPr/>
        <a:lstStyle/>
        <a:p>
          <a:r>
            <a:rPr lang="en-GB" sz="1100" dirty="0" smtClean="0">
              <a:solidFill>
                <a:sysClr val="window" lastClr="FFFFFF"/>
              </a:solidFill>
              <a:latin typeface="Calibri"/>
              <a:ea typeface="+mn-ea"/>
              <a:cs typeface="+mn-cs"/>
            </a:rPr>
            <a:t>Reducing Clinical Variation </a:t>
          </a:r>
          <a:endParaRPr lang="en-GB" sz="1100" dirty="0">
            <a:solidFill>
              <a:sysClr val="window" lastClr="FFFFFF"/>
            </a:solidFill>
            <a:latin typeface="Calibri"/>
            <a:ea typeface="+mn-ea"/>
            <a:cs typeface="+mn-cs"/>
          </a:endParaRPr>
        </a:p>
      </dgm:t>
    </dgm:pt>
    <dgm:pt modelId="{629CB6F8-E845-4DF6-AC4E-6F6831C1D796}" type="parTrans" cxnId="{EACCBB6E-692C-4171-8592-8BEF06736D1A}">
      <dgm:prSet/>
      <dgm:spPr/>
      <dgm:t>
        <a:bodyPr/>
        <a:lstStyle/>
        <a:p>
          <a:endParaRPr lang="en-GB" sz="1100"/>
        </a:p>
      </dgm:t>
    </dgm:pt>
    <dgm:pt modelId="{2C2F3370-4301-4236-9A4A-0214B07EC882}" type="sibTrans" cxnId="{EACCBB6E-692C-4171-8592-8BEF06736D1A}">
      <dgm:prSet/>
      <dgm:spPr/>
      <dgm:t>
        <a:bodyPr/>
        <a:lstStyle/>
        <a:p>
          <a:endParaRPr lang="en-GB" sz="1100"/>
        </a:p>
      </dgm:t>
    </dgm:pt>
    <dgm:pt modelId="{2B025749-0EEC-47FF-BC56-8F755F56770C}">
      <dgm:prSet phldrT="[Text]" custT="1"/>
      <dgm:spPr>
        <a:xfrm rot="5400000">
          <a:off x="1075069" y="2288444"/>
          <a:ext cx="1008138" cy="1263718"/>
        </a:xfrm>
        <a:solidFill>
          <a:sysClr val="window" lastClr="FFFFFF">
            <a:alpha val="90000"/>
            <a:hueOff val="0"/>
            <a:satOff val="0"/>
            <a:lumOff val="0"/>
            <a:alphaOff val="0"/>
          </a:sysClr>
        </a:solidFill>
        <a:ln w="25400" cap="flat" cmpd="sng" algn="ctr">
          <a:solidFill>
            <a:srgbClr val="9BBB59">
              <a:hueOff val="5625132"/>
              <a:satOff val="-8440"/>
              <a:lumOff val="-1373"/>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Choosing Wisely Medicines Optimisation </a:t>
          </a:r>
          <a:endParaRPr lang="en-GB" sz="1100" dirty="0">
            <a:solidFill>
              <a:sysClr val="windowText" lastClr="000000">
                <a:hueOff val="0"/>
                <a:satOff val="0"/>
                <a:lumOff val="0"/>
                <a:alphaOff val="0"/>
              </a:sysClr>
            </a:solidFill>
            <a:latin typeface="Calibri"/>
            <a:ea typeface="+mn-ea"/>
            <a:cs typeface="+mn-cs"/>
          </a:endParaRPr>
        </a:p>
      </dgm:t>
    </dgm:pt>
    <dgm:pt modelId="{179EEBE8-DF8C-437C-B831-C20154EB4A70}" type="parTrans" cxnId="{77699F95-8727-4A28-BCA1-0A87C30D0583}">
      <dgm:prSet/>
      <dgm:spPr/>
      <dgm:t>
        <a:bodyPr/>
        <a:lstStyle/>
        <a:p>
          <a:endParaRPr lang="en-GB" sz="1100"/>
        </a:p>
      </dgm:t>
    </dgm:pt>
    <dgm:pt modelId="{80E9DB8E-7599-402D-89AC-BFC52A2DBF77}" type="sibTrans" cxnId="{77699F95-8727-4A28-BCA1-0A87C30D0583}">
      <dgm:prSet/>
      <dgm:spPr/>
      <dgm:t>
        <a:bodyPr/>
        <a:lstStyle/>
        <a:p>
          <a:endParaRPr lang="en-GB" sz="1100"/>
        </a:p>
      </dgm:t>
    </dgm:pt>
    <dgm:pt modelId="{74E82107-0DDE-4090-BEBD-CF216F564459}">
      <dgm:prSet phldrT="[Text]" custT="1"/>
      <dgm:spPr>
        <a:xfrm rot="5400000">
          <a:off x="1075069" y="2288444"/>
          <a:ext cx="1008138" cy="1263718"/>
        </a:xfrm>
        <a:solidFill>
          <a:sysClr val="window" lastClr="FFFFFF">
            <a:alpha val="90000"/>
            <a:hueOff val="0"/>
            <a:satOff val="0"/>
            <a:lumOff val="0"/>
            <a:alphaOff val="0"/>
          </a:sysClr>
        </a:solidFill>
        <a:ln w="25400" cap="flat" cmpd="sng" algn="ctr">
          <a:solidFill>
            <a:srgbClr val="9BBB59">
              <a:hueOff val="5625132"/>
              <a:satOff val="-8440"/>
              <a:lumOff val="-1373"/>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Diagnostics Review</a:t>
          </a:r>
          <a:endParaRPr lang="en-GB" sz="1100" dirty="0">
            <a:solidFill>
              <a:sysClr val="windowText" lastClr="000000">
                <a:hueOff val="0"/>
                <a:satOff val="0"/>
                <a:lumOff val="0"/>
                <a:alphaOff val="0"/>
              </a:sysClr>
            </a:solidFill>
            <a:latin typeface="Calibri"/>
            <a:ea typeface="+mn-ea"/>
            <a:cs typeface="+mn-cs"/>
          </a:endParaRPr>
        </a:p>
      </dgm:t>
    </dgm:pt>
    <dgm:pt modelId="{0D98303C-7F62-4A14-BF01-FF2938D491F9}" type="parTrans" cxnId="{A6465AE0-9F5D-430F-A1AE-3FF50BBBFF73}">
      <dgm:prSet/>
      <dgm:spPr/>
      <dgm:t>
        <a:bodyPr/>
        <a:lstStyle/>
        <a:p>
          <a:endParaRPr lang="en-GB" sz="1100"/>
        </a:p>
      </dgm:t>
    </dgm:pt>
    <dgm:pt modelId="{4C6354F5-6F40-402C-BD97-4D44742921DF}" type="sibTrans" cxnId="{A6465AE0-9F5D-430F-A1AE-3FF50BBBFF73}">
      <dgm:prSet/>
      <dgm:spPr/>
      <dgm:t>
        <a:bodyPr/>
        <a:lstStyle/>
        <a:p>
          <a:endParaRPr lang="en-GB" sz="1100"/>
        </a:p>
      </dgm:t>
    </dgm:pt>
    <dgm:pt modelId="{6022E611-8BB3-4753-96C6-1B723C392B5D}">
      <dgm:prSet phldrT="[Text]" custT="1"/>
      <dgm:spPr>
        <a:xfrm rot="5400000">
          <a:off x="-256020" y="3923746"/>
          <a:ext cx="1504235" cy="902364"/>
        </a:xfrm>
        <a:solidFill>
          <a:srgbClr val="9BBB59">
            <a:hueOff val="8437698"/>
            <a:satOff val="-12660"/>
            <a:lumOff val="-2059"/>
            <a:alphaOff val="0"/>
          </a:srgbClr>
        </a:solidFill>
        <a:ln w="25400" cap="flat" cmpd="sng" algn="ctr">
          <a:solidFill>
            <a:srgbClr val="9BBB59">
              <a:hueOff val="8437698"/>
              <a:satOff val="-12660"/>
              <a:lumOff val="-2059"/>
              <a:alphaOff val="0"/>
            </a:srgbClr>
          </a:solidFill>
          <a:prstDash val="solid"/>
        </a:ln>
        <a:effectLst/>
      </dgm:spPr>
      <dgm:t>
        <a:bodyPr/>
        <a:lstStyle/>
        <a:p>
          <a:r>
            <a:rPr lang="en-GB" sz="1100" dirty="0" smtClean="0">
              <a:solidFill>
                <a:sysClr val="window" lastClr="FFFFFF"/>
              </a:solidFill>
              <a:latin typeface="Calibri"/>
              <a:ea typeface="+mn-ea"/>
              <a:cs typeface="+mn-cs"/>
            </a:rPr>
            <a:t>One Place, One Budget, One System </a:t>
          </a:r>
          <a:endParaRPr lang="en-GB" sz="1100" dirty="0">
            <a:solidFill>
              <a:sysClr val="window" lastClr="FFFFFF"/>
            </a:solidFill>
            <a:latin typeface="Calibri"/>
            <a:ea typeface="+mn-ea"/>
            <a:cs typeface="+mn-cs"/>
          </a:endParaRPr>
        </a:p>
      </dgm:t>
    </dgm:pt>
    <dgm:pt modelId="{7296D7AD-12CE-4F6A-9F34-A010D6E9487A}" type="parTrans" cxnId="{F6E550B0-140D-45BF-87B0-D226F6057A02}">
      <dgm:prSet/>
      <dgm:spPr/>
      <dgm:t>
        <a:bodyPr/>
        <a:lstStyle/>
        <a:p>
          <a:endParaRPr lang="en-GB" sz="1100"/>
        </a:p>
      </dgm:t>
    </dgm:pt>
    <dgm:pt modelId="{D132608A-823C-4F45-AC49-16503C70E590}" type="sibTrans" cxnId="{F6E550B0-140D-45BF-87B0-D226F6057A02}">
      <dgm:prSet/>
      <dgm:spPr/>
      <dgm:t>
        <a:bodyPr/>
        <a:lstStyle/>
        <a:p>
          <a:endParaRPr lang="en-GB" sz="1100"/>
        </a:p>
      </dgm:t>
    </dgm:pt>
    <dgm:pt modelId="{76397D38-E4DC-43EC-81C9-F5EA784D87E1}">
      <dgm:prSet phldrT="[Text]" custT="1"/>
      <dgm:spPr>
        <a:xfrm rot="5400000">
          <a:off x="1075069" y="4701598"/>
          <a:ext cx="1008138" cy="1263718"/>
        </a:xfrm>
        <a:solidFill>
          <a:sysClr val="window" lastClr="FFFFFF">
            <a:alpha val="90000"/>
            <a:hueOff val="0"/>
            <a:satOff val="0"/>
            <a:lumOff val="0"/>
            <a:alphaOff val="0"/>
          </a:sysClr>
        </a:solidFill>
        <a:ln w="25400" cap="flat" cmpd="sng" algn="ctr">
          <a:solidFill>
            <a:srgbClr val="9BBB59">
              <a:hueOff val="11250264"/>
              <a:satOff val="-16880"/>
              <a:lumOff val="-2745"/>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Primary Care</a:t>
          </a:r>
          <a:endParaRPr lang="en-GB" sz="1100" dirty="0">
            <a:solidFill>
              <a:sysClr val="windowText" lastClr="000000">
                <a:hueOff val="0"/>
                <a:satOff val="0"/>
                <a:lumOff val="0"/>
                <a:alphaOff val="0"/>
              </a:sysClr>
            </a:solidFill>
            <a:latin typeface="Calibri"/>
            <a:ea typeface="+mn-ea"/>
            <a:cs typeface="+mn-cs"/>
          </a:endParaRPr>
        </a:p>
      </dgm:t>
    </dgm:pt>
    <dgm:pt modelId="{0BD3F614-AC20-4DCE-9476-20ED021D1AEC}" type="parTrans" cxnId="{120BE264-7D19-404A-9F8B-E699FF2DB4B2}">
      <dgm:prSet/>
      <dgm:spPr/>
      <dgm:t>
        <a:bodyPr/>
        <a:lstStyle/>
        <a:p>
          <a:endParaRPr lang="en-GB" sz="1100"/>
        </a:p>
      </dgm:t>
    </dgm:pt>
    <dgm:pt modelId="{63A02430-14E6-4A76-B0ED-990D0A1EB806}" type="sibTrans" cxnId="{120BE264-7D19-404A-9F8B-E699FF2DB4B2}">
      <dgm:prSet/>
      <dgm:spPr/>
      <dgm:t>
        <a:bodyPr/>
        <a:lstStyle/>
        <a:p>
          <a:endParaRPr lang="en-GB" sz="1100"/>
        </a:p>
      </dgm:t>
    </dgm:pt>
    <dgm:pt modelId="{12C9DB32-76F4-4F6A-8873-763A92243BAB}">
      <dgm:prSet phldrT="[Text]" custT="1"/>
      <dgm:spPr>
        <a:xfrm rot="5400000">
          <a:off x="1075069" y="1081867"/>
          <a:ext cx="1008138" cy="1263718"/>
        </a:xfrm>
        <a:solidFill>
          <a:sysClr val="window" lastClr="FFFFFF">
            <a:alpha val="90000"/>
            <a:hueOff val="0"/>
            <a:satOff val="0"/>
            <a:lumOff val="0"/>
            <a:alphaOff val="0"/>
          </a:sysClr>
        </a:solidFill>
        <a:ln w="25400" cap="flat" cmpd="sng" algn="ctr">
          <a:solidFill>
            <a:srgbClr val="9BBB59">
              <a:hueOff val="2812566"/>
              <a:satOff val="-4220"/>
              <a:lumOff val="-686"/>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Reset Pathways for Dementia and Respiratory  </a:t>
          </a:r>
          <a:endParaRPr lang="en-GB" sz="1100" dirty="0">
            <a:solidFill>
              <a:sysClr val="windowText" lastClr="000000">
                <a:hueOff val="0"/>
                <a:satOff val="0"/>
                <a:lumOff val="0"/>
                <a:alphaOff val="0"/>
              </a:sysClr>
            </a:solidFill>
            <a:latin typeface="Calibri"/>
            <a:ea typeface="+mn-ea"/>
            <a:cs typeface="+mn-cs"/>
          </a:endParaRPr>
        </a:p>
      </dgm:t>
    </dgm:pt>
    <dgm:pt modelId="{A275D73B-F58E-41FA-A77A-55AB6057E538}" type="parTrans" cxnId="{D3CCCD05-77E5-4580-A46C-80F3779DDBD0}">
      <dgm:prSet/>
      <dgm:spPr/>
      <dgm:t>
        <a:bodyPr/>
        <a:lstStyle/>
        <a:p>
          <a:endParaRPr lang="en-GB" sz="1100"/>
        </a:p>
      </dgm:t>
    </dgm:pt>
    <dgm:pt modelId="{8C3A6C87-D9DC-45C6-9307-B731E490AAD1}" type="sibTrans" cxnId="{D3CCCD05-77E5-4580-A46C-80F3779DDBD0}">
      <dgm:prSet/>
      <dgm:spPr/>
      <dgm:t>
        <a:bodyPr/>
        <a:lstStyle/>
        <a:p>
          <a:endParaRPr lang="en-GB" sz="1100"/>
        </a:p>
      </dgm:t>
    </dgm:pt>
    <dgm:pt modelId="{2C67ECC9-39F3-4331-BE58-69436F4D5112}">
      <dgm:prSet phldrT="[Text]" custT="1"/>
      <dgm:spPr>
        <a:xfrm rot="5400000">
          <a:off x="-256020" y="5130323"/>
          <a:ext cx="1504235" cy="902364"/>
        </a:xfrm>
        <a:solidFill>
          <a:srgbClr val="9BBB59">
            <a:hueOff val="11250264"/>
            <a:satOff val="-16880"/>
            <a:lumOff val="-2745"/>
            <a:alphaOff val="0"/>
          </a:srgbClr>
        </a:solidFill>
        <a:ln w="25400" cap="flat" cmpd="sng" algn="ctr">
          <a:solidFill>
            <a:srgbClr val="9BBB59">
              <a:hueOff val="11250264"/>
              <a:satOff val="-16880"/>
              <a:lumOff val="-2745"/>
              <a:alphaOff val="0"/>
            </a:srgbClr>
          </a:solidFill>
          <a:prstDash val="solid"/>
        </a:ln>
        <a:effectLst/>
      </dgm:spPr>
      <dgm:t>
        <a:bodyPr/>
        <a:lstStyle/>
        <a:p>
          <a:r>
            <a:rPr lang="en-GB" sz="1100" dirty="0" smtClean="0">
              <a:solidFill>
                <a:sysClr val="window" lastClr="FFFFFF"/>
              </a:solidFill>
              <a:latin typeface="Calibri"/>
              <a:ea typeface="+mn-ea"/>
              <a:cs typeface="+mn-cs"/>
            </a:rPr>
            <a:t>System Enablers </a:t>
          </a:r>
          <a:endParaRPr lang="en-GB" sz="1100" dirty="0">
            <a:solidFill>
              <a:sysClr val="window" lastClr="FFFFFF"/>
            </a:solidFill>
            <a:latin typeface="Calibri"/>
            <a:ea typeface="+mn-ea"/>
            <a:cs typeface="+mn-cs"/>
          </a:endParaRPr>
        </a:p>
      </dgm:t>
    </dgm:pt>
    <dgm:pt modelId="{5F5410D4-00E7-47CB-9FB1-C5E419CE72E2}" type="parTrans" cxnId="{12D79583-CD28-4F79-A7A5-6C60155E3655}">
      <dgm:prSet/>
      <dgm:spPr/>
      <dgm:t>
        <a:bodyPr/>
        <a:lstStyle/>
        <a:p>
          <a:endParaRPr lang="en-GB" sz="1100"/>
        </a:p>
      </dgm:t>
    </dgm:pt>
    <dgm:pt modelId="{00EA4380-9EF5-4A06-87D4-2D9C732B5FA5}" type="sibTrans" cxnId="{12D79583-CD28-4F79-A7A5-6C60155E3655}">
      <dgm:prSet/>
      <dgm:spPr/>
      <dgm:t>
        <a:bodyPr/>
        <a:lstStyle/>
        <a:p>
          <a:endParaRPr lang="en-GB" sz="1100"/>
        </a:p>
      </dgm:t>
    </dgm:pt>
    <dgm:pt modelId="{914151A0-26B3-4784-A4B6-A3F81695B3EE}">
      <dgm:prSet phldrT="[Text]" custT="1"/>
      <dgm:spPr>
        <a:xfrm rot="5400000">
          <a:off x="1075069" y="3495021"/>
          <a:ext cx="1008138" cy="1263718"/>
        </a:xfrm>
        <a:solidFill>
          <a:sysClr val="window" lastClr="FFFFFF">
            <a:alpha val="90000"/>
            <a:hueOff val="0"/>
            <a:satOff val="0"/>
            <a:lumOff val="0"/>
            <a:alphaOff val="0"/>
          </a:sysClr>
        </a:solidFill>
        <a:ln w="25400" cap="flat" cmpd="sng" algn="ctr">
          <a:solidFill>
            <a:srgbClr val="9BBB59">
              <a:hueOff val="8437698"/>
              <a:satOff val="-12660"/>
              <a:lumOff val="-2059"/>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Place Based Commissioning </a:t>
          </a:r>
          <a:endParaRPr lang="en-GB" sz="1100" dirty="0">
            <a:solidFill>
              <a:sysClr val="windowText" lastClr="000000">
                <a:hueOff val="0"/>
                <a:satOff val="0"/>
                <a:lumOff val="0"/>
                <a:alphaOff val="0"/>
              </a:sysClr>
            </a:solidFill>
            <a:latin typeface="Calibri"/>
            <a:ea typeface="+mn-ea"/>
            <a:cs typeface="+mn-cs"/>
          </a:endParaRPr>
        </a:p>
      </dgm:t>
    </dgm:pt>
    <dgm:pt modelId="{4855245C-3EBB-495A-AE3A-2AAFA3224CF9}" type="parTrans" cxnId="{E390342D-56A9-41E2-9A71-F31785B3B675}">
      <dgm:prSet/>
      <dgm:spPr/>
      <dgm:t>
        <a:bodyPr/>
        <a:lstStyle/>
        <a:p>
          <a:endParaRPr lang="en-GB" sz="1100"/>
        </a:p>
      </dgm:t>
    </dgm:pt>
    <dgm:pt modelId="{C63B9FA2-4F15-4E4B-ACD4-17A1A0A2CF4B}" type="sibTrans" cxnId="{E390342D-56A9-41E2-9A71-F31785B3B675}">
      <dgm:prSet/>
      <dgm:spPr/>
      <dgm:t>
        <a:bodyPr/>
        <a:lstStyle/>
        <a:p>
          <a:endParaRPr lang="en-GB" sz="1100"/>
        </a:p>
      </dgm:t>
    </dgm:pt>
    <dgm:pt modelId="{0EF5857F-CC2A-47F8-8D90-4DFDEAC47AD5}">
      <dgm:prSet phldrT="[Text]" custT="1"/>
      <dgm:spPr>
        <a:xfrm rot="5400000">
          <a:off x="1075069" y="3495021"/>
          <a:ext cx="1008138" cy="1263718"/>
        </a:xfrm>
        <a:solidFill>
          <a:sysClr val="window" lastClr="FFFFFF">
            <a:alpha val="90000"/>
            <a:hueOff val="0"/>
            <a:satOff val="0"/>
            <a:lumOff val="0"/>
            <a:alphaOff val="0"/>
          </a:sysClr>
        </a:solidFill>
        <a:ln w="25400" cap="flat" cmpd="sng" algn="ctr">
          <a:solidFill>
            <a:srgbClr val="9BBB59">
              <a:hueOff val="8437698"/>
              <a:satOff val="-12660"/>
              <a:lumOff val="-2059"/>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Reset Urgent care and 30,000 community Model</a:t>
          </a:r>
          <a:endParaRPr lang="en-GB" sz="1100" dirty="0">
            <a:solidFill>
              <a:sysClr val="windowText" lastClr="000000">
                <a:hueOff val="0"/>
                <a:satOff val="0"/>
                <a:lumOff val="0"/>
                <a:alphaOff val="0"/>
              </a:sysClr>
            </a:solidFill>
            <a:latin typeface="Calibri"/>
            <a:ea typeface="+mn-ea"/>
            <a:cs typeface="+mn-cs"/>
          </a:endParaRPr>
        </a:p>
      </dgm:t>
    </dgm:pt>
    <dgm:pt modelId="{1CF29307-9974-437E-B256-EA045F2AE361}" type="parTrans" cxnId="{7EBB6040-EFC9-4474-AE3F-9D0526ECD617}">
      <dgm:prSet/>
      <dgm:spPr/>
      <dgm:t>
        <a:bodyPr/>
        <a:lstStyle/>
        <a:p>
          <a:endParaRPr lang="en-GB" sz="1100"/>
        </a:p>
      </dgm:t>
    </dgm:pt>
    <dgm:pt modelId="{5E765EE2-868C-411C-801E-DF2BD4015580}" type="sibTrans" cxnId="{7EBB6040-EFC9-4474-AE3F-9D0526ECD617}">
      <dgm:prSet/>
      <dgm:spPr/>
      <dgm:t>
        <a:bodyPr/>
        <a:lstStyle/>
        <a:p>
          <a:endParaRPr lang="en-GB" sz="1100"/>
        </a:p>
      </dgm:t>
    </dgm:pt>
    <dgm:pt modelId="{850B55BB-28D8-4874-B4C3-2ABA6C6D6825}">
      <dgm:prSet phldrT="[Text]" custT="1"/>
      <dgm:spPr>
        <a:xfrm rot="5400000">
          <a:off x="1075069" y="4701598"/>
          <a:ext cx="1008138" cy="1263718"/>
        </a:xfrm>
        <a:solidFill>
          <a:sysClr val="window" lastClr="FFFFFF">
            <a:alpha val="90000"/>
            <a:hueOff val="0"/>
            <a:satOff val="0"/>
            <a:lumOff val="0"/>
            <a:alphaOff val="0"/>
          </a:sysClr>
        </a:solidFill>
        <a:ln w="25400" cap="flat" cmpd="sng" algn="ctr">
          <a:solidFill>
            <a:srgbClr val="9BBB59">
              <a:hueOff val="11250264"/>
              <a:satOff val="-16880"/>
              <a:lumOff val="-2745"/>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Joint Estates Strategy </a:t>
          </a:r>
          <a:endParaRPr lang="en-GB" sz="1100" dirty="0">
            <a:solidFill>
              <a:sysClr val="windowText" lastClr="000000">
                <a:hueOff val="0"/>
                <a:satOff val="0"/>
                <a:lumOff val="0"/>
                <a:alphaOff val="0"/>
              </a:sysClr>
            </a:solidFill>
            <a:latin typeface="Calibri"/>
            <a:ea typeface="+mn-ea"/>
            <a:cs typeface="+mn-cs"/>
          </a:endParaRPr>
        </a:p>
      </dgm:t>
    </dgm:pt>
    <dgm:pt modelId="{CD3A3414-0D51-4211-B049-250BEEC936F9}" type="parTrans" cxnId="{7B076605-F918-468E-8ADF-5D77A09BDFDA}">
      <dgm:prSet/>
      <dgm:spPr/>
      <dgm:t>
        <a:bodyPr/>
        <a:lstStyle/>
        <a:p>
          <a:endParaRPr lang="en-GB" sz="1100"/>
        </a:p>
      </dgm:t>
    </dgm:pt>
    <dgm:pt modelId="{15A72CA2-4FCC-454F-8834-82DF8563C5B7}" type="sibTrans" cxnId="{7B076605-F918-468E-8ADF-5D77A09BDFDA}">
      <dgm:prSet/>
      <dgm:spPr/>
      <dgm:t>
        <a:bodyPr/>
        <a:lstStyle/>
        <a:p>
          <a:endParaRPr lang="en-GB" sz="1100"/>
        </a:p>
      </dgm:t>
    </dgm:pt>
    <dgm:pt modelId="{1D813AF9-03A5-4A1D-95A4-379B778C64E6}">
      <dgm:prSet phldrT="[Text]" custT="1"/>
      <dgm:spPr>
        <a:xfrm rot="5400000">
          <a:off x="1075069" y="4701598"/>
          <a:ext cx="1008138" cy="1263718"/>
        </a:xfrm>
        <a:solidFill>
          <a:sysClr val="window" lastClr="FFFFFF">
            <a:alpha val="90000"/>
            <a:hueOff val="0"/>
            <a:satOff val="0"/>
            <a:lumOff val="0"/>
            <a:alphaOff val="0"/>
          </a:sysClr>
        </a:solidFill>
        <a:ln w="25400" cap="flat" cmpd="sng" algn="ctr">
          <a:solidFill>
            <a:srgbClr val="9BBB59">
              <a:hueOff val="11250264"/>
              <a:satOff val="-16880"/>
              <a:lumOff val="-2745"/>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Joint IT Strategy </a:t>
          </a:r>
          <a:endParaRPr lang="en-GB" sz="1100" dirty="0">
            <a:solidFill>
              <a:sysClr val="windowText" lastClr="000000">
                <a:hueOff val="0"/>
                <a:satOff val="0"/>
                <a:lumOff val="0"/>
                <a:alphaOff val="0"/>
              </a:sysClr>
            </a:solidFill>
            <a:latin typeface="Calibri"/>
            <a:ea typeface="+mn-ea"/>
            <a:cs typeface="+mn-cs"/>
          </a:endParaRPr>
        </a:p>
      </dgm:t>
    </dgm:pt>
    <dgm:pt modelId="{28F98896-D60C-463A-8CDB-021DDF048BF1}" type="parTrans" cxnId="{17CE05A5-FCA7-4D98-A5B2-1BEDCA938D5D}">
      <dgm:prSet/>
      <dgm:spPr/>
      <dgm:t>
        <a:bodyPr/>
        <a:lstStyle/>
        <a:p>
          <a:endParaRPr lang="en-GB"/>
        </a:p>
      </dgm:t>
    </dgm:pt>
    <dgm:pt modelId="{2156D462-6CDD-4195-86F1-114EC494FC1D}" type="sibTrans" cxnId="{17CE05A5-FCA7-4D98-A5B2-1BEDCA938D5D}">
      <dgm:prSet/>
      <dgm:spPr/>
      <dgm:t>
        <a:bodyPr/>
        <a:lstStyle/>
        <a:p>
          <a:endParaRPr lang="en-GB"/>
        </a:p>
      </dgm:t>
    </dgm:pt>
    <dgm:pt modelId="{9E259596-70BF-498C-9E08-11AF140B117C}">
      <dgm:prSet phldrT="[Text]" custT="1"/>
      <dgm:spPr>
        <a:xfrm rot="5400000">
          <a:off x="1075069" y="4701598"/>
          <a:ext cx="1008138" cy="1263718"/>
        </a:xfrm>
        <a:solidFill>
          <a:sysClr val="window" lastClr="FFFFFF">
            <a:alpha val="90000"/>
            <a:hueOff val="0"/>
            <a:satOff val="0"/>
            <a:lumOff val="0"/>
            <a:alphaOff val="0"/>
          </a:sysClr>
        </a:solidFill>
        <a:ln w="25400" cap="flat" cmpd="sng" algn="ctr">
          <a:solidFill>
            <a:srgbClr val="9BBB59">
              <a:hueOff val="11250264"/>
              <a:satOff val="-16880"/>
              <a:lumOff val="-2745"/>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Workforce &amp; OD</a:t>
          </a:r>
          <a:endParaRPr lang="en-GB" sz="1100" dirty="0">
            <a:solidFill>
              <a:sysClr val="windowText" lastClr="000000">
                <a:hueOff val="0"/>
                <a:satOff val="0"/>
                <a:lumOff val="0"/>
                <a:alphaOff val="0"/>
              </a:sysClr>
            </a:solidFill>
            <a:latin typeface="Calibri"/>
            <a:ea typeface="+mn-ea"/>
            <a:cs typeface="+mn-cs"/>
          </a:endParaRPr>
        </a:p>
      </dgm:t>
    </dgm:pt>
    <dgm:pt modelId="{09C9EE55-B6B2-4A25-BB91-33FB619D4ED1}" type="parTrans" cxnId="{6923DAA9-B061-4A7F-8CDD-02AE0DA68CD4}">
      <dgm:prSet/>
      <dgm:spPr/>
      <dgm:t>
        <a:bodyPr/>
        <a:lstStyle/>
        <a:p>
          <a:endParaRPr lang="en-GB"/>
        </a:p>
      </dgm:t>
    </dgm:pt>
    <dgm:pt modelId="{E143C675-C759-40F3-8B0F-201F22934E41}" type="sibTrans" cxnId="{6923DAA9-B061-4A7F-8CDD-02AE0DA68CD4}">
      <dgm:prSet/>
      <dgm:spPr/>
      <dgm:t>
        <a:bodyPr/>
        <a:lstStyle/>
        <a:p>
          <a:endParaRPr lang="en-GB"/>
        </a:p>
      </dgm:t>
    </dgm:pt>
    <dgm:pt modelId="{294F67CD-ED38-4C44-922E-D7F5B15B47CB}">
      <dgm:prSet phldrT="[Text]" custT="1"/>
      <dgm:spPr>
        <a:xfrm rot="5400000">
          <a:off x="1075069" y="1081867"/>
          <a:ext cx="1008138" cy="1263718"/>
        </a:xfrm>
        <a:solidFill>
          <a:sysClr val="window" lastClr="FFFFFF">
            <a:alpha val="90000"/>
            <a:hueOff val="0"/>
            <a:satOff val="0"/>
            <a:lumOff val="0"/>
            <a:alphaOff val="0"/>
          </a:sysClr>
        </a:solidFill>
        <a:ln w="25400" cap="flat" cmpd="sng" algn="ctr">
          <a:solidFill>
            <a:srgbClr val="9BBB59">
              <a:hueOff val="2812566"/>
              <a:satOff val="-4220"/>
              <a:lumOff val="-686"/>
              <a:alphaOff val="0"/>
            </a:srgbClr>
          </a:solidFill>
          <a:prstDash val="solid"/>
        </a:ln>
        <a:effectLst/>
      </dgm:spPr>
      <dgm:t>
        <a:bodyPr/>
        <a:lstStyle/>
        <a:p>
          <a:r>
            <a:rPr lang="en-GB" sz="1100" dirty="0" smtClean="0">
              <a:solidFill>
                <a:sysClr val="windowText" lastClr="000000">
                  <a:hueOff val="0"/>
                  <a:satOff val="0"/>
                  <a:lumOff val="0"/>
                  <a:alphaOff val="0"/>
                </a:sysClr>
              </a:solidFill>
              <a:latin typeface="Calibri"/>
              <a:ea typeface="+mn-ea"/>
              <a:cs typeface="+mn-cs"/>
            </a:rPr>
            <a:t>Deliver the Mental Health FYFV  </a:t>
          </a:r>
          <a:endParaRPr lang="en-GB" sz="1100" dirty="0">
            <a:solidFill>
              <a:sysClr val="windowText" lastClr="000000">
                <a:hueOff val="0"/>
                <a:satOff val="0"/>
                <a:lumOff val="0"/>
                <a:alphaOff val="0"/>
              </a:sysClr>
            </a:solidFill>
            <a:latin typeface="Calibri"/>
            <a:ea typeface="+mn-ea"/>
            <a:cs typeface="+mn-cs"/>
          </a:endParaRPr>
        </a:p>
      </dgm:t>
    </dgm:pt>
    <dgm:pt modelId="{D739E357-1290-462C-A352-0EFC42278148}" type="parTrans" cxnId="{31ECA54C-579C-47F2-ABE1-C26947EF677F}">
      <dgm:prSet/>
      <dgm:spPr/>
    </dgm:pt>
    <dgm:pt modelId="{ECFAF8FA-42C6-4021-9DB2-DE49A1C4C4E4}" type="sibTrans" cxnId="{31ECA54C-579C-47F2-ABE1-C26947EF677F}">
      <dgm:prSet/>
      <dgm:spPr/>
    </dgm:pt>
    <dgm:pt modelId="{63E940D3-1A52-48DC-8459-4C75AEAA819D}" type="pres">
      <dgm:prSet presAssocID="{8091C034-B150-47A2-9535-511C3F0C6026}" presName="linearFlow" presStyleCnt="0">
        <dgm:presLayoutVars>
          <dgm:dir/>
          <dgm:animLvl val="lvl"/>
          <dgm:resizeHandles val="exact"/>
        </dgm:presLayoutVars>
      </dgm:prSet>
      <dgm:spPr/>
      <dgm:t>
        <a:bodyPr/>
        <a:lstStyle/>
        <a:p>
          <a:endParaRPr lang="en-GB"/>
        </a:p>
      </dgm:t>
    </dgm:pt>
    <dgm:pt modelId="{99A88C03-B09F-4D2D-AC4B-F49190D7135E}" type="pres">
      <dgm:prSet presAssocID="{0477B027-955F-49F1-8B27-5A06F994C3E4}" presName="composite" presStyleCnt="0"/>
      <dgm:spPr/>
    </dgm:pt>
    <dgm:pt modelId="{BDC51890-5AEC-4CF0-A438-F3A973ACDFFA}" type="pres">
      <dgm:prSet presAssocID="{0477B027-955F-49F1-8B27-5A06F994C3E4}" presName="parentText" presStyleLbl="alignNode1" presStyleIdx="0" presStyleCnt="5">
        <dgm:presLayoutVars>
          <dgm:chMax val="1"/>
          <dgm:bulletEnabled val="1"/>
        </dgm:presLayoutVars>
      </dgm:prSet>
      <dgm:spPr>
        <a:prstGeom prst="chevron">
          <a:avLst/>
        </a:prstGeom>
      </dgm:spPr>
      <dgm:t>
        <a:bodyPr/>
        <a:lstStyle/>
        <a:p>
          <a:endParaRPr lang="en-GB"/>
        </a:p>
      </dgm:t>
    </dgm:pt>
    <dgm:pt modelId="{44517CC9-9FAE-4239-A9C6-EC59C4560D90}" type="pres">
      <dgm:prSet presAssocID="{0477B027-955F-49F1-8B27-5A06F994C3E4}" presName="descendantText" presStyleLbl="alignAcc1" presStyleIdx="0" presStyleCnt="5">
        <dgm:presLayoutVars>
          <dgm:bulletEnabled val="1"/>
        </dgm:presLayoutVars>
      </dgm:prSet>
      <dgm:spPr>
        <a:prstGeom prst="round2SameRect">
          <a:avLst/>
        </a:prstGeom>
      </dgm:spPr>
      <dgm:t>
        <a:bodyPr/>
        <a:lstStyle/>
        <a:p>
          <a:endParaRPr lang="en-GB"/>
        </a:p>
      </dgm:t>
    </dgm:pt>
    <dgm:pt modelId="{F44D8EC7-4432-4C7A-996A-3551B1967CA8}" type="pres">
      <dgm:prSet presAssocID="{96CB9EE4-EADB-44BA-94AA-E97B96EEB5E3}" presName="sp" presStyleCnt="0"/>
      <dgm:spPr/>
    </dgm:pt>
    <dgm:pt modelId="{EE9644CD-1D77-419F-94A6-3DD82B3D8A1C}" type="pres">
      <dgm:prSet presAssocID="{DF42D7C2-3CDA-45F0-81A6-04428813820C}" presName="composite" presStyleCnt="0"/>
      <dgm:spPr/>
    </dgm:pt>
    <dgm:pt modelId="{1D83E221-0E15-4309-B420-EE51A5A875BB}" type="pres">
      <dgm:prSet presAssocID="{DF42D7C2-3CDA-45F0-81A6-04428813820C}" presName="parentText" presStyleLbl="alignNode1" presStyleIdx="1" presStyleCnt="5">
        <dgm:presLayoutVars>
          <dgm:chMax val="1"/>
          <dgm:bulletEnabled val="1"/>
        </dgm:presLayoutVars>
      </dgm:prSet>
      <dgm:spPr>
        <a:prstGeom prst="chevron">
          <a:avLst/>
        </a:prstGeom>
      </dgm:spPr>
      <dgm:t>
        <a:bodyPr/>
        <a:lstStyle/>
        <a:p>
          <a:endParaRPr lang="en-GB"/>
        </a:p>
      </dgm:t>
    </dgm:pt>
    <dgm:pt modelId="{4775D5E9-E878-4C61-BC50-E158C91C1195}" type="pres">
      <dgm:prSet presAssocID="{DF42D7C2-3CDA-45F0-81A6-04428813820C}" presName="descendantText" presStyleLbl="alignAcc1" presStyleIdx="1" presStyleCnt="5">
        <dgm:presLayoutVars>
          <dgm:bulletEnabled val="1"/>
        </dgm:presLayoutVars>
      </dgm:prSet>
      <dgm:spPr>
        <a:prstGeom prst="round2SameRect">
          <a:avLst/>
        </a:prstGeom>
      </dgm:spPr>
      <dgm:t>
        <a:bodyPr/>
        <a:lstStyle/>
        <a:p>
          <a:endParaRPr lang="en-GB"/>
        </a:p>
      </dgm:t>
    </dgm:pt>
    <dgm:pt modelId="{3F9B6EEF-5AB7-4022-B058-1137D805F93F}" type="pres">
      <dgm:prSet presAssocID="{B073F270-0AAA-44A5-98D2-FAD184124FD2}" presName="sp" presStyleCnt="0"/>
      <dgm:spPr/>
    </dgm:pt>
    <dgm:pt modelId="{4A1F8304-7A5F-4F50-9FC2-B7436B7BFAB4}" type="pres">
      <dgm:prSet presAssocID="{2A2DA081-6836-4497-A33A-6E0B70A30196}" presName="composite" presStyleCnt="0"/>
      <dgm:spPr/>
    </dgm:pt>
    <dgm:pt modelId="{D3C2A5E0-BDB7-4A0D-B3E9-2B5683B494AA}" type="pres">
      <dgm:prSet presAssocID="{2A2DA081-6836-4497-A33A-6E0B70A30196}" presName="parentText" presStyleLbl="alignNode1" presStyleIdx="2" presStyleCnt="5">
        <dgm:presLayoutVars>
          <dgm:chMax val="1"/>
          <dgm:bulletEnabled val="1"/>
        </dgm:presLayoutVars>
      </dgm:prSet>
      <dgm:spPr>
        <a:prstGeom prst="chevron">
          <a:avLst/>
        </a:prstGeom>
      </dgm:spPr>
      <dgm:t>
        <a:bodyPr/>
        <a:lstStyle/>
        <a:p>
          <a:endParaRPr lang="en-GB"/>
        </a:p>
      </dgm:t>
    </dgm:pt>
    <dgm:pt modelId="{418D94CF-4C9F-4BD9-95D5-9A776114EBFA}" type="pres">
      <dgm:prSet presAssocID="{2A2DA081-6836-4497-A33A-6E0B70A30196}" presName="descendantText" presStyleLbl="alignAcc1" presStyleIdx="2" presStyleCnt="5">
        <dgm:presLayoutVars>
          <dgm:bulletEnabled val="1"/>
        </dgm:presLayoutVars>
      </dgm:prSet>
      <dgm:spPr>
        <a:prstGeom prst="round2SameRect">
          <a:avLst/>
        </a:prstGeom>
      </dgm:spPr>
      <dgm:t>
        <a:bodyPr/>
        <a:lstStyle/>
        <a:p>
          <a:endParaRPr lang="en-GB"/>
        </a:p>
      </dgm:t>
    </dgm:pt>
    <dgm:pt modelId="{8AD5FBA5-4177-48F2-98C3-4F170535768E}" type="pres">
      <dgm:prSet presAssocID="{2C2F3370-4301-4236-9A4A-0214B07EC882}" presName="sp" presStyleCnt="0"/>
      <dgm:spPr/>
    </dgm:pt>
    <dgm:pt modelId="{C2F3DC98-4CBC-4646-8FAF-CC97A4675076}" type="pres">
      <dgm:prSet presAssocID="{6022E611-8BB3-4753-96C6-1B723C392B5D}" presName="composite" presStyleCnt="0"/>
      <dgm:spPr/>
    </dgm:pt>
    <dgm:pt modelId="{A4459EA6-B4C7-442C-B796-BAEB1CCA7600}" type="pres">
      <dgm:prSet presAssocID="{6022E611-8BB3-4753-96C6-1B723C392B5D}" presName="parentText" presStyleLbl="alignNode1" presStyleIdx="3" presStyleCnt="5">
        <dgm:presLayoutVars>
          <dgm:chMax val="1"/>
          <dgm:bulletEnabled val="1"/>
        </dgm:presLayoutVars>
      </dgm:prSet>
      <dgm:spPr>
        <a:prstGeom prst="chevron">
          <a:avLst/>
        </a:prstGeom>
      </dgm:spPr>
      <dgm:t>
        <a:bodyPr/>
        <a:lstStyle/>
        <a:p>
          <a:endParaRPr lang="en-GB"/>
        </a:p>
      </dgm:t>
    </dgm:pt>
    <dgm:pt modelId="{D19DC52C-D3D2-4339-887E-703054F3B0C9}" type="pres">
      <dgm:prSet presAssocID="{6022E611-8BB3-4753-96C6-1B723C392B5D}" presName="descendantText" presStyleLbl="alignAcc1" presStyleIdx="3" presStyleCnt="5">
        <dgm:presLayoutVars>
          <dgm:bulletEnabled val="1"/>
        </dgm:presLayoutVars>
      </dgm:prSet>
      <dgm:spPr>
        <a:prstGeom prst="round2SameRect">
          <a:avLst/>
        </a:prstGeom>
      </dgm:spPr>
      <dgm:t>
        <a:bodyPr/>
        <a:lstStyle/>
        <a:p>
          <a:endParaRPr lang="en-GB"/>
        </a:p>
      </dgm:t>
    </dgm:pt>
    <dgm:pt modelId="{52F93AA1-D831-4C1F-8ADA-6B3F0B3C4FAC}" type="pres">
      <dgm:prSet presAssocID="{D132608A-823C-4F45-AC49-16503C70E590}" presName="sp" presStyleCnt="0"/>
      <dgm:spPr/>
    </dgm:pt>
    <dgm:pt modelId="{12156926-0D50-4F41-B7C3-41DC82BB4821}" type="pres">
      <dgm:prSet presAssocID="{2C67ECC9-39F3-4331-BE58-69436F4D5112}" presName="composite" presStyleCnt="0"/>
      <dgm:spPr/>
    </dgm:pt>
    <dgm:pt modelId="{C5D616FC-E1FC-4E6D-80E8-98E527B313F7}" type="pres">
      <dgm:prSet presAssocID="{2C67ECC9-39F3-4331-BE58-69436F4D5112}" presName="parentText" presStyleLbl="alignNode1" presStyleIdx="4" presStyleCnt="5">
        <dgm:presLayoutVars>
          <dgm:chMax val="1"/>
          <dgm:bulletEnabled val="1"/>
        </dgm:presLayoutVars>
      </dgm:prSet>
      <dgm:spPr>
        <a:prstGeom prst="chevron">
          <a:avLst/>
        </a:prstGeom>
      </dgm:spPr>
      <dgm:t>
        <a:bodyPr/>
        <a:lstStyle/>
        <a:p>
          <a:endParaRPr lang="en-GB"/>
        </a:p>
      </dgm:t>
    </dgm:pt>
    <dgm:pt modelId="{6A9C6605-C2B0-41B0-9CCF-FAA9A0588EB6}" type="pres">
      <dgm:prSet presAssocID="{2C67ECC9-39F3-4331-BE58-69436F4D5112}" presName="descendantText" presStyleLbl="alignAcc1" presStyleIdx="4" presStyleCnt="5">
        <dgm:presLayoutVars>
          <dgm:bulletEnabled val="1"/>
        </dgm:presLayoutVars>
      </dgm:prSet>
      <dgm:spPr>
        <a:prstGeom prst="round2SameRect">
          <a:avLst/>
        </a:prstGeom>
      </dgm:spPr>
      <dgm:t>
        <a:bodyPr/>
        <a:lstStyle/>
        <a:p>
          <a:endParaRPr lang="en-GB"/>
        </a:p>
      </dgm:t>
    </dgm:pt>
  </dgm:ptLst>
  <dgm:cxnLst>
    <dgm:cxn modelId="{31ECA54C-579C-47F2-ABE1-C26947EF677F}" srcId="{DF42D7C2-3CDA-45F0-81A6-04428813820C}" destId="{294F67CD-ED38-4C44-922E-D7F5B15B47CB}" srcOrd="1" destOrd="0" parTransId="{D739E357-1290-462C-A352-0EFC42278148}" sibTransId="{ECFAF8FA-42C6-4021-9DB2-DE49A1C4C4E4}"/>
    <dgm:cxn modelId="{291938FD-0D00-41AA-AF00-8284017DF634}" type="presOf" srcId="{2A2DA081-6836-4497-A33A-6E0B70A30196}" destId="{D3C2A5E0-BDB7-4A0D-B3E9-2B5683B494AA}" srcOrd="0" destOrd="0" presId="urn:microsoft.com/office/officeart/2005/8/layout/chevron2"/>
    <dgm:cxn modelId="{77699F95-8727-4A28-BCA1-0A87C30D0583}" srcId="{2A2DA081-6836-4497-A33A-6E0B70A30196}" destId="{2B025749-0EEC-47FF-BC56-8F755F56770C}" srcOrd="0" destOrd="0" parTransId="{179EEBE8-DF8C-437C-B831-C20154EB4A70}" sibTransId="{80E9DB8E-7599-402D-89AC-BFC52A2DBF77}"/>
    <dgm:cxn modelId="{6216FC69-58E6-43AE-8E13-E709588F8B49}" type="presOf" srcId="{76397D38-E4DC-43EC-81C9-F5EA784D87E1}" destId="{6A9C6605-C2B0-41B0-9CCF-FAA9A0588EB6}" srcOrd="0" destOrd="0" presId="urn:microsoft.com/office/officeart/2005/8/layout/chevron2"/>
    <dgm:cxn modelId="{649A6C26-A75A-4050-A3C7-8449FD98271D}" type="presOf" srcId="{74E82107-0DDE-4090-BEBD-CF216F564459}" destId="{418D94CF-4C9F-4BD9-95D5-9A776114EBFA}" srcOrd="0" destOrd="1" presId="urn:microsoft.com/office/officeart/2005/8/layout/chevron2"/>
    <dgm:cxn modelId="{FC15F0DB-B553-4945-9910-91F484908B4A}" type="presOf" srcId="{0477B027-955F-49F1-8B27-5A06F994C3E4}" destId="{BDC51890-5AEC-4CF0-A438-F3A973ACDFFA}" srcOrd="0" destOrd="0" presId="urn:microsoft.com/office/officeart/2005/8/layout/chevron2"/>
    <dgm:cxn modelId="{D3CCCD05-77E5-4580-A46C-80F3779DDBD0}" srcId="{DF42D7C2-3CDA-45F0-81A6-04428813820C}" destId="{12C9DB32-76F4-4F6A-8873-763A92243BAB}" srcOrd="0" destOrd="0" parTransId="{A275D73B-F58E-41FA-A77A-55AB6057E538}" sibTransId="{8C3A6C87-D9DC-45C6-9307-B731E490AAD1}"/>
    <dgm:cxn modelId="{9C1E5A48-5648-46BB-B045-96C6CEE7E660}" srcId="{8091C034-B150-47A2-9535-511C3F0C6026}" destId="{DF42D7C2-3CDA-45F0-81A6-04428813820C}" srcOrd="1" destOrd="0" parTransId="{9364D7AF-2DDC-46CE-AAAD-558411F14CE3}" sibTransId="{B073F270-0AAA-44A5-98D2-FAD184124FD2}"/>
    <dgm:cxn modelId="{A6465AE0-9F5D-430F-A1AE-3FF50BBBFF73}" srcId="{2A2DA081-6836-4497-A33A-6E0B70A30196}" destId="{74E82107-0DDE-4090-BEBD-CF216F564459}" srcOrd="1" destOrd="0" parTransId="{0D98303C-7F62-4A14-BF01-FF2938D491F9}" sibTransId="{4C6354F5-6F40-402C-BD97-4D44742921DF}"/>
    <dgm:cxn modelId="{8C05C756-D3F9-4090-A0F5-A16FC02CAB5E}" type="presOf" srcId="{12C9DB32-76F4-4F6A-8873-763A92243BAB}" destId="{4775D5E9-E878-4C61-BC50-E158C91C1195}" srcOrd="0" destOrd="0" presId="urn:microsoft.com/office/officeart/2005/8/layout/chevron2"/>
    <dgm:cxn modelId="{F39B1070-6034-47F2-80B7-BFE0909F12C7}" srcId="{8091C034-B150-47A2-9535-511C3F0C6026}" destId="{0477B027-955F-49F1-8B27-5A06F994C3E4}" srcOrd="0" destOrd="0" parTransId="{D8BD48DA-4D6B-492A-B58B-D881FE332950}" sibTransId="{96CB9EE4-EADB-44BA-94AA-E97B96EEB5E3}"/>
    <dgm:cxn modelId="{E2F35BEE-C1E9-42D0-872F-17F84CA798DE}" type="presOf" srcId="{6022E611-8BB3-4753-96C6-1B723C392B5D}" destId="{A4459EA6-B4C7-442C-B796-BAEB1CCA7600}" srcOrd="0" destOrd="0" presId="urn:microsoft.com/office/officeart/2005/8/layout/chevron2"/>
    <dgm:cxn modelId="{FB59A7F5-6217-4AE0-9A1D-786B127A5891}" type="presOf" srcId="{914151A0-26B3-4784-A4B6-A3F81695B3EE}" destId="{D19DC52C-D3D2-4339-887E-703054F3B0C9}" srcOrd="0" destOrd="0" presId="urn:microsoft.com/office/officeart/2005/8/layout/chevron2"/>
    <dgm:cxn modelId="{C001C7D6-AD01-4C0A-BE99-DB2751C15CC1}" type="presOf" srcId="{8091C034-B150-47A2-9535-511C3F0C6026}" destId="{63E940D3-1A52-48DC-8459-4C75AEAA819D}" srcOrd="0" destOrd="0" presId="urn:microsoft.com/office/officeart/2005/8/layout/chevron2"/>
    <dgm:cxn modelId="{120BE264-7D19-404A-9F8B-E699FF2DB4B2}" srcId="{2C67ECC9-39F3-4331-BE58-69436F4D5112}" destId="{76397D38-E4DC-43EC-81C9-F5EA784D87E1}" srcOrd="0" destOrd="0" parTransId="{0BD3F614-AC20-4DCE-9476-20ED021D1AEC}" sibTransId="{63A02430-14E6-4A76-B0ED-990D0A1EB806}"/>
    <dgm:cxn modelId="{8195CCE6-4806-4CBD-9CAD-DCA77C109B9A}" type="presOf" srcId="{850B55BB-28D8-4874-B4C3-2ABA6C6D6825}" destId="{6A9C6605-C2B0-41B0-9CCF-FAA9A0588EB6}" srcOrd="0" destOrd="2" presId="urn:microsoft.com/office/officeart/2005/8/layout/chevron2"/>
    <dgm:cxn modelId="{BADDAAA4-65D5-4344-BE3D-9426F865F064}" type="presOf" srcId="{0EF5857F-CC2A-47F8-8D90-4DFDEAC47AD5}" destId="{D19DC52C-D3D2-4339-887E-703054F3B0C9}" srcOrd="0" destOrd="1" presId="urn:microsoft.com/office/officeart/2005/8/layout/chevron2"/>
    <dgm:cxn modelId="{F6E550B0-140D-45BF-87B0-D226F6057A02}" srcId="{8091C034-B150-47A2-9535-511C3F0C6026}" destId="{6022E611-8BB3-4753-96C6-1B723C392B5D}" srcOrd="3" destOrd="0" parTransId="{7296D7AD-12CE-4F6A-9F34-A010D6E9487A}" sibTransId="{D132608A-823C-4F45-AC49-16503C70E590}"/>
    <dgm:cxn modelId="{EACCBB6E-692C-4171-8592-8BEF06736D1A}" srcId="{8091C034-B150-47A2-9535-511C3F0C6026}" destId="{2A2DA081-6836-4497-A33A-6E0B70A30196}" srcOrd="2" destOrd="0" parTransId="{629CB6F8-E845-4DF6-AC4E-6F6831C1D796}" sibTransId="{2C2F3370-4301-4236-9A4A-0214B07EC882}"/>
    <dgm:cxn modelId="{7B076605-F918-468E-8ADF-5D77A09BDFDA}" srcId="{2C67ECC9-39F3-4331-BE58-69436F4D5112}" destId="{850B55BB-28D8-4874-B4C3-2ABA6C6D6825}" srcOrd="2" destOrd="0" parTransId="{CD3A3414-0D51-4211-B049-250BEEC936F9}" sibTransId="{15A72CA2-4FCC-454F-8834-82DF8563C5B7}"/>
    <dgm:cxn modelId="{E390342D-56A9-41E2-9A71-F31785B3B675}" srcId="{6022E611-8BB3-4753-96C6-1B723C392B5D}" destId="{914151A0-26B3-4784-A4B6-A3F81695B3EE}" srcOrd="0" destOrd="0" parTransId="{4855245C-3EBB-495A-AE3A-2AAFA3224CF9}" sibTransId="{C63B9FA2-4F15-4E4B-ACD4-17A1A0A2CF4B}"/>
    <dgm:cxn modelId="{6923DAA9-B061-4A7F-8CDD-02AE0DA68CD4}" srcId="{2C67ECC9-39F3-4331-BE58-69436F4D5112}" destId="{9E259596-70BF-498C-9E08-11AF140B117C}" srcOrd="3" destOrd="0" parTransId="{09C9EE55-B6B2-4A25-BB91-33FB619D4ED1}" sibTransId="{E143C675-C759-40F3-8B0F-201F22934E41}"/>
    <dgm:cxn modelId="{45D615B7-E673-43F2-9CEF-A4EFBDAD249B}" type="presOf" srcId="{9E259596-70BF-498C-9E08-11AF140B117C}" destId="{6A9C6605-C2B0-41B0-9CCF-FAA9A0588EB6}" srcOrd="0" destOrd="3" presId="urn:microsoft.com/office/officeart/2005/8/layout/chevron2"/>
    <dgm:cxn modelId="{1DA10559-3D97-4FE6-B5CC-02175FEFF1C5}" type="presOf" srcId="{2C67ECC9-39F3-4331-BE58-69436F4D5112}" destId="{C5D616FC-E1FC-4E6D-80E8-98E527B313F7}" srcOrd="0" destOrd="0" presId="urn:microsoft.com/office/officeart/2005/8/layout/chevron2"/>
    <dgm:cxn modelId="{22776BE6-4BD5-47CF-B09F-9EE63FE65302}" srcId="{0477B027-955F-49F1-8B27-5A06F994C3E4}" destId="{85F675D2-11C8-4BB3-8DAF-2490B8A460D4}" srcOrd="0" destOrd="0" parTransId="{2EFE9777-4A64-43AF-869D-A8EE8EB30A64}" sibTransId="{9318B14B-ED5E-4F4B-9D3A-0C971446B2EE}"/>
    <dgm:cxn modelId="{17CE05A5-FCA7-4D98-A5B2-1BEDCA938D5D}" srcId="{2C67ECC9-39F3-4331-BE58-69436F4D5112}" destId="{1D813AF9-03A5-4A1D-95A4-379B778C64E6}" srcOrd="1" destOrd="0" parTransId="{28F98896-D60C-463A-8CDB-021DDF048BF1}" sibTransId="{2156D462-6CDD-4195-86F1-114EC494FC1D}"/>
    <dgm:cxn modelId="{EDEF0932-7987-491C-9B02-CD9723474609}" type="presOf" srcId="{294F67CD-ED38-4C44-922E-D7F5B15B47CB}" destId="{4775D5E9-E878-4C61-BC50-E158C91C1195}" srcOrd="0" destOrd="1" presId="urn:microsoft.com/office/officeart/2005/8/layout/chevron2"/>
    <dgm:cxn modelId="{7EBB6040-EFC9-4474-AE3F-9D0526ECD617}" srcId="{6022E611-8BB3-4753-96C6-1B723C392B5D}" destId="{0EF5857F-CC2A-47F8-8D90-4DFDEAC47AD5}" srcOrd="1" destOrd="0" parTransId="{1CF29307-9974-437E-B256-EA045F2AE361}" sibTransId="{5E765EE2-868C-411C-801E-DF2BD4015580}"/>
    <dgm:cxn modelId="{12D79583-CD28-4F79-A7A5-6C60155E3655}" srcId="{8091C034-B150-47A2-9535-511C3F0C6026}" destId="{2C67ECC9-39F3-4331-BE58-69436F4D5112}" srcOrd="4" destOrd="0" parTransId="{5F5410D4-00E7-47CB-9FB1-C5E419CE72E2}" sibTransId="{00EA4380-9EF5-4A06-87D4-2D9C732B5FA5}"/>
    <dgm:cxn modelId="{500A6CC2-AA7B-4EC2-89FB-5DE26BFAC583}" type="presOf" srcId="{85F675D2-11C8-4BB3-8DAF-2490B8A460D4}" destId="{44517CC9-9FAE-4239-A9C6-EC59C4560D90}" srcOrd="0" destOrd="0" presId="urn:microsoft.com/office/officeart/2005/8/layout/chevron2"/>
    <dgm:cxn modelId="{DE924EE0-FC12-46CA-A9E1-447A3DB726F1}" type="presOf" srcId="{DF42D7C2-3CDA-45F0-81A6-04428813820C}" destId="{1D83E221-0E15-4309-B420-EE51A5A875BB}" srcOrd="0" destOrd="0" presId="urn:microsoft.com/office/officeart/2005/8/layout/chevron2"/>
    <dgm:cxn modelId="{D9ED64DC-7A4E-485D-B120-D83FC530A4B2}" type="presOf" srcId="{1D813AF9-03A5-4A1D-95A4-379B778C64E6}" destId="{6A9C6605-C2B0-41B0-9CCF-FAA9A0588EB6}" srcOrd="0" destOrd="1" presId="urn:microsoft.com/office/officeart/2005/8/layout/chevron2"/>
    <dgm:cxn modelId="{024C392C-8054-4012-87AA-7FAE6FDE2021}" type="presOf" srcId="{2B025749-0EEC-47FF-BC56-8F755F56770C}" destId="{418D94CF-4C9F-4BD9-95D5-9A776114EBFA}" srcOrd="0" destOrd="0" presId="urn:microsoft.com/office/officeart/2005/8/layout/chevron2"/>
    <dgm:cxn modelId="{27B19644-61DC-4ED5-AC1E-F80E7F092C5D}" type="presParOf" srcId="{63E940D3-1A52-48DC-8459-4C75AEAA819D}" destId="{99A88C03-B09F-4D2D-AC4B-F49190D7135E}" srcOrd="0" destOrd="0" presId="urn:microsoft.com/office/officeart/2005/8/layout/chevron2"/>
    <dgm:cxn modelId="{BA57A256-D555-4455-AE62-46D1F42F14F2}" type="presParOf" srcId="{99A88C03-B09F-4D2D-AC4B-F49190D7135E}" destId="{BDC51890-5AEC-4CF0-A438-F3A973ACDFFA}" srcOrd="0" destOrd="0" presId="urn:microsoft.com/office/officeart/2005/8/layout/chevron2"/>
    <dgm:cxn modelId="{49615A6B-7BC4-4AC5-83FD-F17D2FEA6F46}" type="presParOf" srcId="{99A88C03-B09F-4D2D-AC4B-F49190D7135E}" destId="{44517CC9-9FAE-4239-A9C6-EC59C4560D90}" srcOrd="1" destOrd="0" presId="urn:microsoft.com/office/officeart/2005/8/layout/chevron2"/>
    <dgm:cxn modelId="{20AA0D1E-7BCA-4DE0-9544-0A441B6D8BCD}" type="presParOf" srcId="{63E940D3-1A52-48DC-8459-4C75AEAA819D}" destId="{F44D8EC7-4432-4C7A-996A-3551B1967CA8}" srcOrd="1" destOrd="0" presId="urn:microsoft.com/office/officeart/2005/8/layout/chevron2"/>
    <dgm:cxn modelId="{69DC727D-DBF4-494B-BB42-887C70375507}" type="presParOf" srcId="{63E940D3-1A52-48DC-8459-4C75AEAA819D}" destId="{EE9644CD-1D77-419F-94A6-3DD82B3D8A1C}" srcOrd="2" destOrd="0" presId="urn:microsoft.com/office/officeart/2005/8/layout/chevron2"/>
    <dgm:cxn modelId="{19975C44-46E6-4C7E-8E5D-F7BFBE4C5873}" type="presParOf" srcId="{EE9644CD-1D77-419F-94A6-3DD82B3D8A1C}" destId="{1D83E221-0E15-4309-B420-EE51A5A875BB}" srcOrd="0" destOrd="0" presId="urn:microsoft.com/office/officeart/2005/8/layout/chevron2"/>
    <dgm:cxn modelId="{343C26B5-3E75-4572-A69B-656103325960}" type="presParOf" srcId="{EE9644CD-1D77-419F-94A6-3DD82B3D8A1C}" destId="{4775D5E9-E878-4C61-BC50-E158C91C1195}" srcOrd="1" destOrd="0" presId="urn:microsoft.com/office/officeart/2005/8/layout/chevron2"/>
    <dgm:cxn modelId="{9E80917C-866D-4607-B1C0-68610B7A38D6}" type="presParOf" srcId="{63E940D3-1A52-48DC-8459-4C75AEAA819D}" destId="{3F9B6EEF-5AB7-4022-B058-1137D805F93F}" srcOrd="3" destOrd="0" presId="urn:microsoft.com/office/officeart/2005/8/layout/chevron2"/>
    <dgm:cxn modelId="{381149D2-7833-4AD2-9796-0D5B1D440BEC}" type="presParOf" srcId="{63E940D3-1A52-48DC-8459-4C75AEAA819D}" destId="{4A1F8304-7A5F-4F50-9FC2-B7436B7BFAB4}" srcOrd="4" destOrd="0" presId="urn:microsoft.com/office/officeart/2005/8/layout/chevron2"/>
    <dgm:cxn modelId="{176225CD-6D16-42C8-B71D-0D7E41D7BED1}" type="presParOf" srcId="{4A1F8304-7A5F-4F50-9FC2-B7436B7BFAB4}" destId="{D3C2A5E0-BDB7-4A0D-B3E9-2B5683B494AA}" srcOrd="0" destOrd="0" presId="urn:microsoft.com/office/officeart/2005/8/layout/chevron2"/>
    <dgm:cxn modelId="{B6509860-E34B-4ED5-BE35-2607D66ADE65}" type="presParOf" srcId="{4A1F8304-7A5F-4F50-9FC2-B7436B7BFAB4}" destId="{418D94CF-4C9F-4BD9-95D5-9A776114EBFA}" srcOrd="1" destOrd="0" presId="urn:microsoft.com/office/officeart/2005/8/layout/chevron2"/>
    <dgm:cxn modelId="{EDB371D7-78CB-44C1-B2A4-C388323FE6AF}" type="presParOf" srcId="{63E940D3-1A52-48DC-8459-4C75AEAA819D}" destId="{8AD5FBA5-4177-48F2-98C3-4F170535768E}" srcOrd="5" destOrd="0" presId="urn:microsoft.com/office/officeart/2005/8/layout/chevron2"/>
    <dgm:cxn modelId="{22FB517A-C774-4E30-B0DA-0DA0682E493F}" type="presParOf" srcId="{63E940D3-1A52-48DC-8459-4C75AEAA819D}" destId="{C2F3DC98-4CBC-4646-8FAF-CC97A4675076}" srcOrd="6" destOrd="0" presId="urn:microsoft.com/office/officeart/2005/8/layout/chevron2"/>
    <dgm:cxn modelId="{54B722F7-3A6C-4162-BBAD-FF0173EFD8DB}" type="presParOf" srcId="{C2F3DC98-4CBC-4646-8FAF-CC97A4675076}" destId="{A4459EA6-B4C7-442C-B796-BAEB1CCA7600}" srcOrd="0" destOrd="0" presId="urn:microsoft.com/office/officeart/2005/8/layout/chevron2"/>
    <dgm:cxn modelId="{B66562BF-4DD8-4D84-A62D-C5F749913EC0}" type="presParOf" srcId="{C2F3DC98-4CBC-4646-8FAF-CC97A4675076}" destId="{D19DC52C-D3D2-4339-887E-703054F3B0C9}" srcOrd="1" destOrd="0" presId="urn:microsoft.com/office/officeart/2005/8/layout/chevron2"/>
    <dgm:cxn modelId="{EAECB32B-0B01-41A9-8E49-C5E3FBC63636}" type="presParOf" srcId="{63E940D3-1A52-48DC-8459-4C75AEAA819D}" destId="{52F93AA1-D831-4C1F-8ADA-6B3F0B3C4FAC}" srcOrd="7" destOrd="0" presId="urn:microsoft.com/office/officeart/2005/8/layout/chevron2"/>
    <dgm:cxn modelId="{E6E05B4D-2B4C-4C30-805B-54AF4D7DF873}" type="presParOf" srcId="{63E940D3-1A52-48DC-8459-4C75AEAA819D}" destId="{12156926-0D50-4F41-B7C3-41DC82BB4821}" srcOrd="8" destOrd="0" presId="urn:microsoft.com/office/officeart/2005/8/layout/chevron2"/>
    <dgm:cxn modelId="{EA2C505D-F0D9-456C-B161-F073F346A9F6}" type="presParOf" srcId="{12156926-0D50-4F41-B7C3-41DC82BB4821}" destId="{C5D616FC-E1FC-4E6D-80E8-98E527B313F7}" srcOrd="0" destOrd="0" presId="urn:microsoft.com/office/officeart/2005/8/layout/chevron2"/>
    <dgm:cxn modelId="{6A72E9E2-025A-4F95-824B-CE936FAE8BF2}" type="presParOf" srcId="{12156926-0D50-4F41-B7C3-41DC82BB4821}" destId="{6A9C6605-C2B0-41B0-9CCF-FAA9A0588EB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51890-5AEC-4CF0-A438-F3A973ACDFFA}">
      <dsp:nvSpPr>
        <dsp:cNvPr id="0" name=""/>
        <dsp:cNvSpPr/>
      </dsp:nvSpPr>
      <dsp:spPr>
        <a:xfrm rot="5400000">
          <a:off x="-250621" y="302110"/>
          <a:ext cx="1472511" cy="902364"/>
        </a:xfrm>
        <a:prstGeom prst="chevron">
          <a:avLst/>
        </a:prstGeom>
        <a:solidFill>
          <a:srgbClr val="9BBB59">
            <a:hueOff val="0"/>
            <a:satOff val="0"/>
            <a:lumOff val="0"/>
            <a:alphaOff val="0"/>
          </a:srgbClr>
        </a:solidFill>
        <a:ln w="25400" cap="flat" cmpd="sng" algn="ctr">
          <a:solidFill>
            <a:srgbClr val="9BBB59">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ysClr val="window" lastClr="FFFFFF"/>
              </a:solidFill>
              <a:latin typeface="Calibri"/>
              <a:ea typeface="+mn-ea"/>
              <a:cs typeface="+mn-cs"/>
            </a:rPr>
            <a:t>Enabling Active Communities </a:t>
          </a:r>
          <a:endParaRPr lang="en-GB" sz="1100" kern="1200" dirty="0">
            <a:solidFill>
              <a:sysClr val="window" lastClr="FFFFFF"/>
            </a:solidFill>
            <a:latin typeface="Calibri"/>
            <a:ea typeface="+mn-ea"/>
            <a:cs typeface="+mn-cs"/>
          </a:endParaRPr>
        </a:p>
      </dsp:txBody>
      <dsp:txXfrm rot="-5400000">
        <a:off x="34453" y="468218"/>
        <a:ext cx="902364" cy="570147"/>
      </dsp:txXfrm>
    </dsp:sp>
    <dsp:sp modelId="{44517CC9-9FAE-4239-A9C6-EC59C4560D90}">
      <dsp:nvSpPr>
        <dsp:cNvPr id="0" name=""/>
        <dsp:cNvSpPr/>
      </dsp:nvSpPr>
      <dsp:spPr>
        <a:xfrm rot="5400000">
          <a:off x="1085699" y="-131846"/>
          <a:ext cx="986876" cy="1284643"/>
        </a:xfrm>
        <a:prstGeom prst="round2SameRect">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Radical Self Care and Prevention Plan</a:t>
          </a:r>
          <a:endParaRPr lang="en-GB" sz="1100" kern="1200" dirty="0">
            <a:solidFill>
              <a:sysClr val="windowText" lastClr="000000">
                <a:hueOff val="0"/>
                <a:satOff val="0"/>
                <a:lumOff val="0"/>
                <a:alphaOff val="0"/>
              </a:sysClr>
            </a:solidFill>
            <a:latin typeface="Calibri"/>
            <a:ea typeface="+mn-ea"/>
            <a:cs typeface="+mn-cs"/>
          </a:endParaRPr>
        </a:p>
      </dsp:txBody>
      <dsp:txXfrm rot="-5400000">
        <a:off x="936816" y="65212"/>
        <a:ext cx="1236468" cy="890526"/>
      </dsp:txXfrm>
    </dsp:sp>
    <dsp:sp modelId="{1D83E221-0E15-4309-B420-EE51A5A875BB}">
      <dsp:nvSpPr>
        <dsp:cNvPr id="0" name=""/>
        <dsp:cNvSpPr/>
      </dsp:nvSpPr>
      <dsp:spPr>
        <a:xfrm rot="5400000">
          <a:off x="-250621" y="1588836"/>
          <a:ext cx="1472511" cy="902364"/>
        </a:xfrm>
        <a:prstGeom prst="chevron">
          <a:avLst/>
        </a:prstGeom>
        <a:solidFill>
          <a:srgbClr val="9BBB59">
            <a:hueOff val="2812566"/>
            <a:satOff val="-4220"/>
            <a:lumOff val="-686"/>
            <a:alphaOff val="0"/>
          </a:srgbClr>
        </a:solidFill>
        <a:ln w="25400" cap="flat" cmpd="sng" algn="ctr">
          <a:solidFill>
            <a:srgbClr val="9BBB59">
              <a:hueOff val="2812566"/>
              <a:satOff val="-4220"/>
              <a:lumOff val="-686"/>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ysClr val="window" lastClr="FFFFFF"/>
              </a:solidFill>
              <a:latin typeface="Calibri"/>
              <a:ea typeface="+mn-ea"/>
              <a:cs typeface="+mn-cs"/>
            </a:rPr>
            <a:t>Clinical Programme Approach</a:t>
          </a:r>
          <a:endParaRPr lang="en-GB" sz="1100" kern="1200" dirty="0">
            <a:solidFill>
              <a:sysClr val="window" lastClr="FFFFFF"/>
            </a:solidFill>
            <a:latin typeface="Calibri"/>
            <a:ea typeface="+mn-ea"/>
            <a:cs typeface="+mn-cs"/>
          </a:endParaRPr>
        </a:p>
      </dsp:txBody>
      <dsp:txXfrm rot="-5400000">
        <a:off x="34453" y="1754944"/>
        <a:ext cx="902364" cy="570147"/>
      </dsp:txXfrm>
    </dsp:sp>
    <dsp:sp modelId="{4775D5E9-E878-4C61-BC50-E158C91C1195}">
      <dsp:nvSpPr>
        <dsp:cNvPr id="0" name=""/>
        <dsp:cNvSpPr/>
      </dsp:nvSpPr>
      <dsp:spPr>
        <a:xfrm rot="5400000">
          <a:off x="980104" y="1154880"/>
          <a:ext cx="1198068" cy="1284643"/>
        </a:xfrm>
        <a:prstGeom prst="round2SameRect">
          <a:avLst/>
        </a:prstGeom>
        <a:solidFill>
          <a:sysClr val="window" lastClr="FFFFFF">
            <a:alpha val="90000"/>
            <a:hueOff val="0"/>
            <a:satOff val="0"/>
            <a:lumOff val="0"/>
            <a:alphaOff val="0"/>
          </a:sysClr>
        </a:solidFill>
        <a:ln w="25400" cap="flat" cmpd="sng" algn="ctr">
          <a:solidFill>
            <a:srgbClr val="9BBB59">
              <a:hueOff val="2812566"/>
              <a:satOff val="-4220"/>
              <a:lumOff val="-686"/>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Reset Pathways for Dementia and Respiratory  </a:t>
          </a:r>
          <a:endParaRPr lang="en-GB"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GB" sz="1100" kern="1200" smtClean="0">
              <a:solidFill>
                <a:sysClr val="windowText" lastClr="000000">
                  <a:hueOff val="0"/>
                  <a:satOff val="0"/>
                  <a:lumOff val="0"/>
                  <a:alphaOff val="0"/>
                </a:sysClr>
              </a:solidFill>
              <a:latin typeface="Calibri"/>
              <a:ea typeface="+mn-ea"/>
              <a:cs typeface="+mn-cs"/>
            </a:rPr>
            <a:t>Deliver the Mental Health FYFV  </a:t>
          </a:r>
          <a:endParaRPr lang="en-GB" sz="1100" kern="1200" dirty="0">
            <a:solidFill>
              <a:sysClr val="windowText" lastClr="000000">
                <a:hueOff val="0"/>
                <a:satOff val="0"/>
                <a:lumOff val="0"/>
                <a:alphaOff val="0"/>
              </a:sysClr>
            </a:solidFill>
            <a:latin typeface="Calibri"/>
            <a:ea typeface="+mn-ea"/>
            <a:cs typeface="+mn-cs"/>
          </a:endParaRPr>
        </a:p>
      </dsp:txBody>
      <dsp:txXfrm rot="-5400000">
        <a:off x="936817" y="1256653"/>
        <a:ext cx="1226158" cy="1081098"/>
      </dsp:txXfrm>
    </dsp:sp>
    <dsp:sp modelId="{D3C2A5E0-BDB7-4A0D-B3E9-2B5683B494AA}">
      <dsp:nvSpPr>
        <dsp:cNvPr id="0" name=""/>
        <dsp:cNvSpPr/>
      </dsp:nvSpPr>
      <dsp:spPr>
        <a:xfrm rot="5400000">
          <a:off x="-250621" y="2769967"/>
          <a:ext cx="1472511" cy="902364"/>
        </a:xfrm>
        <a:prstGeom prst="chevron">
          <a:avLst/>
        </a:prstGeom>
        <a:solidFill>
          <a:srgbClr val="9BBB59">
            <a:hueOff val="5625132"/>
            <a:satOff val="-8440"/>
            <a:lumOff val="-1373"/>
            <a:alphaOff val="0"/>
          </a:srgbClr>
        </a:solidFill>
        <a:ln w="25400" cap="flat" cmpd="sng" algn="ctr">
          <a:solidFill>
            <a:srgbClr val="9BBB59">
              <a:hueOff val="5625132"/>
              <a:satOff val="-8440"/>
              <a:lumOff val="-1373"/>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ysClr val="window" lastClr="FFFFFF"/>
              </a:solidFill>
              <a:latin typeface="Calibri"/>
              <a:ea typeface="+mn-ea"/>
              <a:cs typeface="+mn-cs"/>
            </a:rPr>
            <a:t>Reducing Clinical Variation </a:t>
          </a:r>
          <a:endParaRPr lang="en-GB" sz="1100" kern="1200" dirty="0">
            <a:solidFill>
              <a:sysClr val="window" lastClr="FFFFFF"/>
            </a:solidFill>
            <a:latin typeface="Calibri"/>
            <a:ea typeface="+mn-ea"/>
            <a:cs typeface="+mn-cs"/>
          </a:endParaRPr>
        </a:p>
      </dsp:txBody>
      <dsp:txXfrm rot="-5400000">
        <a:off x="34453" y="2936075"/>
        <a:ext cx="902364" cy="570147"/>
      </dsp:txXfrm>
    </dsp:sp>
    <dsp:sp modelId="{418D94CF-4C9F-4BD9-95D5-9A776114EBFA}">
      <dsp:nvSpPr>
        <dsp:cNvPr id="0" name=""/>
        <dsp:cNvSpPr/>
      </dsp:nvSpPr>
      <dsp:spPr>
        <a:xfrm rot="5400000">
          <a:off x="1085699" y="2336011"/>
          <a:ext cx="986876" cy="1284643"/>
        </a:xfrm>
        <a:prstGeom prst="round2SameRect">
          <a:avLst/>
        </a:prstGeom>
        <a:solidFill>
          <a:sysClr val="window" lastClr="FFFFFF">
            <a:alpha val="90000"/>
            <a:hueOff val="0"/>
            <a:satOff val="0"/>
            <a:lumOff val="0"/>
            <a:alphaOff val="0"/>
          </a:sysClr>
        </a:solidFill>
        <a:ln w="25400" cap="flat" cmpd="sng" algn="ctr">
          <a:solidFill>
            <a:srgbClr val="9BBB59">
              <a:hueOff val="5625132"/>
              <a:satOff val="-8440"/>
              <a:lumOff val="-1373"/>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Choosing Wisely Medicines Optimisation </a:t>
          </a:r>
          <a:endParaRPr lang="en-GB"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Diagnostics Review</a:t>
          </a:r>
          <a:endParaRPr lang="en-GB" sz="1100" kern="1200" dirty="0">
            <a:solidFill>
              <a:sysClr val="windowText" lastClr="000000">
                <a:hueOff val="0"/>
                <a:satOff val="0"/>
                <a:lumOff val="0"/>
                <a:alphaOff val="0"/>
              </a:sysClr>
            </a:solidFill>
            <a:latin typeface="Calibri"/>
            <a:ea typeface="+mn-ea"/>
            <a:cs typeface="+mn-cs"/>
          </a:endParaRPr>
        </a:p>
      </dsp:txBody>
      <dsp:txXfrm rot="-5400000">
        <a:off x="936816" y="2533070"/>
        <a:ext cx="1236468" cy="890526"/>
      </dsp:txXfrm>
    </dsp:sp>
    <dsp:sp modelId="{A4459EA6-B4C7-442C-B796-BAEB1CCA7600}">
      <dsp:nvSpPr>
        <dsp:cNvPr id="0" name=""/>
        <dsp:cNvSpPr/>
      </dsp:nvSpPr>
      <dsp:spPr>
        <a:xfrm rot="5400000">
          <a:off x="-250621" y="3951098"/>
          <a:ext cx="1472511" cy="902364"/>
        </a:xfrm>
        <a:prstGeom prst="chevron">
          <a:avLst/>
        </a:prstGeom>
        <a:solidFill>
          <a:srgbClr val="9BBB59">
            <a:hueOff val="8437698"/>
            <a:satOff val="-12660"/>
            <a:lumOff val="-2059"/>
            <a:alphaOff val="0"/>
          </a:srgbClr>
        </a:solidFill>
        <a:ln w="25400" cap="flat" cmpd="sng" algn="ctr">
          <a:solidFill>
            <a:srgbClr val="9BBB59">
              <a:hueOff val="8437698"/>
              <a:satOff val="-12660"/>
              <a:lumOff val="-2059"/>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ysClr val="window" lastClr="FFFFFF"/>
              </a:solidFill>
              <a:latin typeface="Calibri"/>
              <a:ea typeface="+mn-ea"/>
              <a:cs typeface="+mn-cs"/>
            </a:rPr>
            <a:t>One Place, One Budget, One System </a:t>
          </a:r>
          <a:endParaRPr lang="en-GB" sz="1100" kern="1200" dirty="0">
            <a:solidFill>
              <a:sysClr val="window" lastClr="FFFFFF"/>
            </a:solidFill>
            <a:latin typeface="Calibri"/>
            <a:ea typeface="+mn-ea"/>
            <a:cs typeface="+mn-cs"/>
          </a:endParaRPr>
        </a:p>
      </dsp:txBody>
      <dsp:txXfrm rot="-5400000">
        <a:off x="34453" y="4117206"/>
        <a:ext cx="902364" cy="570147"/>
      </dsp:txXfrm>
    </dsp:sp>
    <dsp:sp modelId="{D19DC52C-D3D2-4339-887E-703054F3B0C9}">
      <dsp:nvSpPr>
        <dsp:cNvPr id="0" name=""/>
        <dsp:cNvSpPr/>
      </dsp:nvSpPr>
      <dsp:spPr>
        <a:xfrm rot="5400000">
          <a:off x="1085699" y="3517141"/>
          <a:ext cx="986876" cy="1284643"/>
        </a:xfrm>
        <a:prstGeom prst="round2SameRect">
          <a:avLst/>
        </a:prstGeom>
        <a:solidFill>
          <a:sysClr val="window" lastClr="FFFFFF">
            <a:alpha val="90000"/>
            <a:hueOff val="0"/>
            <a:satOff val="0"/>
            <a:lumOff val="0"/>
            <a:alphaOff val="0"/>
          </a:sysClr>
        </a:solidFill>
        <a:ln w="25400" cap="flat" cmpd="sng" algn="ctr">
          <a:solidFill>
            <a:srgbClr val="9BBB59">
              <a:hueOff val="8437698"/>
              <a:satOff val="-12660"/>
              <a:lumOff val="-2059"/>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Place Based Commissioning </a:t>
          </a:r>
          <a:endParaRPr lang="en-GB"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Reset Urgent care and 30,000 community Model</a:t>
          </a:r>
          <a:endParaRPr lang="en-GB" sz="1100" kern="1200" dirty="0">
            <a:solidFill>
              <a:sysClr val="windowText" lastClr="000000">
                <a:hueOff val="0"/>
                <a:satOff val="0"/>
                <a:lumOff val="0"/>
                <a:alphaOff val="0"/>
              </a:sysClr>
            </a:solidFill>
            <a:latin typeface="Calibri"/>
            <a:ea typeface="+mn-ea"/>
            <a:cs typeface="+mn-cs"/>
          </a:endParaRPr>
        </a:p>
      </dsp:txBody>
      <dsp:txXfrm rot="-5400000">
        <a:off x="936816" y="3714200"/>
        <a:ext cx="1236468" cy="890526"/>
      </dsp:txXfrm>
    </dsp:sp>
    <dsp:sp modelId="{C5D616FC-E1FC-4E6D-80E8-98E527B313F7}">
      <dsp:nvSpPr>
        <dsp:cNvPr id="0" name=""/>
        <dsp:cNvSpPr/>
      </dsp:nvSpPr>
      <dsp:spPr>
        <a:xfrm rot="5400000">
          <a:off x="-250621" y="5132228"/>
          <a:ext cx="1472511" cy="902364"/>
        </a:xfrm>
        <a:prstGeom prst="chevron">
          <a:avLst/>
        </a:prstGeom>
        <a:solidFill>
          <a:srgbClr val="9BBB59">
            <a:hueOff val="11250264"/>
            <a:satOff val="-16880"/>
            <a:lumOff val="-2745"/>
            <a:alphaOff val="0"/>
          </a:srgbClr>
        </a:solidFill>
        <a:ln w="25400" cap="flat" cmpd="sng" algn="ctr">
          <a:solidFill>
            <a:srgbClr val="9BBB59">
              <a:hueOff val="11250264"/>
              <a:satOff val="-16880"/>
              <a:lumOff val="-2745"/>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ysClr val="window" lastClr="FFFFFF"/>
              </a:solidFill>
              <a:latin typeface="Calibri"/>
              <a:ea typeface="+mn-ea"/>
              <a:cs typeface="+mn-cs"/>
            </a:rPr>
            <a:t>System Enablers </a:t>
          </a:r>
          <a:endParaRPr lang="en-GB" sz="1100" kern="1200" dirty="0">
            <a:solidFill>
              <a:sysClr val="window" lastClr="FFFFFF"/>
            </a:solidFill>
            <a:latin typeface="Calibri"/>
            <a:ea typeface="+mn-ea"/>
            <a:cs typeface="+mn-cs"/>
          </a:endParaRPr>
        </a:p>
      </dsp:txBody>
      <dsp:txXfrm rot="-5400000">
        <a:off x="34453" y="5298336"/>
        <a:ext cx="902364" cy="570147"/>
      </dsp:txXfrm>
    </dsp:sp>
    <dsp:sp modelId="{6A9C6605-C2B0-41B0-9CCF-FAA9A0588EB6}">
      <dsp:nvSpPr>
        <dsp:cNvPr id="0" name=""/>
        <dsp:cNvSpPr/>
      </dsp:nvSpPr>
      <dsp:spPr>
        <a:xfrm rot="5400000">
          <a:off x="1085699" y="4698272"/>
          <a:ext cx="986876" cy="1284643"/>
        </a:xfrm>
        <a:prstGeom prst="round2SameRect">
          <a:avLst/>
        </a:prstGeom>
        <a:solidFill>
          <a:sysClr val="window" lastClr="FFFFFF">
            <a:alpha val="90000"/>
            <a:hueOff val="0"/>
            <a:satOff val="0"/>
            <a:lumOff val="0"/>
            <a:alphaOff val="0"/>
          </a:sysClr>
        </a:solidFill>
        <a:ln w="25400" cap="flat" cmpd="sng" algn="ctr">
          <a:solidFill>
            <a:srgbClr val="9BBB59">
              <a:hueOff val="11250264"/>
              <a:satOff val="-16880"/>
              <a:lumOff val="-2745"/>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Primary Care </a:t>
          </a:r>
          <a:endParaRPr lang="en-GB"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Joint IT Strategy </a:t>
          </a:r>
          <a:endParaRPr lang="en-GB"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Joint Estates Strategy </a:t>
          </a:r>
          <a:endParaRPr lang="en-GB"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Workforce</a:t>
          </a:r>
          <a:endParaRPr lang="en-GB" sz="1100" kern="1200" dirty="0">
            <a:solidFill>
              <a:sysClr val="windowText" lastClr="000000">
                <a:hueOff val="0"/>
                <a:satOff val="0"/>
                <a:lumOff val="0"/>
                <a:alphaOff val="0"/>
              </a:sysClr>
            </a:solidFill>
            <a:latin typeface="Calibri"/>
            <a:ea typeface="+mn-ea"/>
            <a:cs typeface="+mn-cs"/>
          </a:endParaRPr>
        </a:p>
      </dsp:txBody>
      <dsp:txXfrm rot="-5400000">
        <a:off x="936816" y="4895331"/>
        <a:ext cx="1236468" cy="8905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8B973-3124-4906-9B94-ED32E729CE39}">
      <dsp:nvSpPr>
        <dsp:cNvPr id="0" name=""/>
        <dsp:cNvSpPr/>
      </dsp:nvSpPr>
      <dsp:spPr>
        <a:xfrm>
          <a:off x="2308" y="672081"/>
          <a:ext cx="1388617" cy="1666341"/>
        </a:xfrm>
        <a:prstGeom prst="roundRect">
          <a:avLst>
            <a:gd name="adj" fmla="val 5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1435" rIns="66675" bIns="0" numCol="1" spcCol="1270" anchor="t" anchorCtr="0">
          <a:noAutofit/>
        </a:bodyPr>
        <a:lstStyle/>
        <a:p>
          <a:pPr lvl="0" algn="r" defTabSz="666750">
            <a:lnSpc>
              <a:spcPct val="90000"/>
            </a:lnSpc>
            <a:spcBef>
              <a:spcPct val="0"/>
            </a:spcBef>
            <a:spcAft>
              <a:spcPct val="35000"/>
            </a:spcAft>
          </a:pPr>
          <a:r>
            <a:rPr lang="en-GB" sz="1500" kern="1200">
              <a:solidFill>
                <a:sysClr val="window" lastClr="FFFFFF"/>
              </a:solidFill>
              <a:latin typeface="Calibri"/>
              <a:ea typeface="+mn-ea"/>
              <a:cs typeface="+mn-cs"/>
            </a:rPr>
            <a:t>Yr 1</a:t>
          </a:r>
        </a:p>
      </dsp:txBody>
      <dsp:txXfrm rot="16200000">
        <a:off x="-542029" y="1216420"/>
        <a:ext cx="1366399" cy="277723"/>
      </dsp:txXfrm>
    </dsp:sp>
    <dsp:sp modelId="{631210EF-C309-4079-8153-92B306B1B1EA}">
      <dsp:nvSpPr>
        <dsp:cNvPr id="0" name=""/>
        <dsp:cNvSpPr/>
      </dsp:nvSpPr>
      <dsp:spPr>
        <a:xfrm>
          <a:off x="280032" y="672081"/>
          <a:ext cx="1034520" cy="166634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r>
            <a:rPr lang="en-GB" sz="1400" kern="1200" dirty="0" smtClean="0">
              <a:solidFill>
                <a:sysClr val="window" lastClr="FFFFFF"/>
              </a:solidFill>
              <a:latin typeface="Calibri"/>
              <a:ea typeface="+mn-ea"/>
              <a:cs typeface="+mn-cs"/>
            </a:rPr>
            <a:t>Continue to deliver Social Prescribing with system partners</a:t>
          </a:r>
          <a:endParaRPr lang="en-GB" sz="1400" kern="1200" dirty="0">
            <a:solidFill>
              <a:sysClr val="window" lastClr="FFFFFF"/>
            </a:solidFill>
            <a:latin typeface="Calibri"/>
            <a:ea typeface="+mn-ea"/>
            <a:cs typeface="+mn-cs"/>
          </a:endParaRPr>
        </a:p>
      </dsp:txBody>
      <dsp:txXfrm>
        <a:off x="280032" y="672081"/>
        <a:ext cx="1034520" cy="1666341"/>
      </dsp:txXfrm>
    </dsp:sp>
    <dsp:sp modelId="{3C459997-1D7F-4805-87A6-A1F738DBBCFF}">
      <dsp:nvSpPr>
        <dsp:cNvPr id="0" name=""/>
        <dsp:cNvSpPr/>
      </dsp:nvSpPr>
      <dsp:spPr>
        <a:xfrm>
          <a:off x="1439527" y="672081"/>
          <a:ext cx="1388617" cy="1666341"/>
        </a:xfrm>
        <a:prstGeom prst="roundRect">
          <a:avLst>
            <a:gd name="adj" fmla="val 5000"/>
          </a:avLst>
        </a:prstGeom>
        <a:solidFill>
          <a:srgbClr val="8064A2">
            <a:hueOff val="-1488257"/>
            <a:satOff val="8966"/>
            <a:lumOff val="719"/>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1435" rIns="66675" bIns="0" numCol="1" spcCol="1270" anchor="t" anchorCtr="0">
          <a:noAutofit/>
        </a:bodyPr>
        <a:lstStyle/>
        <a:p>
          <a:pPr lvl="0" algn="r" defTabSz="666750">
            <a:lnSpc>
              <a:spcPct val="90000"/>
            </a:lnSpc>
            <a:spcBef>
              <a:spcPct val="0"/>
            </a:spcBef>
            <a:spcAft>
              <a:spcPct val="35000"/>
            </a:spcAft>
          </a:pPr>
          <a:r>
            <a:rPr lang="en-GB" sz="1500" kern="1200">
              <a:solidFill>
                <a:sysClr val="window" lastClr="FFFFFF"/>
              </a:solidFill>
              <a:latin typeface="Calibri"/>
              <a:ea typeface="+mn-ea"/>
              <a:cs typeface="+mn-cs"/>
            </a:rPr>
            <a:t>Yr 1 </a:t>
          </a:r>
        </a:p>
      </dsp:txBody>
      <dsp:txXfrm rot="16200000">
        <a:off x="895189" y="1216420"/>
        <a:ext cx="1366399" cy="277723"/>
      </dsp:txXfrm>
    </dsp:sp>
    <dsp:sp modelId="{562DD920-0AEA-4F71-9549-D43202C5B8B2}">
      <dsp:nvSpPr>
        <dsp:cNvPr id="0" name=""/>
        <dsp:cNvSpPr/>
      </dsp:nvSpPr>
      <dsp:spPr>
        <a:xfrm rot="5400000">
          <a:off x="1324080" y="1995824"/>
          <a:ext cx="244780" cy="208292"/>
        </a:xfrm>
        <a:prstGeom prst="flowChartExtract">
          <a:avLst/>
        </a:prstGeom>
        <a:solidFill>
          <a:sysClr val="window" lastClr="FFFFFF">
            <a:hueOff val="0"/>
            <a:satOff val="0"/>
            <a:lumOff val="0"/>
            <a:alphaOff val="0"/>
          </a:sysClr>
        </a:solidFill>
        <a:ln w="25400" cap="flat" cmpd="sng" algn="ctr">
          <a:solidFill>
            <a:srgbClr val="8064A2">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4CF1CC27-CEEB-406A-94D6-FFD509FE23C9}">
      <dsp:nvSpPr>
        <dsp:cNvPr id="0" name=""/>
        <dsp:cNvSpPr/>
      </dsp:nvSpPr>
      <dsp:spPr>
        <a:xfrm>
          <a:off x="1717251" y="672081"/>
          <a:ext cx="1034520" cy="166634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r>
            <a:rPr lang="en-GB" sz="1400" kern="1200" dirty="0" smtClean="0">
              <a:solidFill>
                <a:sysClr val="window" lastClr="FFFFFF"/>
              </a:solidFill>
              <a:latin typeface="Calibri"/>
              <a:ea typeface="+mn-ea"/>
              <a:cs typeface="+mn-cs"/>
            </a:rPr>
            <a:t>Develop and initiate delivery of Prevention and Self Care plan </a:t>
          </a:r>
          <a:endParaRPr lang="en-GB" sz="1400" kern="1200" dirty="0">
            <a:solidFill>
              <a:sysClr val="window" lastClr="FFFFFF"/>
            </a:solidFill>
            <a:latin typeface="Calibri"/>
            <a:ea typeface="+mn-ea"/>
            <a:cs typeface="+mn-cs"/>
          </a:endParaRPr>
        </a:p>
      </dsp:txBody>
      <dsp:txXfrm>
        <a:off x="1717251" y="672081"/>
        <a:ext cx="1034520" cy="1666341"/>
      </dsp:txXfrm>
    </dsp:sp>
    <dsp:sp modelId="{640E4552-D733-4B12-A434-D460A35931F5}">
      <dsp:nvSpPr>
        <dsp:cNvPr id="0" name=""/>
        <dsp:cNvSpPr/>
      </dsp:nvSpPr>
      <dsp:spPr>
        <a:xfrm>
          <a:off x="2876746" y="672081"/>
          <a:ext cx="1388617" cy="1666341"/>
        </a:xfrm>
        <a:prstGeom prst="roundRect">
          <a:avLst>
            <a:gd name="adj" fmla="val 5000"/>
          </a:avLst>
        </a:prstGeom>
        <a:solidFill>
          <a:srgbClr val="8064A2">
            <a:hueOff val="-2976513"/>
            <a:satOff val="17933"/>
            <a:lumOff val="1437"/>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1435" rIns="66675" bIns="0" numCol="1" spcCol="1270" anchor="t" anchorCtr="0">
          <a:noAutofit/>
        </a:bodyPr>
        <a:lstStyle/>
        <a:p>
          <a:pPr lvl="0" algn="r" defTabSz="666750">
            <a:lnSpc>
              <a:spcPct val="90000"/>
            </a:lnSpc>
            <a:spcBef>
              <a:spcPct val="0"/>
            </a:spcBef>
            <a:spcAft>
              <a:spcPct val="35000"/>
            </a:spcAft>
          </a:pPr>
          <a:r>
            <a:rPr lang="en-GB" sz="1500" kern="1200">
              <a:solidFill>
                <a:sysClr val="window" lastClr="FFFFFF"/>
              </a:solidFill>
              <a:latin typeface="Calibri"/>
              <a:ea typeface="+mn-ea"/>
              <a:cs typeface="+mn-cs"/>
            </a:rPr>
            <a:t>Yr 2</a:t>
          </a:r>
        </a:p>
      </dsp:txBody>
      <dsp:txXfrm rot="16200000">
        <a:off x="2332408" y="1216420"/>
        <a:ext cx="1366399" cy="277723"/>
      </dsp:txXfrm>
    </dsp:sp>
    <dsp:sp modelId="{225F97E4-1965-4B33-9DEE-78AF03C91EE2}">
      <dsp:nvSpPr>
        <dsp:cNvPr id="0" name=""/>
        <dsp:cNvSpPr/>
      </dsp:nvSpPr>
      <dsp:spPr>
        <a:xfrm rot="5400000">
          <a:off x="2761299" y="1995824"/>
          <a:ext cx="244780" cy="208292"/>
        </a:xfrm>
        <a:prstGeom prst="flowChartExtract">
          <a:avLst/>
        </a:prstGeom>
        <a:solidFill>
          <a:sysClr val="window" lastClr="FFFFFF">
            <a:hueOff val="0"/>
            <a:satOff val="0"/>
            <a:lumOff val="0"/>
            <a:alphaOff val="0"/>
          </a:sysClr>
        </a:solidFill>
        <a:ln w="25400" cap="flat" cmpd="sng" algn="ctr">
          <a:solidFill>
            <a:srgbClr val="8064A2">
              <a:hueOff val="-2232385"/>
              <a:satOff val="13449"/>
              <a:lumOff val="1078"/>
              <a:alphaOff val="0"/>
            </a:srgbClr>
          </a:solidFill>
          <a:prstDash val="solid"/>
        </a:ln>
        <a:effectLst/>
      </dsp:spPr>
      <dsp:style>
        <a:lnRef idx="2">
          <a:scrgbClr r="0" g="0" b="0"/>
        </a:lnRef>
        <a:fillRef idx="1">
          <a:scrgbClr r="0" g="0" b="0"/>
        </a:fillRef>
        <a:effectRef idx="0">
          <a:scrgbClr r="0" g="0" b="0"/>
        </a:effectRef>
        <a:fontRef idx="minor"/>
      </dsp:style>
    </dsp:sp>
    <dsp:sp modelId="{15BAA486-98AB-4F1C-9DFD-FF5D07B4F9C4}">
      <dsp:nvSpPr>
        <dsp:cNvPr id="0" name=""/>
        <dsp:cNvSpPr/>
      </dsp:nvSpPr>
      <dsp:spPr>
        <a:xfrm>
          <a:off x="3154470" y="672081"/>
          <a:ext cx="1034520" cy="166634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r>
            <a:rPr lang="en-GB" sz="1400" kern="1200" dirty="0" smtClean="0">
              <a:solidFill>
                <a:sysClr val="window" lastClr="FFFFFF"/>
              </a:solidFill>
              <a:latin typeface="Calibri"/>
              <a:ea typeface="+mn-ea"/>
              <a:cs typeface="+mn-cs"/>
            </a:rPr>
            <a:t>Support Prevention and Self Care plan with Social Movement  public campaign</a:t>
          </a:r>
          <a:endParaRPr lang="en-GB" sz="1400" kern="1200" dirty="0">
            <a:solidFill>
              <a:sysClr val="window" lastClr="FFFFFF"/>
            </a:solidFill>
            <a:latin typeface="Calibri"/>
            <a:ea typeface="+mn-ea"/>
            <a:cs typeface="+mn-cs"/>
          </a:endParaRPr>
        </a:p>
      </dsp:txBody>
      <dsp:txXfrm>
        <a:off x="3154470" y="672081"/>
        <a:ext cx="1034520" cy="1666341"/>
      </dsp:txXfrm>
    </dsp:sp>
    <dsp:sp modelId="{8025D550-3F4E-46CC-9298-8B988311932D}">
      <dsp:nvSpPr>
        <dsp:cNvPr id="0" name=""/>
        <dsp:cNvSpPr/>
      </dsp:nvSpPr>
      <dsp:spPr>
        <a:xfrm>
          <a:off x="4316274" y="672081"/>
          <a:ext cx="1388617" cy="1666341"/>
        </a:xfrm>
        <a:prstGeom prst="roundRect">
          <a:avLst>
            <a:gd name="adj" fmla="val 5000"/>
          </a:avLst>
        </a:prstGeom>
        <a:solidFill>
          <a:srgbClr val="8064A2">
            <a:hueOff val="-4464770"/>
            <a:satOff val="26899"/>
            <a:lumOff val="215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1435" rIns="66675" bIns="0" numCol="1" spcCol="1270" anchor="t" anchorCtr="0">
          <a:noAutofit/>
        </a:bodyPr>
        <a:lstStyle/>
        <a:p>
          <a:pPr lvl="0" algn="r" defTabSz="666750">
            <a:lnSpc>
              <a:spcPct val="90000"/>
            </a:lnSpc>
            <a:spcBef>
              <a:spcPct val="0"/>
            </a:spcBef>
            <a:spcAft>
              <a:spcPct val="35000"/>
            </a:spcAft>
          </a:pPr>
          <a:r>
            <a:rPr lang="en-GB" sz="1500" kern="1200">
              <a:solidFill>
                <a:sysClr val="window" lastClr="FFFFFF"/>
              </a:solidFill>
              <a:latin typeface="Calibri"/>
              <a:ea typeface="+mn-ea"/>
              <a:cs typeface="+mn-cs"/>
            </a:rPr>
            <a:t>Yr 3-5</a:t>
          </a:r>
        </a:p>
      </dsp:txBody>
      <dsp:txXfrm rot="16200000">
        <a:off x="3771936" y="1216420"/>
        <a:ext cx="1366399" cy="277723"/>
      </dsp:txXfrm>
    </dsp:sp>
    <dsp:sp modelId="{6ADE54C5-0DB0-47EE-848C-7EA0CC920E86}">
      <dsp:nvSpPr>
        <dsp:cNvPr id="0" name=""/>
        <dsp:cNvSpPr/>
      </dsp:nvSpPr>
      <dsp:spPr>
        <a:xfrm rot="5400000">
          <a:off x="4198518" y="1995824"/>
          <a:ext cx="244780" cy="208292"/>
        </a:xfrm>
        <a:prstGeom prst="flowChartExtract">
          <a:avLst/>
        </a:prstGeom>
        <a:solidFill>
          <a:sysClr val="window" lastClr="FFFFFF">
            <a:hueOff val="0"/>
            <a:satOff val="0"/>
            <a:lumOff val="0"/>
            <a:alphaOff val="0"/>
          </a:sysClr>
        </a:solidFill>
        <a:ln w="25400" cap="flat" cmpd="sng" algn="ctr">
          <a:solidFill>
            <a:srgbClr val="8064A2">
              <a:hueOff val="-4464770"/>
              <a:satOff val="26899"/>
              <a:lumOff val="2156"/>
              <a:alphaOff val="0"/>
            </a:srgbClr>
          </a:solidFill>
          <a:prstDash val="solid"/>
        </a:ln>
        <a:effectLst/>
      </dsp:spPr>
      <dsp:style>
        <a:lnRef idx="2">
          <a:scrgbClr r="0" g="0" b="0"/>
        </a:lnRef>
        <a:fillRef idx="1">
          <a:scrgbClr r="0" g="0" b="0"/>
        </a:fillRef>
        <a:effectRef idx="0">
          <a:scrgbClr r="0" g="0" b="0"/>
        </a:effectRef>
        <a:fontRef idx="minor"/>
      </dsp:style>
    </dsp:sp>
    <dsp:sp modelId="{92D5D01A-4892-4A8B-9F9A-1081369CD2CF}">
      <dsp:nvSpPr>
        <dsp:cNvPr id="0" name=""/>
        <dsp:cNvSpPr/>
      </dsp:nvSpPr>
      <dsp:spPr>
        <a:xfrm>
          <a:off x="4593997" y="672081"/>
          <a:ext cx="1034520" cy="166634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r>
            <a:rPr lang="en-GB" sz="1400" kern="1200" dirty="0">
              <a:solidFill>
                <a:sysClr val="window" lastClr="FFFFFF"/>
              </a:solidFill>
              <a:latin typeface="Calibri"/>
              <a:ea typeface="+mn-ea"/>
              <a:cs typeface="+mn-cs"/>
            </a:rPr>
            <a:t>Learning from </a:t>
          </a:r>
          <a:r>
            <a:rPr lang="en-GB" sz="1400" kern="1200" dirty="0" err="1">
              <a:solidFill>
                <a:sysClr val="window" lastClr="FFFFFF"/>
              </a:solidFill>
              <a:latin typeface="Calibri"/>
              <a:ea typeface="+mn-ea"/>
              <a:cs typeface="+mn-cs"/>
            </a:rPr>
            <a:t>Yr</a:t>
          </a:r>
          <a:r>
            <a:rPr lang="en-GB" sz="1400" kern="1200" dirty="0">
              <a:solidFill>
                <a:sysClr val="window" lastClr="FFFFFF"/>
              </a:solidFill>
              <a:latin typeface="Calibri"/>
              <a:ea typeface="+mn-ea"/>
              <a:cs typeface="+mn-cs"/>
            </a:rPr>
            <a:t> 1 &amp; 2 to set </a:t>
          </a:r>
          <a:r>
            <a:rPr lang="en-GB" sz="1400" kern="1200" dirty="0" smtClean="0">
              <a:solidFill>
                <a:sysClr val="window" lastClr="FFFFFF"/>
              </a:solidFill>
              <a:latin typeface="Calibri"/>
              <a:ea typeface="+mn-ea"/>
              <a:cs typeface="+mn-cs"/>
            </a:rPr>
            <a:t>further priorities </a:t>
          </a:r>
          <a:endParaRPr lang="en-GB" sz="1400" kern="1200" dirty="0">
            <a:solidFill>
              <a:sysClr val="window" lastClr="FFFFFF"/>
            </a:solidFill>
            <a:latin typeface="Calibri"/>
            <a:ea typeface="+mn-ea"/>
            <a:cs typeface="+mn-cs"/>
          </a:endParaRPr>
        </a:p>
      </dsp:txBody>
      <dsp:txXfrm>
        <a:off x="4593997" y="672081"/>
        <a:ext cx="1034520" cy="16663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51890-5AEC-4CF0-A438-F3A973ACDFFA}">
      <dsp:nvSpPr>
        <dsp:cNvPr id="0" name=""/>
        <dsp:cNvSpPr/>
      </dsp:nvSpPr>
      <dsp:spPr>
        <a:xfrm rot="5400000">
          <a:off x="-255770" y="261942"/>
          <a:ext cx="1502766" cy="991224"/>
        </a:xfrm>
        <a:prstGeom prst="chevron">
          <a:avLst/>
        </a:prstGeom>
        <a:solidFill>
          <a:srgbClr val="9BBB59">
            <a:hueOff val="0"/>
            <a:satOff val="0"/>
            <a:lumOff val="0"/>
            <a:alphaOff val="0"/>
          </a:srgbClr>
        </a:solidFill>
        <a:ln w="25400" cap="flat" cmpd="sng" algn="ctr">
          <a:solidFill>
            <a:srgbClr val="9BBB59">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ysClr val="window" lastClr="FFFFFF"/>
              </a:solidFill>
              <a:latin typeface="Calibri"/>
              <a:ea typeface="+mn-ea"/>
              <a:cs typeface="+mn-cs"/>
            </a:rPr>
            <a:t>Enabling Active Communities </a:t>
          </a:r>
          <a:endParaRPr lang="en-GB" sz="1100" kern="1200" dirty="0">
            <a:solidFill>
              <a:sysClr val="window" lastClr="FFFFFF"/>
            </a:solidFill>
            <a:latin typeface="Calibri"/>
            <a:ea typeface="+mn-ea"/>
            <a:cs typeface="+mn-cs"/>
          </a:endParaRPr>
        </a:p>
      </dsp:txBody>
      <dsp:txXfrm rot="-5400000">
        <a:off x="1" y="501783"/>
        <a:ext cx="991224" cy="511542"/>
      </dsp:txXfrm>
    </dsp:sp>
    <dsp:sp modelId="{44517CC9-9FAE-4239-A9C6-EC59C4560D90}">
      <dsp:nvSpPr>
        <dsp:cNvPr id="0" name=""/>
        <dsp:cNvSpPr/>
      </dsp:nvSpPr>
      <dsp:spPr>
        <a:xfrm rot="5400000">
          <a:off x="1119991" y="-122595"/>
          <a:ext cx="1007153" cy="1264687"/>
        </a:xfrm>
        <a:prstGeom prst="round2SameRect">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Radical Self Care and Prevention Plan</a:t>
          </a:r>
          <a:endParaRPr lang="en-GB" sz="1100" kern="1200" dirty="0">
            <a:solidFill>
              <a:sysClr val="windowText" lastClr="000000">
                <a:hueOff val="0"/>
                <a:satOff val="0"/>
                <a:lumOff val="0"/>
                <a:alphaOff val="0"/>
              </a:sysClr>
            </a:solidFill>
            <a:latin typeface="Calibri"/>
            <a:ea typeface="+mn-ea"/>
            <a:cs typeface="+mn-cs"/>
          </a:endParaRPr>
        </a:p>
      </dsp:txBody>
      <dsp:txXfrm rot="-5400000">
        <a:off x="991225" y="55336"/>
        <a:ext cx="1215522" cy="908823"/>
      </dsp:txXfrm>
    </dsp:sp>
    <dsp:sp modelId="{1D83E221-0E15-4309-B420-EE51A5A875BB}">
      <dsp:nvSpPr>
        <dsp:cNvPr id="0" name=""/>
        <dsp:cNvSpPr/>
      </dsp:nvSpPr>
      <dsp:spPr>
        <a:xfrm rot="5400000">
          <a:off x="-255770" y="1467340"/>
          <a:ext cx="1502766" cy="991224"/>
        </a:xfrm>
        <a:prstGeom prst="chevron">
          <a:avLst/>
        </a:prstGeom>
        <a:solidFill>
          <a:srgbClr val="9BBB59">
            <a:hueOff val="2812566"/>
            <a:satOff val="-4220"/>
            <a:lumOff val="-686"/>
            <a:alphaOff val="0"/>
          </a:srgbClr>
        </a:solidFill>
        <a:ln w="25400" cap="flat" cmpd="sng" algn="ctr">
          <a:solidFill>
            <a:srgbClr val="9BBB59">
              <a:hueOff val="2812566"/>
              <a:satOff val="-4220"/>
              <a:lumOff val="-686"/>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ysClr val="window" lastClr="FFFFFF"/>
              </a:solidFill>
              <a:latin typeface="Calibri"/>
              <a:ea typeface="+mn-ea"/>
              <a:cs typeface="+mn-cs"/>
            </a:rPr>
            <a:t>Clinical Programme Approach</a:t>
          </a:r>
          <a:endParaRPr lang="en-GB" sz="1100" kern="1200" dirty="0">
            <a:solidFill>
              <a:sysClr val="window" lastClr="FFFFFF"/>
            </a:solidFill>
            <a:latin typeface="Calibri"/>
            <a:ea typeface="+mn-ea"/>
            <a:cs typeface="+mn-cs"/>
          </a:endParaRPr>
        </a:p>
      </dsp:txBody>
      <dsp:txXfrm rot="-5400000">
        <a:off x="1" y="1707181"/>
        <a:ext cx="991224" cy="511542"/>
      </dsp:txXfrm>
    </dsp:sp>
    <dsp:sp modelId="{4775D5E9-E878-4C61-BC50-E158C91C1195}">
      <dsp:nvSpPr>
        <dsp:cNvPr id="0" name=""/>
        <dsp:cNvSpPr/>
      </dsp:nvSpPr>
      <dsp:spPr>
        <a:xfrm rot="5400000">
          <a:off x="1119991" y="1082803"/>
          <a:ext cx="1007153" cy="1264687"/>
        </a:xfrm>
        <a:prstGeom prst="round2SameRect">
          <a:avLst/>
        </a:prstGeom>
        <a:solidFill>
          <a:sysClr val="window" lastClr="FFFFFF">
            <a:alpha val="90000"/>
            <a:hueOff val="0"/>
            <a:satOff val="0"/>
            <a:lumOff val="0"/>
            <a:alphaOff val="0"/>
          </a:sysClr>
        </a:solidFill>
        <a:ln w="25400" cap="flat" cmpd="sng" algn="ctr">
          <a:solidFill>
            <a:srgbClr val="9BBB59">
              <a:hueOff val="2812566"/>
              <a:satOff val="-4220"/>
              <a:lumOff val="-686"/>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Reset Pathways for Dementia and Respiratory  </a:t>
          </a:r>
          <a:endParaRPr lang="en-GB"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Deliver the Mental Health FYFV  </a:t>
          </a:r>
          <a:endParaRPr lang="en-GB" sz="1100" kern="1200" dirty="0">
            <a:solidFill>
              <a:sysClr val="windowText" lastClr="000000">
                <a:hueOff val="0"/>
                <a:satOff val="0"/>
                <a:lumOff val="0"/>
                <a:alphaOff val="0"/>
              </a:sysClr>
            </a:solidFill>
            <a:latin typeface="Calibri"/>
            <a:ea typeface="+mn-ea"/>
            <a:cs typeface="+mn-cs"/>
          </a:endParaRPr>
        </a:p>
      </dsp:txBody>
      <dsp:txXfrm rot="-5400000">
        <a:off x="991225" y="1260735"/>
        <a:ext cx="1215522" cy="908823"/>
      </dsp:txXfrm>
    </dsp:sp>
    <dsp:sp modelId="{D3C2A5E0-BDB7-4A0D-B3E9-2B5683B494AA}">
      <dsp:nvSpPr>
        <dsp:cNvPr id="0" name=""/>
        <dsp:cNvSpPr/>
      </dsp:nvSpPr>
      <dsp:spPr>
        <a:xfrm rot="5400000">
          <a:off x="-255770" y="2672739"/>
          <a:ext cx="1502766" cy="991224"/>
        </a:xfrm>
        <a:prstGeom prst="chevron">
          <a:avLst/>
        </a:prstGeom>
        <a:solidFill>
          <a:srgbClr val="9BBB59">
            <a:hueOff val="5625132"/>
            <a:satOff val="-8440"/>
            <a:lumOff val="-1373"/>
            <a:alphaOff val="0"/>
          </a:srgbClr>
        </a:solidFill>
        <a:ln w="25400" cap="flat" cmpd="sng" algn="ctr">
          <a:solidFill>
            <a:srgbClr val="9BBB59">
              <a:hueOff val="5625132"/>
              <a:satOff val="-8440"/>
              <a:lumOff val="-1373"/>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ysClr val="window" lastClr="FFFFFF"/>
              </a:solidFill>
              <a:latin typeface="Calibri"/>
              <a:ea typeface="+mn-ea"/>
              <a:cs typeface="+mn-cs"/>
            </a:rPr>
            <a:t>Reducing Clinical Variation </a:t>
          </a:r>
          <a:endParaRPr lang="en-GB" sz="1100" kern="1200" dirty="0">
            <a:solidFill>
              <a:sysClr val="window" lastClr="FFFFFF"/>
            </a:solidFill>
            <a:latin typeface="Calibri"/>
            <a:ea typeface="+mn-ea"/>
            <a:cs typeface="+mn-cs"/>
          </a:endParaRPr>
        </a:p>
      </dsp:txBody>
      <dsp:txXfrm rot="-5400000">
        <a:off x="1" y="2912580"/>
        <a:ext cx="991224" cy="511542"/>
      </dsp:txXfrm>
    </dsp:sp>
    <dsp:sp modelId="{418D94CF-4C9F-4BD9-95D5-9A776114EBFA}">
      <dsp:nvSpPr>
        <dsp:cNvPr id="0" name=""/>
        <dsp:cNvSpPr/>
      </dsp:nvSpPr>
      <dsp:spPr>
        <a:xfrm rot="5400000">
          <a:off x="1119991" y="2288202"/>
          <a:ext cx="1007153" cy="1264687"/>
        </a:xfrm>
        <a:prstGeom prst="round2SameRect">
          <a:avLst/>
        </a:prstGeom>
        <a:solidFill>
          <a:sysClr val="window" lastClr="FFFFFF">
            <a:alpha val="90000"/>
            <a:hueOff val="0"/>
            <a:satOff val="0"/>
            <a:lumOff val="0"/>
            <a:alphaOff val="0"/>
          </a:sysClr>
        </a:solidFill>
        <a:ln w="25400" cap="flat" cmpd="sng" algn="ctr">
          <a:solidFill>
            <a:srgbClr val="9BBB59">
              <a:hueOff val="5625132"/>
              <a:satOff val="-8440"/>
              <a:lumOff val="-1373"/>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Choosing Wisely Medicines Optimisation </a:t>
          </a:r>
          <a:endParaRPr lang="en-GB"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Diagnostics Review</a:t>
          </a:r>
          <a:endParaRPr lang="en-GB" sz="1100" kern="1200" dirty="0">
            <a:solidFill>
              <a:sysClr val="windowText" lastClr="000000">
                <a:hueOff val="0"/>
                <a:satOff val="0"/>
                <a:lumOff val="0"/>
                <a:alphaOff val="0"/>
              </a:sysClr>
            </a:solidFill>
            <a:latin typeface="Calibri"/>
            <a:ea typeface="+mn-ea"/>
            <a:cs typeface="+mn-cs"/>
          </a:endParaRPr>
        </a:p>
      </dsp:txBody>
      <dsp:txXfrm rot="-5400000">
        <a:off x="991225" y="2466134"/>
        <a:ext cx="1215522" cy="908823"/>
      </dsp:txXfrm>
    </dsp:sp>
    <dsp:sp modelId="{A4459EA6-B4C7-442C-B796-BAEB1CCA7600}">
      <dsp:nvSpPr>
        <dsp:cNvPr id="0" name=""/>
        <dsp:cNvSpPr/>
      </dsp:nvSpPr>
      <dsp:spPr>
        <a:xfrm rot="5400000">
          <a:off x="-255770" y="3878138"/>
          <a:ext cx="1502766" cy="991224"/>
        </a:xfrm>
        <a:prstGeom prst="chevron">
          <a:avLst/>
        </a:prstGeom>
        <a:solidFill>
          <a:srgbClr val="9BBB59">
            <a:hueOff val="8437698"/>
            <a:satOff val="-12660"/>
            <a:lumOff val="-2059"/>
            <a:alphaOff val="0"/>
          </a:srgbClr>
        </a:solidFill>
        <a:ln w="25400" cap="flat" cmpd="sng" algn="ctr">
          <a:solidFill>
            <a:srgbClr val="9BBB59">
              <a:hueOff val="8437698"/>
              <a:satOff val="-12660"/>
              <a:lumOff val="-2059"/>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ysClr val="window" lastClr="FFFFFF"/>
              </a:solidFill>
              <a:latin typeface="Calibri"/>
              <a:ea typeface="+mn-ea"/>
              <a:cs typeface="+mn-cs"/>
            </a:rPr>
            <a:t>One Place, One Budget, One System </a:t>
          </a:r>
          <a:endParaRPr lang="en-GB" sz="1100" kern="1200" dirty="0">
            <a:solidFill>
              <a:sysClr val="window" lastClr="FFFFFF"/>
            </a:solidFill>
            <a:latin typeface="Calibri"/>
            <a:ea typeface="+mn-ea"/>
            <a:cs typeface="+mn-cs"/>
          </a:endParaRPr>
        </a:p>
      </dsp:txBody>
      <dsp:txXfrm rot="-5400000">
        <a:off x="1" y="4117979"/>
        <a:ext cx="991224" cy="511542"/>
      </dsp:txXfrm>
    </dsp:sp>
    <dsp:sp modelId="{D19DC52C-D3D2-4339-887E-703054F3B0C9}">
      <dsp:nvSpPr>
        <dsp:cNvPr id="0" name=""/>
        <dsp:cNvSpPr/>
      </dsp:nvSpPr>
      <dsp:spPr>
        <a:xfrm rot="5400000">
          <a:off x="1119991" y="3493600"/>
          <a:ext cx="1007153" cy="1264687"/>
        </a:xfrm>
        <a:prstGeom prst="round2SameRect">
          <a:avLst/>
        </a:prstGeom>
        <a:solidFill>
          <a:sysClr val="window" lastClr="FFFFFF">
            <a:alpha val="90000"/>
            <a:hueOff val="0"/>
            <a:satOff val="0"/>
            <a:lumOff val="0"/>
            <a:alphaOff val="0"/>
          </a:sysClr>
        </a:solidFill>
        <a:ln w="25400" cap="flat" cmpd="sng" algn="ctr">
          <a:solidFill>
            <a:srgbClr val="9BBB59">
              <a:hueOff val="8437698"/>
              <a:satOff val="-12660"/>
              <a:lumOff val="-2059"/>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Place Based Commissioning </a:t>
          </a:r>
          <a:endParaRPr lang="en-GB"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Reset Urgent care and 30,000 community Model</a:t>
          </a:r>
          <a:endParaRPr lang="en-GB" sz="1100" kern="1200" dirty="0">
            <a:solidFill>
              <a:sysClr val="windowText" lastClr="000000">
                <a:hueOff val="0"/>
                <a:satOff val="0"/>
                <a:lumOff val="0"/>
                <a:alphaOff val="0"/>
              </a:sysClr>
            </a:solidFill>
            <a:latin typeface="Calibri"/>
            <a:ea typeface="+mn-ea"/>
            <a:cs typeface="+mn-cs"/>
          </a:endParaRPr>
        </a:p>
      </dsp:txBody>
      <dsp:txXfrm rot="-5400000">
        <a:off x="991225" y="3671532"/>
        <a:ext cx="1215522" cy="908823"/>
      </dsp:txXfrm>
    </dsp:sp>
    <dsp:sp modelId="{C5D616FC-E1FC-4E6D-80E8-98E527B313F7}">
      <dsp:nvSpPr>
        <dsp:cNvPr id="0" name=""/>
        <dsp:cNvSpPr/>
      </dsp:nvSpPr>
      <dsp:spPr>
        <a:xfrm rot="5400000">
          <a:off x="-255770" y="5083536"/>
          <a:ext cx="1502766" cy="991224"/>
        </a:xfrm>
        <a:prstGeom prst="chevron">
          <a:avLst/>
        </a:prstGeom>
        <a:solidFill>
          <a:srgbClr val="9BBB59">
            <a:hueOff val="11250264"/>
            <a:satOff val="-16880"/>
            <a:lumOff val="-2745"/>
            <a:alphaOff val="0"/>
          </a:srgbClr>
        </a:solidFill>
        <a:ln w="25400" cap="flat" cmpd="sng" algn="ctr">
          <a:solidFill>
            <a:srgbClr val="9BBB59">
              <a:hueOff val="11250264"/>
              <a:satOff val="-16880"/>
              <a:lumOff val="-2745"/>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ysClr val="window" lastClr="FFFFFF"/>
              </a:solidFill>
              <a:latin typeface="Calibri"/>
              <a:ea typeface="+mn-ea"/>
              <a:cs typeface="+mn-cs"/>
            </a:rPr>
            <a:t>System Enablers </a:t>
          </a:r>
          <a:endParaRPr lang="en-GB" sz="1100" kern="1200" dirty="0">
            <a:solidFill>
              <a:sysClr val="window" lastClr="FFFFFF"/>
            </a:solidFill>
            <a:latin typeface="Calibri"/>
            <a:ea typeface="+mn-ea"/>
            <a:cs typeface="+mn-cs"/>
          </a:endParaRPr>
        </a:p>
      </dsp:txBody>
      <dsp:txXfrm rot="-5400000">
        <a:off x="1" y="5323377"/>
        <a:ext cx="991224" cy="511542"/>
      </dsp:txXfrm>
    </dsp:sp>
    <dsp:sp modelId="{6A9C6605-C2B0-41B0-9CCF-FAA9A0588EB6}">
      <dsp:nvSpPr>
        <dsp:cNvPr id="0" name=""/>
        <dsp:cNvSpPr/>
      </dsp:nvSpPr>
      <dsp:spPr>
        <a:xfrm rot="5400000">
          <a:off x="1119991" y="4698999"/>
          <a:ext cx="1007153" cy="1264687"/>
        </a:xfrm>
        <a:prstGeom prst="round2SameRect">
          <a:avLst/>
        </a:prstGeom>
        <a:solidFill>
          <a:sysClr val="window" lastClr="FFFFFF">
            <a:alpha val="90000"/>
            <a:hueOff val="0"/>
            <a:satOff val="0"/>
            <a:lumOff val="0"/>
            <a:alphaOff val="0"/>
          </a:sysClr>
        </a:solidFill>
        <a:ln w="25400" cap="flat" cmpd="sng" algn="ctr">
          <a:solidFill>
            <a:srgbClr val="9BBB59">
              <a:hueOff val="11250264"/>
              <a:satOff val="-16880"/>
              <a:lumOff val="-2745"/>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Primary Care </a:t>
          </a:r>
          <a:endParaRPr lang="en-GB"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Joint IT Strategy </a:t>
          </a:r>
          <a:endParaRPr lang="en-GB"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Joint Estates Strategy </a:t>
          </a:r>
          <a:endParaRPr lang="en-GB"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Workforce</a:t>
          </a:r>
          <a:endParaRPr lang="en-GB" sz="1100" kern="1200" dirty="0">
            <a:solidFill>
              <a:sysClr val="windowText" lastClr="000000">
                <a:hueOff val="0"/>
                <a:satOff val="0"/>
                <a:lumOff val="0"/>
                <a:alphaOff val="0"/>
              </a:sysClr>
            </a:solidFill>
            <a:latin typeface="Calibri"/>
            <a:ea typeface="+mn-ea"/>
            <a:cs typeface="+mn-cs"/>
          </a:endParaRPr>
        </a:p>
      </dsp:txBody>
      <dsp:txXfrm rot="-5400000">
        <a:off x="991225" y="4876931"/>
        <a:ext cx="1215522" cy="9088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8B973-3124-4906-9B94-ED32E729CE39}">
      <dsp:nvSpPr>
        <dsp:cNvPr id="0" name=""/>
        <dsp:cNvSpPr/>
      </dsp:nvSpPr>
      <dsp:spPr>
        <a:xfrm>
          <a:off x="2223" y="800405"/>
          <a:ext cx="1337753" cy="1605303"/>
        </a:xfrm>
        <a:prstGeom prst="roundRect">
          <a:avLst>
            <a:gd name="adj" fmla="val 5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1435" rIns="66675" bIns="0" numCol="1" spcCol="1270" anchor="t" anchorCtr="0">
          <a:noAutofit/>
        </a:bodyPr>
        <a:lstStyle/>
        <a:p>
          <a:pPr lvl="0" algn="r" defTabSz="666750">
            <a:lnSpc>
              <a:spcPct val="90000"/>
            </a:lnSpc>
            <a:spcBef>
              <a:spcPct val="0"/>
            </a:spcBef>
            <a:spcAft>
              <a:spcPct val="35000"/>
            </a:spcAft>
          </a:pPr>
          <a:r>
            <a:rPr lang="en-GB" sz="1500" kern="1200">
              <a:solidFill>
                <a:sysClr val="window" lastClr="FFFFFF"/>
              </a:solidFill>
              <a:latin typeface="Calibri"/>
              <a:ea typeface="+mn-ea"/>
              <a:cs typeface="+mn-cs"/>
            </a:rPr>
            <a:t>Yr 1</a:t>
          </a:r>
        </a:p>
      </dsp:txBody>
      <dsp:txXfrm rot="16200000">
        <a:off x="-522175" y="1324804"/>
        <a:ext cx="1316349" cy="267550"/>
      </dsp:txXfrm>
    </dsp:sp>
    <dsp:sp modelId="{631210EF-C309-4079-8153-92B306B1B1EA}">
      <dsp:nvSpPr>
        <dsp:cNvPr id="0" name=""/>
        <dsp:cNvSpPr/>
      </dsp:nvSpPr>
      <dsp:spPr>
        <a:xfrm>
          <a:off x="269774" y="800405"/>
          <a:ext cx="996626" cy="160530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lvl="0" algn="l" defTabSz="533400">
            <a:lnSpc>
              <a:spcPct val="90000"/>
            </a:lnSpc>
            <a:spcBef>
              <a:spcPct val="0"/>
            </a:spcBef>
            <a:spcAft>
              <a:spcPct val="35000"/>
            </a:spcAft>
          </a:pPr>
          <a:r>
            <a:rPr lang="en-GB" sz="1200" kern="1200" dirty="0">
              <a:solidFill>
                <a:sysClr val="window" lastClr="FFFFFF"/>
              </a:solidFill>
              <a:latin typeface="Calibri"/>
              <a:ea typeface="+mn-ea"/>
              <a:cs typeface="+mn-cs"/>
            </a:rPr>
            <a:t>Complete </a:t>
          </a:r>
          <a:r>
            <a:rPr lang="en-GB" sz="1200" kern="1200" dirty="0" smtClean="0">
              <a:solidFill>
                <a:sysClr val="window" lastClr="FFFFFF"/>
              </a:solidFill>
              <a:latin typeface="Calibri"/>
              <a:ea typeface="+mn-ea"/>
              <a:cs typeface="+mn-cs"/>
            </a:rPr>
            <a:t>Implementation </a:t>
          </a:r>
          <a:r>
            <a:rPr lang="en-GB" sz="1200" kern="1200" dirty="0">
              <a:solidFill>
                <a:sysClr val="window" lastClr="FFFFFF"/>
              </a:solidFill>
              <a:latin typeface="Calibri"/>
              <a:ea typeface="+mn-ea"/>
              <a:cs typeface="+mn-cs"/>
            </a:rPr>
            <a:t>of </a:t>
          </a:r>
          <a:r>
            <a:rPr lang="en-GB" sz="1200" kern="1200" dirty="0" smtClean="0">
              <a:solidFill>
                <a:sysClr val="window" lastClr="FFFFFF"/>
              </a:solidFill>
              <a:latin typeface="Calibri"/>
              <a:ea typeface="+mn-ea"/>
              <a:cs typeface="+mn-cs"/>
            </a:rPr>
            <a:t>Cancer, Eye </a:t>
          </a:r>
          <a:r>
            <a:rPr lang="en-GB" sz="1200" kern="1200" dirty="0">
              <a:solidFill>
                <a:sysClr val="window" lastClr="FFFFFF"/>
              </a:solidFill>
              <a:latin typeface="Calibri"/>
              <a:ea typeface="+mn-ea"/>
              <a:cs typeface="+mn-cs"/>
            </a:rPr>
            <a:t>Health and MSK Clinical Programmes and share learning </a:t>
          </a:r>
        </a:p>
      </dsp:txBody>
      <dsp:txXfrm>
        <a:off x="269774" y="800405"/>
        <a:ext cx="996626" cy="1605303"/>
      </dsp:txXfrm>
    </dsp:sp>
    <dsp:sp modelId="{3C459997-1D7F-4805-87A6-A1F738DBBCFF}">
      <dsp:nvSpPr>
        <dsp:cNvPr id="0" name=""/>
        <dsp:cNvSpPr/>
      </dsp:nvSpPr>
      <dsp:spPr>
        <a:xfrm>
          <a:off x="1386798" y="800405"/>
          <a:ext cx="1337753" cy="1605303"/>
        </a:xfrm>
        <a:prstGeom prst="roundRect">
          <a:avLst>
            <a:gd name="adj" fmla="val 5000"/>
          </a:avLst>
        </a:prstGeom>
        <a:solidFill>
          <a:srgbClr val="8064A2">
            <a:hueOff val="-1488257"/>
            <a:satOff val="8966"/>
            <a:lumOff val="719"/>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1435" rIns="66675" bIns="0" numCol="1" spcCol="1270" anchor="t" anchorCtr="0">
          <a:noAutofit/>
        </a:bodyPr>
        <a:lstStyle/>
        <a:p>
          <a:pPr lvl="0" algn="r" defTabSz="666750">
            <a:lnSpc>
              <a:spcPct val="90000"/>
            </a:lnSpc>
            <a:spcBef>
              <a:spcPct val="0"/>
            </a:spcBef>
            <a:spcAft>
              <a:spcPct val="35000"/>
            </a:spcAft>
          </a:pPr>
          <a:r>
            <a:rPr lang="en-GB" sz="1500" kern="1200">
              <a:solidFill>
                <a:sysClr val="window" lastClr="FFFFFF"/>
              </a:solidFill>
              <a:latin typeface="Calibri"/>
              <a:ea typeface="+mn-ea"/>
              <a:cs typeface="+mn-cs"/>
            </a:rPr>
            <a:t>Yr 1 </a:t>
          </a:r>
        </a:p>
      </dsp:txBody>
      <dsp:txXfrm rot="16200000">
        <a:off x="862399" y="1324804"/>
        <a:ext cx="1316349" cy="267550"/>
      </dsp:txXfrm>
    </dsp:sp>
    <dsp:sp modelId="{562DD920-0AEA-4F71-9549-D43202C5B8B2}">
      <dsp:nvSpPr>
        <dsp:cNvPr id="0" name=""/>
        <dsp:cNvSpPr/>
      </dsp:nvSpPr>
      <dsp:spPr>
        <a:xfrm rot="5400000">
          <a:off x="1275516" y="2076402"/>
          <a:ext cx="235942" cy="200662"/>
        </a:xfrm>
        <a:prstGeom prst="flowChartExtract">
          <a:avLst/>
        </a:prstGeom>
        <a:solidFill>
          <a:sysClr val="window" lastClr="FFFFFF">
            <a:hueOff val="0"/>
            <a:satOff val="0"/>
            <a:lumOff val="0"/>
            <a:alphaOff val="0"/>
          </a:sysClr>
        </a:solidFill>
        <a:ln w="25400" cap="flat" cmpd="sng" algn="ctr">
          <a:solidFill>
            <a:srgbClr val="8064A2">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4CF1CC27-CEEB-406A-94D6-FFD509FE23C9}">
      <dsp:nvSpPr>
        <dsp:cNvPr id="0" name=""/>
        <dsp:cNvSpPr/>
      </dsp:nvSpPr>
      <dsp:spPr>
        <a:xfrm>
          <a:off x="1654349" y="800405"/>
          <a:ext cx="996626" cy="160530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lvl="0" algn="l" defTabSz="533400">
            <a:lnSpc>
              <a:spcPct val="90000"/>
            </a:lnSpc>
            <a:spcBef>
              <a:spcPct val="0"/>
            </a:spcBef>
            <a:spcAft>
              <a:spcPct val="35000"/>
            </a:spcAft>
          </a:pPr>
          <a:r>
            <a:rPr lang="en-GB" sz="1200" kern="1200" dirty="0">
              <a:solidFill>
                <a:sysClr val="window" lastClr="FFFFFF"/>
              </a:solidFill>
              <a:latin typeface="Calibri"/>
              <a:ea typeface="+mn-ea"/>
              <a:cs typeface="+mn-cs"/>
            </a:rPr>
            <a:t>Deliver new pathways for Respiratory and Dementia Clinical Programmes </a:t>
          </a:r>
        </a:p>
      </dsp:txBody>
      <dsp:txXfrm>
        <a:off x="1654349" y="800405"/>
        <a:ext cx="996626" cy="1605303"/>
      </dsp:txXfrm>
    </dsp:sp>
    <dsp:sp modelId="{640E4552-D733-4B12-A434-D460A35931F5}">
      <dsp:nvSpPr>
        <dsp:cNvPr id="0" name=""/>
        <dsp:cNvSpPr/>
      </dsp:nvSpPr>
      <dsp:spPr>
        <a:xfrm>
          <a:off x="2771373" y="800405"/>
          <a:ext cx="1337753" cy="1605303"/>
        </a:xfrm>
        <a:prstGeom prst="roundRect">
          <a:avLst>
            <a:gd name="adj" fmla="val 5000"/>
          </a:avLst>
        </a:prstGeom>
        <a:solidFill>
          <a:srgbClr val="8064A2">
            <a:hueOff val="-2976513"/>
            <a:satOff val="17933"/>
            <a:lumOff val="1437"/>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1435" rIns="66675" bIns="0" numCol="1" spcCol="1270" anchor="t" anchorCtr="0">
          <a:noAutofit/>
        </a:bodyPr>
        <a:lstStyle/>
        <a:p>
          <a:pPr lvl="0" algn="r" defTabSz="666750">
            <a:lnSpc>
              <a:spcPct val="90000"/>
            </a:lnSpc>
            <a:spcBef>
              <a:spcPct val="0"/>
            </a:spcBef>
            <a:spcAft>
              <a:spcPct val="35000"/>
            </a:spcAft>
          </a:pPr>
          <a:r>
            <a:rPr lang="en-GB" sz="1500" kern="1200">
              <a:solidFill>
                <a:sysClr val="window" lastClr="FFFFFF"/>
              </a:solidFill>
              <a:latin typeface="Calibri"/>
              <a:ea typeface="+mn-ea"/>
              <a:cs typeface="+mn-cs"/>
            </a:rPr>
            <a:t>Yr 2</a:t>
          </a:r>
        </a:p>
      </dsp:txBody>
      <dsp:txXfrm rot="16200000">
        <a:off x="2246973" y="1324804"/>
        <a:ext cx="1316349" cy="267550"/>
      </dsp:txXfrm>
    </dsp:sp>
    <dsp:sp modelId="{225F97E4-1965-4B33-9DEE-78AF03C91EE2}">
      <dsp:nvSpPr>
        <dsp:cNvPr id="0" name=""/>
        <dsp:cNvSpPr/>
      </dsp:nvSpPr>
      <dsp:spPr>
        <a:xfrm rot="5400000">
          <a:off x="2660090" y="2076402"/>
          <a:ext cx="235942" cy="200662"/>
        </a:xfrm>
        <a:prstGeom prst="flowChartExtract">
          <a:avLst/>
        </a:prstGeom>
        <a:solidFill>
          <a:sysClr val="window" lastClr="FFFFFF">
            <a:hueOff val="0"/>
            <a:satOff val="0"/>
            <a:lumOff val="0"/>
            <a:alphaOff val="0"/>
          </a:sysClr>
        </a:solidFill>
        <a:ln w="25400" cap="flat" cmpd="sng" algn="ctr">
          <a:solidFill>
            <a:srgbClr val="8064A2">
              <a:hueOff val="-2232385"/>
              <a:satOff val="13449"/>
              <a:lumOff val="1078"/>
              <a:alphaOff val="0"/>
            </a:srgbClr>
          </a:solidFill>
          <a:prstDash val="solid"/>
        </a:ln>
        <a:effectLst/>
      </dsp:spPr>
      <dsp:style>
        <a:lnRef idx="2">
          <a:scrgbClr r="0" g="0" b="0"/>
        </a:lnRef>
        <a:fillRef idx="1">
          <a:scrgbClr r="0" g="0" b="0"/>
        </a:fillRef>
        <a:effectRef idx="0">
          <a:scrgbClr r="0" g="0" b="0"/>
        </a:effectRef>
        <a:fontRef idx="minor"/>
      </dsp:style>
    </dsp:sp>
    <dsp:sp modelId="{15BAA486-98AB-4F1C-9DFD-FF5D07B4F9C4}">
      <dsp:nvSpPr>
        <dsp:cNvPr id="0" name=""/>
        <dsp:cNvSpPr/>
      </dsp:nvSpPr>
      <dsp:spPr>
        <a:xfrm>
          <a:off x="3038923" y="800405"/>
          <a:ext cx="996626" cy="160530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lvl="0" algn="l" defTabSz="533400">
            <a:lnSpc>
              <a:spcPct val="90000"/>
            </a:lnSpc>
            <a:spcBef>
              <a:spcPct val="0"/>
            </a:spcBef>
            <a:spcAft>
              <a:spcPct val="35000"/>
            </a:spcAft>
          </a:pPr>
          <a:r>
            <a:rPr lang="en-GB" sz="1200" kern="1200" dirty="0">
              <a:solidFill>
                <a:sysClr val="window" lastClr="FFFFFF"/>
              </a:solidFill>
              <a:latin typeface="Calibri"/>
              <a:ea typeface="+mn-ea"/>
              <a:cs typeface="+mn-cs"/>
            </a:rPr>
            <a:t>Deliver new pathways  for Circulatory and Diabetes Clinical Programmes </a:t>
          </a:r>
        </a:p>
      </dsp:txBody>
      <dsp:txXfrm>
        <a:off x="3038923" y="800405"/>
        <a:ext cx="996626" cy="1605303"/>
      </dsp:txXfrm>
    </dsp:sp>
    <dsp:sp modelId="{8025D550-3F4E-46CC-9298-8B988311932D}">
      <dsp:nvSpPr>
        <dsp:cNvPr id="0" name=""/>
        <dsp:cNvSpPr/>
      </dsp:nvSpPr>
      <dsp:spPr>
        <a:xfrm>
          <a:off x="4155947" y="812284"/>
          <a:ext cx="1337753" cy="1605303"/>
        </a:xfrm>
        <a:prstGeom prst="roundRect">
          <a:avLst>
            <a:gd name="adj" fmla="val 5000"/>
          </a:avLst>
        </a:prstGeom>
        <a:solidFill>
          <a:srgbClr val="8064A2">
            <a:hueOff val="-4464770"/>
            <a:satOff val="26899"/>
            <a:lumOff val="215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1435" rIns="66675" bIns="0" numCol="1" spcCol="1270" anchor="t" anchorCtr="0">
          <a:noAutofit/>
        </a:bodyPr>
        <a:lstStyle/>
        <a:p>
          <a:pPr lvl="0" algn="r" defTabSz="666750">
            <a:lnSpc>
              <a:spcPct val="90000"/>
            </a:lnSpc>
            <a:spcBef>
              <a:spcPct val="0"/>
            </a:spcBef>
            <a:spcAft>
              <a:spcPct val="35000"/>
            </a:spcAft>
          </a:pPr>
          <a:r>
            <a:rPr lang="en-GB" sz="1500" kern="1200">
              <a:solidFill>
                <a:sysClr val="window" lastClr="FFFFFF"/>
              </a:solidFill>
              <a:latin typeface="Calibri"/>
              <a:ea typeface="+mn-ea"/>
              <a:cs typeface="+mn-cs"/>
            </a:rPr>
            <a:t>Yr 3-5</a:t>
          </a:r>
        </a:p>
      </dsp:txBody>
      <dsp:txXfrm rot="16200000">
        <a:off x="3631548" y="1336684"/>
        <a:ext cx="1316349" cy="267550"/>
      </dsp:txXfrm>
    </dsp:sp>
    <dsp:sp modelId="{6ADE54C5-0DB0-47EE-848C-7EA0CC920E86}">
      <dsp:nvSpPr>
        <dsp:cNvPr id="0" name=""/>
        <dsp:cNvSpPr/>
      </dsp:nvSpPr>
      <dsp:spPr>
        <a:xfrm rot="5400000">
          <a:off x="4044665" y="2076402"/>
          <a:ext cx="235942" cy="200662"/>
        </a:xfrm>
        <a:prstGeom prst="flowChartExtract">
          <a:avLst/>
        </a:prstGeom>
        <a:solidFill>
          <a:sysClr val="window" lastClr="FFFFFF">
            <a:hueOff val="0"/>
            <a:satOff val="0"/>
            <a:lumOff val="0"/>
            <a:alphaOff val="0"/>
          </a:sysClr>
        </a:solidFill>
        <a:ln w="25400" cap="flat" cmpd="sng" algn="ctr">
          <a:solidFill>
            <a:srgbClr val="8064A2">
              <a:hueOff val="-4464770"/>
              <a:satOff val="26899"/>
              <a:lumOff val="2156"/>
              <a:alphaOff val="0"/>
            </a:srgbClr>
          </a:solidFill>
          <a:prstDash val="solid"/>
        </a:ln>
        <a:effectLst/>
      </dsp:spPr>
      <dsp:style>
        <a:lnRef idx="2">
          <a:scrgbClr r="0" g="0" b="0"/>
        </a:lnRef>
        <a:fillRef idx="1">
          <a:scrgbClr r="0" g="0" b="0"/>
        </a:fillRef>
        <a:effectRef idx="0">
          <a:scrgbClr r="0" g="0" b="0"/>
        </a:effectRef>
        <a:fontRef idx="minor"/>
      </dsp:style>
    </dsp:sp>
    <dsp:sp modelId="{92D5D01A-4892-4A8B-9F9A-1081369CD2CF}">
      <dsp:nvSpPr>
        <dsp:cNvPr id="0" name=""/>
        <dsp:cNvSpPr/>
      </dsp:nvSpPr>
      <dsp:spPr>
        <a:xfrm>
          <a:off x="4423498" y="812284"/>
          <a:ext cx="996626" cy="160530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lvl="0" algn="l" defTabSz="533400">
            <a:lnSpc>
              <a:spcPct val="90000"/>
            </a:lnSpc>
            <a:spcBef>
              <a:spcPct val="0"/>
            </a:spcBef>
            <a:spcAft>
              <a:spcPct val="35000"/>
            </a:spcAft>
          </a:pPr>
          <a:r>
            <a:rPr lang="en-GB" sz="1200" kern="1200">
              <a:solidFill>
                <a:sysClr val="window" lastClr="FFFFFF"/>
              </a:solidFill>
              <a:latin typeface="Calibri"/>
              <a:ea typeface="+mn-ea"/>
              <a:cs typeface="+mn-cs"/>
            </a:rPr>
            <a:t>Further programme priorites based on progress and Right Care updates </a:t>
          </a:r>
        </a:p>
      </dsp:txBody>
      <dsp:txXfrm>
        <a:off x="4423498" y="812284"/>
        <a:ext cx="996626" cy="16053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51890-5AEC-4CF0-A438-F3A973ACDFFA}">
      <dsp:nvSpPr>
        <dsp:cNvPr id="0" name=""/>
        <dsp:cNvSpPr/>
      </dsp:nvSpPr>
      <dsp:spPr>
        <a:xfrm rot="5400000">
          <a:off x="-255770" y="261942"/>
          <a:ext cx="1502766" cy="991224"/>
        </a:xfrm>
        <a:prstGeom prst="chevron">
          <a:avLst/>
        </a:prstGeom>
        <a:solidFill>
          <a:srgbClr val="9BBB59">
            <a:hueOff val="0"/>
            <a:satOff val="0"/>
            <a:lumOff val="0"/>
            <a:alphaOff val="0"/>
          </a:srgbClr>
        </a:solidFill>
        <a:ln w="25400" cap="flat" cmpd="sng" algn="ctr">
          <a:solidFill>
            <a:srgbClr val="9BBB59">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ysClr val="window" lastClr="FFFFFF"/>
              </a:solidFill>
              <a:latin typeface="Calibri"/>
              <a:ea typeface="+mn-ea"/>
              <a:cs typeface="+mn-cs"/>
            </a:rPr>
            <a:t>Enabling Active Communities </a:t>
          </a:r>
          <a:endParaRPr lang="en-GB" sz="1100" kern="1200" dirty="0">
            <a:solidFill>
              <a:sysClr val="window" lastClr="FFFFFF"/>
            </a:solidFill>
            <a:latin typeface="Calibri"/>
            <a:ea typeface="+mn-ea"/>
            <a:cs typeface="+mn-cs"/>
          </a:endParaRPr>
        </a:p>
      </dsp:txBody>
      <dsp:txXfrm rot="-5400000">
        <a:off x="1" y="501783"/>
        <a:ext cx="991224" cy="511542"/>
      </dsp:txXfrm>
    </dsp:sp>
    <dsp:sp modelId="{44517CC9-9FAE-4239-A9C6-EC59C4560D90}">
      <dsp:nvSpPr>
        <dsp:cNvPr id="0" name=""/>
        <dsp:cNvSpPr/>
      </dsp:nvSpPr>
      <dsp:spPr>
        <a:xfrm rot="5400000">
          <a:off x="1119991" y="-122595"/>
          <a:ext cx="1007153" cy="1264687"/>
        </a:xfrm>
        <a:prstGeom prst="round2SameRect">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Radical Self Care and Prevention Plan</a:t>
          </a:r>
          <a:endParaRPr lang="en-GB" sz="1100" kern="1200" dirty="0">
            <a:solidFill>
              <a:sysClr val="windowText" lastClr="000000">
                <a:hueOff val="0"/>
                <a:satOff val="0"/>
                <a:lumOff val="0"/>
                <a:alphaOff val="0"/>
              </a:sysClr>
            </a:solidFill>
            <a:latin typeface="Calibri"/>
            <a:ea typeface="+mn-ea"/>
            <a:cs typeface="+mn-cs"/>
          </a:endParaRPr>
        </a:p>
      </dsp:txBody>
      <dsp:txXfrm rot="-5400000">
        <a:off x="991225" y="55336"/>
        <a:ext cx="1215522" cy="908823"/>
      </dsp:txXfrm>
    </dsp:sp>
    <dsp:sp modelId="{1D83E221-0E15-4309-B420-EE51A5A875BB}">
      <dsp:nvSpPr>
        <dsp:cNvPr id="0" name=""/>
        <dsp:cNvSpPr/>
      </dsp:nvSpPr>
      <dsp:spPr>
        <a:xfrm rot="5400000">
          <a:off x="-255770" y="1467340"/>
          <a:ext cx="1502766" cy="991224"/>
        </a:xfrm>
        <a:prstGeom prst="chevron">
          <a:avLst/>
        </a:prstGeom>
        <a:solidFill>
          <a:srgbClr val="9BBB59">
            <a:hueOff val="2812566"/>
            <a:satOff val="-4220"/>
            <a:lumOff val="-686"/>
            <a:alphaOff val="0"/>
          </a:srgbClr>
        </a:solidFill>
        <a:ln w="25400" cap="flat" cmpd="sng" algn="ctr">
          <a:solidFill>
            <a:srgbClr val="9BBB59">
              <a:hueOff val="2812566"/>
              <a:satOff val="-4220"/>
              <a:lumOff val="-686"/>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ysClr val="window" lastClr="FFFFFF"/>
              </a:solidFill>
              <a:latin typeface="Calibri"/>
              <a:ea typeface="+mn-ea"/>
              <a:cs typeface="+mn-cs"/>
            </a:rPr>
            <a:t>Clinical Programme Approach</a:t>
          </a:r>
          <a:endParaRPr lang="en-GB" sz="1100" kern="1200" dirty="0">
            <a:solidFill>
              <a:sysClr val="window" lastClr="FFFFFF"/>
            </a:solidFill>
            <a:latin typeface="Calibri"/>
            <a:ea typeface="+mn-ea"/>
            <a:cs typeface="+mn-cs"/>
          </a:endParaRPr>
        </a:p>
      </dsp:txBody>
      <dsp:txXfrm rot="-5400000">
        <a:off x="1" y="1707181"/>
        <a:ext cx="991224" cy="511542"/>
      </dsp:txXfrm>
    </dsp:sp>
    <dsp:sp modelId="{4775D5E9-E878-4C61-BC50-E158C91C1195}">
      <dsp:nvSpPr>
        <dsp:cNvPr id="0" name=""/>
        <dsp:cNvSpPr/>
      </dsp:nvSpPr>
      <dsp:spPr>
        <a:xfrm rot="5400000">
          <a:off x="1119991" y="1082803"/>
          <a:ext cx="1007153" cy="1264687"/>
        </a:xfrm>
        <a:prstGeom prst="round2SameRect">
          <a:avLst/>
        </a:prstGeom>
        <a:solidFill>
          <a:sysClr val="window" lastClr="FFFFFF">
            <a:alpha val="90000"/>
            <a:hueOff val="0"/>
            <a:satOff val="0"/>
            <a:lumOff val="0"/>
            <a:alphaOff val="0"/>
          </a:sysClr>
        </a:solidFill>
        <a:ln w="25400" cap="flat" cmpd="sng" algn="ctr">
          <a:solidFill>
            <a:srgbClr val="9BBB59">
              <a:hueOff val="2812566"/>
              <a:satOff val="-4220"/>
              <a:lumOff val="-686"/>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Reset Pathways for Dementia and Respiratory  </a:t>
          </a:r>
          <a:endParaRPr lang="en-GB"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Deliver the Mental Health FYFV  </a:t>
          </a:r>
          <a:endParaRPr lang="en-GB" sz="1100" kern="1200" dirty="0">
            <a:solidFill>
              <a:sysClr val="windowText" lastClr="000000">
                <a:hueOff val="0"/>
                <a:satOff val="0"/>
                <a:lumOff val="0"/>
                <a:alphaOff val="0"/>
              </a:sysClr>
            </a:solidFill>
            <a:latin typeface="Calibri"/>
            <a:ea typeface="+mn-ea"/>
            <a:cs typeface="+mn-cs"/>
          </a:endParaRPr>
        </a:p>
      </dsp:txBody>
      <dsp:txXfrm rot="-5400000">
        <a:off x="991225" y="1260735"/>
        <a:ext cx="1215522" cy="908823"/>
      </dsp:txXfrm>
    </dsp:sp>
    <dsp:sp modelId="{D3C2A5E0-BDB7-4A0D-B3E9-2B5683B494AA}">
      <dsp:nvSpPr>
        <dsp:cNvPr id="0" name=""/>
        <dsp:cNvSpPr/>
      </dsp:nvSpPr>
      <dsp:spPr>
        <a:xfrm rot="5400000">
          <a:off x="-255770" y="2672739"/>
          <a:ext cx="1502766" cy="991224"/>
        </a:xfrm>
        <a:prstGeom prst="chevron">
          <a:avLst/>
        </a:prstGeom>
        <a:solidFill>
          <a:srgbClr val="9BBB59">
            <a:hueOff val="5625132"/>
            <a:satOff val="-8440"/>
            <a:lumOff val="-1373"/>
            <a:alphaOff val="0"/>
          </a:srgbClr>
        </a:solidFill>
        <a:ln w="25400" cap="flat" cmpd="sng" algn="ctr">
          <a:solidFill>
            <a:srgbClr val="9BBB59">
              <a:hueOff val="5625132"/>
              <a:satOff val="-8440"/>
              <a:lumOff val="-1373"/>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ysClr val="window" lastClr="FFFFFF"/>
              </a:solidFill>
              <a:latin typeface="Calibri"/>
              <a:ea typeface="+mn-ea"/>
              <a:cs typeface="+mn-cs"/>
            </a:rPr>
            <a:t>Reducing Clinical Variation </a:t>
          </a:r>
          <a:endParaRPr lang="en-GB" sz="1100" kern="1200" dirty="0">
            <a:solidFill>
              <a:sysClr val="window" lastClr="FFFFFF"/>
            </a:solidFill>
            <a:latin typeface="Calibri"/>
            <a:ea typeface="+mn-ea"/>
            <a:cs typeface="+mn-cs"/>
          </a:endParaRPr>
        </a:p>
      </dsp:txBody>
      <dsp:txXfrm rot="-5400000">
        <a:off x="1" y="2912580"/>
        <a:ext cx="991224" cy="511542"/>
      </dsp:txXfrm>
    </dsp:sp>
    <dsp:sp modelId="{418D94CF-4C9F-4BD9-95D5-9A776114EBFA}">
      <dsp:nvSpPr>
        <dsp:cNvPr id="0" name=""/>
        <dsp:cNvSpPr/>
      </dsp:nvSpPr>
      <dsp:spPr>
        <a:xfrm rot="5400000">
          <a:off x="1119991" y="2288202"/>
          <a:ext cx="1007153" cy="1264687"/>
        </a:xfrm>
        <a:prstGeom prst="round2SameRect">
          <a:avLst/>
        </a:prstGeom>
        <a:solidFill>
          <a:sysClr val="window" lastClr="FFFFFF">
            <a:alpha val="90000"/>
            <a:hueOff val="0"/>
            <a:satOff val="0"/>
            <a:lumOff val="0"/>
            <a:alphaOff val="0"/>
          </a:sysClr>
        </a:solidFill>
        <a:ln w="25400" cap="flat" cmpd="sng" algn="ctr">
          <a:solidFill>
            <a:srgbClr val="9BBB59">
              <a:hueOff val="5625132"/>
              <a:satOff val="-8440"/>
              <a:lumOff val="-1373"/>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Choosing Wisely Medicines Optimisation </a:t>
          </a:r>
          <a:endParaRPr lang="en-GB"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Diagnostics Review</a:t>
          </a:r>
          <a:endParaRPr lang="en-GB" sz="1100" kern="1200" dirty="0">
            <a:solidFill>
              <a:sysClr val="windowText" lastClr="000000">
                <a:hueOff val="0"/>
                <a:satOff val="0"/>
                <a:lumOff val="0"/>
                <a:alphaOff val="0"/>
              </a:sysClr>
            </a:solidFill>
            <a:latin typeface="Calibri"/>
            <a:ea typeface="+mn-ea"/>
            <a:cs typeface="+mn-cs"/>
          </a:endParaRPr>
        </a:p>
      </dsp:txBody>
      <dsp:txXfrm rot="-5400000">
        <a:off x="991225" y="2466134"/>
        <a:ext cx="1215522" cy="908823"/>
      </dsp:txXfrm>
    </dsp:sp>
    <dsp:sp modelId="{A4459EA6-B4C7-442C-B796-BAEB1CCA7600}">
      <dsp:nvSpPr>
        <dsp:cNvPr id="0" name=""/>
        <dsp:cNvSpPr/>
      </dsp:nvSpPr>
      <dsp:spPr>
        <a:xfrm rot="5400000">
          <a:off x="-255770" y="3878138"/>
          <a:ext cx="1502766" cy="991224"/>
        </a:xfrm>
        <a:prstGeom prst="chevron">
          <a:avLst/>
        </a:prstGeom>
        <a:solidFill>
          <a:srgbClr val="9BBB59">
            <a:hueOff val="8437698"/>
            <a:satOff val="-12660"/>
            <a:lumOff val="-2059"/>
            <a:alphaOff val="0"/>
          </a:srgbClr>
        </a:solidFill>
        <a:ln w="25400" cap="flat" cmpd="sng" algn="ctr">
          <a:solidFill>
            <a:srgbClr val="9BBB59">
              <a:hueOff val="8437698"/>
              <a:satOff val="-12660"/>
              <a:lumOff val="-2059"/>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ysClr val="window" lastClr="FFFFFF"/>
              </a:solidFill>
              <a:latin typeface="Calibri"/>
              <a:ea typeface="+mn-ea"/>
              <a:cs typeface="+mn-cs"/>
            </a:rPr>
            <a:t>One Place, One Budget, One System </a:t>
          </a:r>
          <a:endParaRPr lang="en-GB" sz="1100" kern="1200" dirty="0">
            <a:solidFill>
              <a:sysClr val="window" lastClr="FFFFFF"/>
            </a:solidFill>
            <a:latin typeface="Calibri"/>
            <a:ea typeface="+mn-ea"/>
            <a:cs typeface="+mn-cs"/>
          </a:endParaRPr>
        </a:p>
      </dsp:txBody>
      <dsp:txXfrm rot="-5400000">
        <a:off x="1" y="4117979"/>
        <a:ext cx="991224" cy="511542"/>
      </dsp:txXfrm>
    </dsp:sp>
    <dsp:sp modelId="{D19DC52C-D3D2-4339-887E-703054F3B0C9}">
      <dsp:nvSpPr>
        <dsp:cNvPr id="0" name=""/>
        <dsp:cNvSpPr/>
      </dsp:nvSpPr>
      <dsp:spPr>
        <a:xfrm rot="5400000">
          <a:off x="1119991" y="3493600"/>
          <a:ext cx="1007153" cy="1264687"/>
        </a:xfrm>
        <a:prstGeom prst="round2SameRect">
          <a:avLst/>
        </a:prstGeom>
        <a:solidFill>
          <a:sysClr val="window" lastClr="FFFFFF">
            <a:alpha val="90000"/>
            <a:hueOff val="0"/>
            <a:satOff val="0"/>
            <a:lumOff val="0"/>
            <a:alphaOff val="0"/>
          </a:sysClr>
        </a:solidFill>
        <a:ln w="25400" cap="flat" cmpd="sng" algn="ctr">
          <a:solidFill>
            <a:srgbClr val="9BBB59">
              <a:hueOff val="8437698"/>
              <a:satOff val="-12660"/>
              <a:lumOff val="-2059"/>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Place Based Commissioning </a:t>
          </a:r>
          <a:endParaRPr lang="en-GB"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Reset Urgent care and 30,000 community Model</a:t>
          </a:r>
          <a:endParaRPr lang="en-GB" sz="1100" kern="1200" dirty="0">
            <a:solidFill>
              <a:sysClr val="windowText" lastClr="000000">
                <a:hueOff val="0"/>
                <a:satOff val="0"/>
                <a:lumOff val="0"/>
                <a:alphaOff val="0"/>
              </a:sysClr>
            </a:solidFill>
            <a:latin typeface="Calibri"/>
            <a:ea typeface="+mn-ea"/>
            <a:cs typeface="+mn-cs"/>
          </a:endParaRPr>
        </a:p>
      </dsp:txBody>
      <dsp:txXfrm rot="-5400000">
        <a:off x="991225" y="3671532"/>
        <a:ext cx="1215522" cy="908823"/>
      </dsp:txXfrm>
    </dsp:sp>
    <dsp:sp modelId="{C5D616FC-E1FC-4E6D-80E8-98E527B313F7}">
      <dsp:nvSpPr>
        <dsp:cNvPr id="0" name=""/>
        <dsp:cNvSpPr/>
      </dsp:nvSpPr>
      <dsp:spPr>
        <a:xfrm rot="5400000">
          <a:off x="-255770" y="5083536"/>
          <a:ext cx="1502766" cy="991224"/>
        </a:xfrm>
        <a:prstGeom prst="chevron">
          <a:avLst/>
        </a:prstGeom>
        <a:solidFill>
          <a:srgbClr val="9BBB59">
            <a:hueOff val="11250264"/>
            <a:satOff val="-16880"/>
            <a:lumOff val="-2745"/>
            <a:alphaOff val="0"/>
          </a:srgbClr>
        </a:solidFill>
        <a:ln w="25400" cap="flat" cmpd="sng" algn="ctr">
          <a:solidFill>
            <a:srgbClr val="9BBB59">
              <a:hueOff val="11250264"/>
              <a:satOff val="-16880"/>
              <a:lumOff val="-2745"/>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ysClr val="window" lastClr="FFFFFF"/>
              </a:solidFill>
              <a:latin typeface="Calibri"/>
              <a:ea typeface="+mn-ea"/>
              <a:cs typeface="+mn-cs"/>
            </a:rPr>
            <a:t>System Enablers </a:t>
          </a:r>
          <a:endParaRPr lang="en-GB" sz="1100" kern="1200" dirty="0">
            <a:solidFill>
              <a:sysClr val="window" lastClr="FFFFFF"/>
            </a:solidFill>
            <a:latin typeface="Calibri"/>
            <a:ea typeface="+mn-ea"/>
            <a:cs typeface="+mn-cs"/>
          </a:endParaRPr>
        </a:p>
      </dsp:txBody>
      <dsp:txXfrm rot="-5400000">
        <a:off x="1" y="5323377"/>
        <a:ext cx="991224" cy="511542"/>
      </dsp:txXfrm>
    </dsp:sp>
    <dsp:sp modelId="{6A9C6605-C2B0-41B0-9CCF-FAA9A0588EB6}">
      <dsp:nvSpPr>
        <dsp:cNvPr id="0" name=""/>
        <dsp:cNvSpPr/>
      </dsp:nvSpPr>
      <dsp:spPr>
        <a:xfrm rot="5400000">
          <a:off x="1119991" y="4698999"/>
          <a:ext cx="1007153" cy="1264687"/>
        </a:xfrm>
        <a:prstGeom prst="round2SameRect">
          <a:avLst/>
        </a:prstGeom>
        <a:solidFill>
          <a:sysClr val="window" lastClr="FFFFFF">
            <a:alpha val="90000"/>
            <a:hueOff val="0"/>
            <a:satOff val="0"/>
            <a:lumOff val="0"/>
            <a:alphaOff val="0"/>
          </a:sysClr>
        </a:solidFill>
        <a:ln w="25400" cap="flat" cmpd="sng" algn="ctr">
          <a:solidFill>
            <a:srgbClr val="9BBB59">
              <a:hueOff val="11250264"/>
              <a:satOff val="-16880"/>
              <a:lumOff val="-2745"/>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Primary Care</a:t>
          </a:r>
          <a:endParaRPr lang="en-GB"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Joint IT Strategy </a:t>
          </a:r>
          <a:endParaRPr lang="en-GB"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Joint Estates Strategy </a:t>
          </a:r>
          <a:endParaRPr lang="en-GB"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Workforce</a:t>
          </a:r>
          <a:endParaRPr lang="en-GB" sz="1100" kern="1200" dirty="0">
            <a:solidFill>
              <a:sysClr val="windowText" lastClr="000000">
                <a:hueOff val="0"/>
                <a:satOff val="0"/>
                <a:lumOff val="0"/>
                <a:alphaOff val="0"/>
              </a:sysClr>
            </a:solidFill>
            <a:latin typeface="Calibri"/>
            <a:ea typeface="+mn-ea"/>
            <a:cs typeface="+mn-cs"/>
          </a:endParaRPr>
        </a:p>
      </dsp:txBody>
      <dsp:txXfrm rot="-5400000">
        <a:off x="991225" y="4876931"/>
        <a:ext cx="1215522" cy="9088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8B973-3124-4906-9B94-ED32E729CE39}">
      <dsp:nvSpPr>
        <dsp:cNvPr id="0" name=""/>
        <dsp:cNvSpPr/>
      </dsp:nvSpPr>
      <dsp:spPr>
        <a:xfrm>
          <a:off x="2223" y="800405"/>
          <a:ext cx="1337753" cy="1605303"/>
        </a:xfrm>
        <a:prstGeom prst="roundRect">
          <a:avLst>
            <a:gd name="adj" fmla="val 5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1435" rIns="66675" bIns="0" numCol="1" spcCol="1270" anchor="t" anchorCtr="0">
          <a:noAutofit/>
        </a:bodyPr>
        <a:lstStyle/>
        <a:p>
          <a:pPr lvl="0" algn="r" defTabSz="666750">
            <a:lnSpc>
              <a:spcPct val="90000"/>
            </a:lnSpc>
            <a:spcBef>
              <a:spcPct val="0"/>
            </a:spcBef>
            <a:spcAft>
              <a:spcPct val="35000"/>
            </a:spcAft>
          </a:pPr>
          <a:r>
            <a:rPr lang="en-GB" sz="1500" kern="1200">
              <a:solidFill>
                <a:sysClr val="window" lastClr="FFFFFF"/>
              </a:solidFill>
              <a:latin typeface="Calibri"/>
              <a:ea typeface="+mn-ea"/>
              <a:cs typeface="+mn-cs"/>
            </a:rPr>
            <a:t>Yr 1</a:t>
          </a:r>
        </a:p>
      </dsp:txBody>
      <dsp:txXfrm rot="16200000">
        <a:off x="-522175" y="1324804"/>
        <a:ext cx="1316349" cy="267550"/>
      </dsp:txXfrm>
    </dsp:sp>
    <dsp:sp modelId="{631210EF-C309-4079-8153-92B306B1B1EA}">
      <dsp:nvSpPr>
        <dsp:cNvPr id="0" name=""/>
        <dsp:cNvSpPr/>
      </dsp:nvSpPr>
      <dsp:spPr>
        <a:xfrm>
          <a:off x="269774" y="800405"/>
          <a:ext cx="996626" cy="160530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7719" rIns="0" bIns="0" numCol="1" spcCol="1270" anchor="t" anchorCtr="0">
          <a:noAutofit/>
        </a:bodyPr>
        <a:lstStyle/>
        <a:p>
          <a:pPr lvl="0" algn="l" defTabSz="488950">
            <a:lnSpc>
              <a:spcPct val="90000"/>
            </a:lnSpc>
            <a:spcBef>
              <a:spcPct val="0"/>
            </a:spcBef>
            <a:spcAft>
              <a:spcPct val="35000"/>
            </a:spcAft>
          </a:pPr>
          <a:r>
            <a:rPr lang="en-GB" sz="1100" kern="1200" dirty="0" smtClean="0">
              <a:solidFill>
                <a:sysClr val="window" lastClr="FFFFFF"/>
              </a:solidFill>
              <a:latin typeface="Calibri"/>
              <a:ea typeface="+mn-ea"/>
              <a:cs typeface="+mn-cs"/>
            </a:rPr>
            <a:t>Develop Medicines Optimisation Programme supported by Choosing Wisely conversation with the public</a:t>
          </a:r>
          <a:endParaRPr lang="en-GB" sz="1100" kern="1200" dirty="0">
            <a:solidFill>
              <a:sysClr val="window" lastClr="FFFFFF"/>
            </a:solidFill>
            <a:latin typeface="Calibri"/>
            <a:ea typeface="+mn-ea"/>
            <a:cs typeface="+mn-cs"/>
          </a:endParaRPr>
        </a:p>
      </dsp:txBody>
      <dsp:txXfrm>
        <a:off x="269774" y="800405"/>
        <a:ext cx="996626" cy="1605303"/>
      </dsp:txXfrm>
    </dsp:sp>
    <dsp:sp modelId="{3C459997-1D7F-4805-87A6-A1F738DBBCFF}">
      <dsp:nvSpPr>
        <dsp:cNvPr id="0" name=""/>
        <dsp:cNvSpPr/>
      </dsp:nvSpPr>
      <dsp:spPr>
        <a:xfrm>
          <a:off x="1386798" y="800405"/>
          <a:ext cx="1337753" cy="1605303"/>
        </a:xfrm>
        <a:prstGeom prst="roundRect">
          <a:avLst>
            <a:gd name="adj" fmla="val 5000"/>
          </a:avLst>
        </a:prstGeom>
        <a:solidFill>
          <a:srgbClr val="8064A2">
            <a:hueOff val="-1488257"/>
            <a:satOff val="8966"/>
            <a:lumOff val="719"/>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1435" rIns="66675" bIns="0" numCol="1" spcCol="1270" anchor="t" anchorCtr="0">
          <a:noAutofit/>
        </a:bodyPr>
        <a:lstStyle/>
        <a:p>
          <a:pPr lvl="0" algn="r" defTabSz="666750">
            <a:lnSpc>
              <a:spcPct val="90000"/>
            </a:lnSpc>
            <a:spcBef>
              <a:spcPct val="0"/>
            </a:spcBef>
            <a:spcAft>
              <a:spcPct val="35000"/>
            </a:spcAft>
          </a:pPr>
          <a:r>
            <a:rPr lang="en-GB" sz="1500" kern="1200">
              <a:solidFill>
                <a:sysClr val="window" lastClr="FFFFFF"/>
              </a:solidFill>
              <a:latin typeface="Calibri"/>
              <a:ea typeface="+mn-ea"/>
              <a:cs typeface="+mn-cs"/>
            </a:rPr>
            <a:t>Yr 1 </a:t>
          </a:r>
        </a:p>
      </dsp:txBody>
      <dsp:txXfrm rot="16200000">
        <a:off x="862399" y="1324804"/>
        <a:ext cx="1316349" cy="267550"/>
      </dsp:txXfrm>
    </dsp:sp>
    <dsp:sp modelId="{562DD920-0AEA-4F71-9549-D43202C5B8B2}">
      <dsp:nvSpPr>
        <dsp:cNvPr id="0" name=""/>
        <dsp:cNvSpPr/>
      </dsp:nvSpPr>
      <dsp:spPr>
        <a:xfrm rot="5400000">
          <a:off x="1275516" y="2076402"/>
          <a:ext cx="235942" cy="200662"/>
        </a:xfrm>
        <a:prstGeom prst="flowChartExtract">
          <a:avLst/>
        </a:prstGeom>
        <a:solidFill>
          <a:sysClr val="window" lastClr="FFFFFF">
            <a:hueOff val="0"/>
            <a:satOff val="0"/>
            <a:lumOff val="0"/>
            <a:alphaOff val="0"/>
          </a:sysClr>
        </a:solidFill>
        <a:ln w="25400" cap="flat" cmpd="sng" algn="ctr">
          <a:solidFill>
            <a:srgbClr val="8064A2">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4CF1CC27-CEEB-406A-94D6-FFD509FE23C9}">
      <dsp:nvSpPr>
        <dsp:cNvPr id="0" name=""/>
        <dsp:cNvSpPr/>
      </dsp:nvSpPr>
      <dsp:spPr>
        <a:xfrm>
          <a:off x="1654349" y="800405"/>
          <a:ext cx="996626" cy="160530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7719" rIns="0" bIns="0" numCol="1" spcCol="1270" anchor="t" anchorCtr="0">
          <a:noAutofit/>
        </a:bodyPr>
        <a:lstStyle/>
        <a:p>
          <a:pPr lvl="0" algn="l" defTabSz="488950">
            <a:lnSpc>
              <a:spcPct val="90000"/>
            </a:lnSpc>
            <a:spcBef>
              <a:spcPct val="0"/>
            </a:spcBef>
            <a:spcAft>
              <a:spcPct val="35000"/>
            </a:spcAft>
          </a:pPr>
          <a:r>
            <a:rPr lang="en-GB" sz="1100" kern="1200" dirty="0" smtClean="0">
              <a:solidFill>
                <a:sysClr val="window" lastClr="FFFFFF"/>
              </a:solidFill>
              <a:latin typeface="Calibri"/>
              <a:ea typeface="+mn-ea"/>
              <a:cs typeface="+mn-cs"/>
            </a:rPr>
            <a:t>Deliver follow up project and undertake diagnostics review of county in particular support of urgent care strategy.</a:t>
          </a:r>
          <a:endParaRPr lang="en-GB" sz="1100" kern="1200" dirty="0">
            <a:solidFill>
              <a:sysClr val="window" lastClr="FFFFFF"/>
            </a:solidFill>
            <a:latin typeface="Calibri"/>
            <a:ea typeface="+mn-ea"/>
            <a:cs typeface="+mn-cs"/>
          </a:endParaRPr>
        </a:p>
      </dsp:txBody>
      <dsp:txXfrm>
        <a:off x="1654349" y="800405"/>
        <a:ext cx="996626" cy="1605303"/>
      </dsp:txXfrm>
    </dsp:sp>
    <dsp:sp modelId="{640E4552-D733-4B12-A434-D460A35931F5}">
      <dsp:nvSpPr>
        <dsp:cNvPr id="0" name=""/>
        <dsp:cNvSpPr/>
      </dsp:nvSpPr>
      <dsp:spPr>
        <a:xfrm>
          <a:off x="2771373" y="800405"/>
          <a:ext cx="1337753" cy="1605303"/>
        </a:xfrm>
        <a:prstGeom prst="roundRect">
          <a:avLst>
            <a:gd name="adj" fmla="val 5000"/>
          </a:avLst>
        </a:prstGeom>
        <a:solidFill>
          <a:srgbClr val="8064A2">
            <a:hueOff val="-2976513"/>
            <a:satOff val="17933"/>
            <a:lumOff val="1437"/>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1435" rIns="66675" bIns="0" numCol="1" spcCol="1270" anchor="t" anchorCtr="0">
          <a:noAutofit/>
        </a:bodyPr>
        <a:lstStyle/>
        <a:p>
          <a:pPr lvl="0" algn="r" defTabSz="666750">
            <a:lnSpc>
              <a:spcPct val="90000"/>
            </a:lnSpc>
            <a:spcBef>
              <a:spcPct val="0"/>
            </a:spcBef>
            <a:spcAft>
              <a:spcPct val="35000"/>
            </a:spcAft>
          </a:pPr>
          <a:r>
            <a:rPr lang="en-GB" sz="1500" kern="1200">
              <a:solidFill>
                <a:sysClr val="window" lastClr="FFFFFF"/>
              </a:solidFill>
              <a:latin typeface="Calibri"/>
              <a:ea typeface="+mn-ea"/>
              <a:cs typeface="+mn-cs"/>
            </a:rPr>
            <a:t>Yr 2</a:t>
          </a:r>
        </a:p>
      </dsp:txBody>
      <dsp:txXfrm rot="16200000">
        <a:off x="2246973" y="1324804"/>
        <a:ext cx="1316349" cy="267550"/>
      </dsp:txXfrm>
    </dsp:sp>
    <dsp:sp modelId="{225F97E4-1965-4B33-9DEE-78AF03C91EE2}">
      <dsp:nvSpPr>
        <dsp:cNvPr id="0" name=""/>
        <dsp:cNvSpPr/>
      </dsp:nvSpPr>
      <dsp:spPr>
        <a:xfrm rot="5400000">
          <a:off x="2660090" y="2076402"/>
          <a:ext cx="235942" cy="200662"/>
        </a:xfrm>
        <a:prstGeom prst="flowChartExtract">
          <a:avLst/>
        </a:prstGeom>
        <a:solidFill>
          <a:sysClr val="window" lastClr="FFFFFF">
            <a:hueOff val="0"/>
            <a:satOff val="0"/>
            <a:lumOff val="0"/>
            <a:alphaOff val="0"/>
          </a:sysClr>
        </a:solidFill>
        <a:ln w="25400" cap="flat" cmpd="sng" algn="ctr">
          <a:solidFill>
            <a:srgbClr val="8064A2">
              <a:hueOff val="-2232385"/>
              <a:satOff val="13449"/>
              <a:lumOff val="1078"/>
              <a:alphaOff val="0"/>
            </a:srgbClr>
          </a:solidFill>
          <a:prstDash val="solid"/>
        </a:ln>
        <a:effectLst/>
      </dsp:spPr>
      <dsp:style>
        <a:lnRef idx="2">
          <a:scrgbClr r="0" g="0" b="0"/>
        </a:lnRef>
        <a:fillRef idx="1">
          <a:scrgbClr r="0" g="0" b="0"/>
        </a:fillRef>
        <a:effectRef idx="0">
          <a:scrgbClr r="0" g="0" b="0"/>
        </a:effectRef>
        <a:fontRef idx="minor"/>
      </dsp:style>
    </dsp:sp>
    <dsp:sp modelId="{15BAA486-98AB-4F1C-9DFD-FF5D07B4F9C4}">
      <dsp:nvSpPr>
        <dsp:cNvPr id="0" name=""/>
        <dsp:cNvSpPr/>
      </dsp:nvSpPr>
      <dsp:spPr>
        <a:xfrm>
          <a:off x="3038923" y="800405"/>
          <a:ext cx="996626" cy="160530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7719" rIns="0" bIns="0" numCol="1" spcCol="1270" anchor="t" anchorCtr="0">
          <a:noAutofit/>
        </a:bodyPr>
        <a:lstStyle/>
        <a:p>
          <a:pPr lvl="0" algn="l" defTabSz="488950">
            <a:lnSpc>
              <a:spcPct val="90000"/>
            </a:lnSpc>
            <a:spcBef>
              <a:spcPct val="0"/>
            </a:spcBef>
            <a:spcAft>
              <a:spcPct val="35000"/>
            </a:spcAft>
          </a:pPr>
          <a:r>
            <a:rPr lang="en-GB" sz="1100" kern="1200" dirty="0">
              <a:solidFill>
                <a:sysClr val="window" lastClr="FFFFFF"/>
              </a:solidFill>
              <a:latin typeface="Calibri"/>
              <a:ea typeface="+mn-ea"/>
              <a:cs typeface="+mn-cs"/>
            </a:rPr>
            <a:t>Implement </a:t>
          </a:r>
          <a:r>
            <a:rPr lang="en-GB" sz="1100" kern="1200" dirty="0" smtClean="0">
              <a:solidFill>
                <a:sysClr val="window" lastClr="FFFFFF"/>
              </a:solidFill>
              <a:latin typeface="Calibri"/>
              <a:ea typeface="+mn-ea"/>
              <a:cs typeface="+mn-cs"/>
            </a:rPr>
            <a:t> findings of diagnostic review and next stage of Choosing Wisely programme.</a:t>
          </a:r>
          <a:endParaRPr lang="en-GB" sz="1100" kern="1200" dirty="0">
            <a:solidFill>
              <a:sysClr val="window" lastClr="FFFFFF"/>
            </a:solidFill>
            <a:latin typeface="Calibri"/>
            <a:ea typeface="+mn-ea"/>
            <a:cs typeface="+mn-cs"/>
          </a:endParaRPr>
        </a:p>
      </dsp:txBody>
      <dsp:txXfrm>
        <a:off x="3038923" y="800405"/>
        <a:ext cx="996626" cy="1605303"/>
      </dsp:txXfrm>
    </dsp:sp>
    <dsp:sp modelId="{8025D550-3F4E-46CC-9298-8B988311932D}">
      <dsp:nvSpPr>
        <dsp:cNvPr id="0" name=""/>
        <dsp:cNvSpPr/>
      </dsp:nvSpPr>
      <dsp:spPr>
        <a:xfrm>
          <a:off x="4158171" y="800405"/>
          <a:ext cx="1337753" cy="1605303"/>
        </a:xfrm>
        <a:prstGeom prst="roundRect">
          <a:avLst>
            <a:gd name="adj" fmla="val 5000"/>
          </a:avLst>
        </a:prstGeom>
        <a:solidFill>
          <a:srgbClr val="8064A2">
            <a:hueOff val="-4464770"/>
            <a:satOff val="26899"/>
            <a:lumOff val="215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1435" rIns="66675" bIns="0" numCol="1" spcCol="1270" anchor="t" anchorCtr="0">
          <a:noAutofit/>
        </a:bodyPr>
        <a:lstStyle/>
        <a:p>
          <a:pPr lvl="0" algn="r" defTabSz="666750">
            <a:lnSpc>
              <a:spcPct val="90000"/>
            </a:lnSpc>
            <a:spcBef>
              <a:spcPct val="0"/>
            </a:spcBef>
            <a:spcAft>
              <a:spcPct val="35000"/>
            </a:spcAft>
          </a:pPr>
          <a:r>
            <a:rPr lang="en-GB" sz="1500" kern="1200">
              <a:solidFill>
                <a:sysClr val="window" lastClr="FFFFFF"/>
              </a:solidFill>
              <a:latin typeface="Calibri"/>
              <a:ea typeface="+mn-ea"/>
              <a:cs typeface="+mn-cs"/>
            </a:rPr>
            <a:t>Yr 3-5</a:t>
          </a:r>
        </a:p>
      </dsp:txBody>
      <dsp:txXfrm rot="16200000">
        <a:off x="3633772" y="1324804"/>
        <a:ext cx="1316349" cy="267550"/>
      </dsp:txXfrm>
    </dsp:sp>
    <dsp:sp modelId="{6ADE54C5-0DB0-47EE-848C-7EA0CC920E86}">
      <dsp:nvSpPr>
        <dsp:cNvPr id="0" name=""/>
        <dsp:cNvSpPr/>
      </dsp:nvSpPr>
      <dsp:spPr>
        <a:xfrm rot="5400000">
          <a:off x="4044665" y="2076402"/>
          <a:ext cx="235942" cy="200662"/>
        </a:xfrm>
        <a:prstGeom prst="flowChartExtract">
          <a:avLst/>
        </a:prstGeom>
        <a:solidFill>
          <a:sysClr val="window" lastClr="FFFFFF">
            <a:hueOff val="0"/>
            <a:satOff val="0"/>
            <a:lumOff val="0"/>
            <a:alphaOff val="0"/>
          </a:sysClr>
        </a:solidFill>
        <a:ln w="25400" cap="flat" cmpd="sng" algn="ctr">
          <a:solidFill>
            <a:srgbClr val="8064A2">
              <a:hueOff val="-4464770"/>
              <a:satOff val="26899"/>
              <a:lumOff val="2156"/>
              <a:alphaOff val="0"/>
            </a:srgbClr>
          </a:solidFill>
          <a:prstDash val="solid"/>
        </a:ln>
        <a:effectLst/>
      </dsp:spPr>
      <dsp:style>
        <a:lnRef idx="2">
          <a:scrgbClr r="0" g="0" b="0"/>
        </a:lnRef>
        <a:fillRef idx="1">
          <a:scrgbClr r="0" g="0" b="0"/>
        </a:fillRef>
        <a:effectRef idx="0">
          <a:scrgbClr r="0" g="0" b="0"/>
        </a:effectRef>
        <a:fontRef idx="minor"/>
      </dsp:style>
    </dsp:sp>
    <dsp:sp modelId="{92D5D01A-4892-4A8B-9F9A-1081369CD2CF}">
      <dsp:nvSpPr>
        <dsp:cNvPr id="0" name=""/>
        <dsp:cNvSpPr/>
      </dsp:nvSpPr>
      <dsp:spPr>
        <a:xfrm>
          <a:off x="4425722" y="800405"/>
          <a:ext cx="996626" cy="160530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7719" rIns="0" bIns="0" numCol="1" spcCol="1270" anchor="t" anchorCtr="0">
          <a:noAutofit/>
        </a:bodyPr>
        <a:lstStyle/>
        <a:p>
          <a:pPr lvl="0" algn="l" defTabSz="488950">
            <a:lnSpc>
              <a:spcPct val="90000"/>
            </a:lnSpc>
            <a:spcBef>
              <a:spcPct val="0"/>
            </a:spcBef>
            <a:spcAft>
              <a:spcPct val="35000"/>
            </a:spcAft>
          </a:pPr>
          <a:r>
            <a:rPr lang="en-GB" sz="1100" kern="1200" dirty="0">
              <a:solidFill>
                <a:sysClr val="window" lastClr="FFFFFF"/>
              </a:solidFill>
              <a:latin typeface="Calibri"/>
              <a:ea typeface="+mn-ea"/>
              <a:cs typeface="+mn-cs"/>
            </a:rPr>
            <a:t>Learning from </a:t>
          </a:r>
          <a:r>
            <a:rPr lang="en-GB" sz="1100" kern="1200" dirty="0" err="1">
              <a:solidFill>
                <a:sysClr val="window" lastClr="FFFFFF"/>
              </a:solidFill>
              <a:latin typeface="Calibri"/>
              <a:ea typeface="+mn-ea"/>
              <a:cs typeface="+mn-cs"/>
            </a:rPr>
            <a:t>Yr</a:t>
          </a:r>
          <a:r>
            <a:rPr lang="en-GB" sz="1100" kern="1200" dirty="0">
              <a:solidFill>
                <a:sysClr val="window" lastClr="FFFFFF"/>
              </a:solidFill>
              <a:latin typeface="Calibri"/>
              <a:ea typeface="+mn-ea"/>
              <a:cs typeface="+mn-cs"/>
            </a:rPr>
            <a:t> 1 &amp; 2 to set  </a:t>
          </a:r>
          <a:r>
            <a:rPr lang="en-GB" sz="1100" kern="1200" dirty="0" smtClean="0">
              <a:solidFill>
                <a:sysClr val="window" lastClr="FFFFFF"/>
              </a:solidFill>
              <a:latin typeface="Calibri"/>
              <a:ea typeface="+mn-ea"/>
              <a:cs typeface="+mn-cs"/>
            </a:rPr>
            <a:t>delivery for years 3-5.</a:t>
          </a:r>
          <a:endParaRPr lang="en-GB" sz="1100" kern="1200" dirty="0">
            <a:solidFill>
              <a:sysClr val="window" lastClr="FFFFFF"/>
            </a:solidFill>
            <a:latin typeface="Calibri"/>
            <a:ea typeface="+mn-ea"/>
            <a:cs typeface="+mn-cs"/>
          </a:endParaRPr>
        </a:p>
      </dsp:txBody>
      <dsp:txXfrm>
        <a:off x="4425722" y="800405"/>
        <a:ext cx="996626" cy="16053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51890-5AEC-4CF0-A438-F3A973ACDFFA}">
      <dsp:nvSpPr>
        <dsp:cNvPr id="0" name=""/>
        <dsp:cNvSpPr/>
      </dsp:nvSpPr>
      <dsp:spPr>
        <a:xfrm rot="5400000">
          <a:off x="-255770" y="261942"/>
          <a:ext cx="1502766" cy="991224"/>
        </a:xfrm>
        <a:prstGeom prst="chevron">
          <a:avLst/>
        </a:prstGeom>
        <a:solidFill>
          <a:srgbClr val="9BBB59">
            <a:hueOff val="0"/>
            <a:satOff val="0"/>
            <a:lumOff val="0"/>
            <a:alphaOff val="0"/>
          </a:srgbClr>
        </a:solidFill>
        <a:ln w="25400" cap="flat" cmpd="sng" algn="ctr">
          <a:solidFill>
            <a:srgbClr val="9BBB59">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ysClr val="window" lastClr="FFFFFF"/>
              </a:solidFill>
              <a:latin typeface="Calibri"/>
              <a:ea typeface="+mn-ea"/>
              <a:cs typeface="+mn-cs"/>
            </a:rPr>
            <a:t>Enabling Active Communities </a:t>
          </a:r>
          <a:endParaRPr lang="en-GB" sz="1100" kern="1200" dirty="0">
            <a:solidFill>
              <a:sysClr val="window" lastClr="FFFFFF"/>
            </a:solidFill>
            <a:latin typeface="Calibri"/>
            <a:ea typeface="+mn-ea"/>
            <a:cs typeface="+mn-cs"/>
          </a:endParaRPr>
        </a:p>
      </dsp:txBody>
      <dsp:txXfrm rot="-5400000">
        <a:off x="1" y="501783"/>
        <a:ext cx="991224" cy="511542"/>
      </dsp:txXfrm>
    </dsp:sp>
    <dsp:sp modelId="{44517CC9-9FAE-4239-A9C6-EC59C4560D90}">
      <dsp:nvSpPr>
        <dsp:cNvPr id="0" name=""/>
        <dsp:cNvSpPr/>
      </dsp:nvSpPr>
      <dsp:spPr>
        <a:xfrm rot="5400000">
          <a:off x="1119991" y="-122595"/>
          <a:ext cx="1007153" cy="1264687"/>
        </a:xfrm>
        <a:prstGeom prst="round2SameRect">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Radical Self Care and Prevention Plan</a:t>
          </a:r>
          <a:endParaRPr lang="en-GB" sz="1100" kern="1200" dirty="0">
            <a:solidFill>
              <a:sysClr val="windowText" lastClr="000000">
                <a:hueOff val="0"/>
                <a:satOff val="0"/>
                <a:lumOff val="0"/>
                <a:alphaOff val="0"/>
              </a:sysClr>
            </a:solidFill>
            <a:latin typeface="Calibri"/>
            <a:ea typeface="+mn-ea"/>
            <a:cs typeface="+mn-cs"/>
          </a:endParaRPr>
        </a:p>
      </dsp:txBody>
      <dsp:txXfrm rot="-5400000">
        <a:off x="991225" y="55336"/>
        <a:ext cx="1215522" cy="908823"/>
      </dsp:txXfrm>
    </dsp:sp>
    <dsp:sp modelId="{1D83E221-0E15-4309-B420-EE51A5A875BB}">
      <dsp:nvSpPr>
        <dsp:cNvPr id="0" name=""/>
        <dsp:cNvSpPr/>
      </dsp:nvSpPr>
      <dsp:spPr>
        <a:xfrm rot="5400000">
          <a:off x="-255770" y="1467340"/>
          <a:ext cx="1502766" cy="991224"/>
        </a:xfrm>
        <a:prstGeom prst="chevron">
          <a:avLst/>
        </a:prstGeom>
        <a:solidFill>
          <a:srgbClr val="9BBB59">
            <a:hueOff val="2812566"/>
            <a:satOff val="-4220"/>
            <a:lumOff val="-686"/>
            <a:alphaOff val="0"/>
          </a:srgbClr>
        </a:solidFill>
        <a:ln w="25400" cap="flat" cmpd="sng" algn="ctr">
          <a:solidFill>
            <a:srgbClr val="9BBB59">
              <a:hueOff val="2812566"/>
              <a:satOff val="-4220"/>
              <a:lumOff val="-686"/>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ysClr val="window" lastClr="FFFFFF"/>
              </a:solidFill>
              <a:latin typeface="Calibri"/>
              <a:ea typeface="+mn-ea"/>
              <a:cs typeface="+mn-cs"/>
            </a:rPr>
            <a:t>Clinical Programme Approach</a:t>
          </a:r>
          <a:endParaRPr lang="en-GB" sz="1100" kern="1200" dirty="0">
            <a:solidFill>
              <a:sysClr val="window" lastClr="FFFFFF"/>
            </a:solidFill>
            <a:latin typeface="Calibri"/>
            <a:ea typeface="+mn-ea"/>
            <a:cs typeface="+mn-cs"/>
          </a:endParaRPr>
        </a:p>
      </dsp:txBody>
      <dsp:txXfrm rot="-5400000">
        <a:off x="1" y="1707181"/>
        <a:ext cx="991224" cy="511542"/>
      </dsp:txXfrm>
    </dsp:sp>
    <dsp:sp modelId="{4775D5E9-E878-4C61-BC50-E158C91C1195}">
      <dsp:nvSpPr>
        <dsp:cNvPr id="0" name=""/>
        <dsp:cNvSpPr/>
      </dsp:nvSpPr>
      <dsp:spPr>
        <a:xfrm rot="5400000">
          <a:off x="1119991" y="1082803"/>
          <a:ext cx="1007153" cy="1264687"/>
        </a:xfrm>
        <a:prstGeom prst="round2SameRect">
          <a:avLst/>
        </a:prstGeom>
        <a:solidFill>
          <a:sysClr val="window" lastClr="FFFFFF">
            <a:alpha val="90000"/>
            <a:hueOff val="0"/>
            <a:satOff val="0"/>
            <a:lumOff val="0"/>
            <a:alphaOff val="0"/>
          </a:sysClr>
        </a:solidFill>
        <a:ln w="25400" cap="flat" cmpd="sng" algn="ctr">
          <a:solidFill>
            <a:srgbClr val="9BBB59">
              <a:hueOff val="2812566"/>
              <a:satOff val="-4220"/>
              <a:lumOff val="-686"/>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Reset Pathways for Dementia and Respiratory</a:t>
          </a:r>
          <a:endParaRPr lang="en-GB"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Deliver the Mental Health FYFV   </a:t>
          </a:r>
          <a:endParaRPr lang="en-GB" sz="1100" kern="1200" dirty="0">
            <a:solidFill>
              <a:sysClr val="windowText" lastClr="000000">
                <a:hueOff val="0"/>
                <a:satOff val="0"/>
                <a:lumOff val="0"/>
                <a:alphaOff val="0"/>
              </a:sysClr>
            </a:solidFill>
            <a:latin typeface="Calibri"/>
            <a:ea typeface="+mn-ea"/>
            <a:cs typeface="+mn-cs"/>
          </a:endParaRPr>
        </a:p>
      </dsp:txBody>
      <dsp:txXfrm rot="-5400000">
        <a:off x="991225" y="1260735"/>
        <a:ext cx="1215522" cy="908823"/>
      </dsp:txXfrm>
    </dsp:sp>
    <dsp:sp modelId="{D3C2A5E0-BDB7-4A0D-B3E9-2B5683B494AA}">
      <dsp:nvSpPr>
        <dsp:cNvPr id="0" name=""/>
        <dsp:cNvSpPr/>
      </dsp:nvSpPr>
      <dsp:spPr>
        <a:xfrm rot="5400000">
          <a:off x="-255770" y="2672739"/>
          <a:ext cx="1502766" cy="991224"/>
        </a:xfrm>
        <a:prstGeom prst="chevron">
          <a:avLst/>
        </a:prstGeom>
        <a:solidFill>
          <a:srgbClr val="9BBB59">
            <a:hueOff val="5625132"/>
            <a:satOff val="-8440"/>
            <a:lumOff val="-1373"/>
            <a:alphaOff val="0"/>
          </a:srgbClr>
        </a:solidFill>
        <a:ln w="25400" cap="flat" cmpd="sng" algn="ctr">
          <a:solidFill>
            <a:srgbClr val="9BBB59">
              <a:hueOff val="5625132"/>
              <a:satOff val="-8440"/>
              <a:lumOff val="-1373"/>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ysClr val="window" lastClr="FFFFFF"/>
              </a:solidFill>
              <a:latin typeface="Calibri"/>
              <a:ea typeface="+mn-ea"/>
              <a:cs typeface="+mn-cs"/>
            </a:rPr>
            <a:t>Reducing Clinical Variation </a:t>
          </a:r>
          <a:endParaRPr lang="en-GB" sz="1100" kern="1200" dirty="0">
            <a:solidFill>
              <a:sysClr val="window" lastClr="FFFFFF"/>
            </a:solidFill>
            <a:latin typeface="Calibri"/>
            <a:ea typeface="+mn-ea"/>
            <a:cs typeface="+mn-cs"/>
          </a:endParaRPr>
        </a:p>
      </dsp:txBody>
      <dsp:txXfrm rot="-5400000">
        <a:off x="1" y="2912580"/>
        <a:ext cx="991224" cy="511542"/>
      </dsp:txXfrm>
    </dsp:sp>
    <dsp:sp modelId="{418D94CF-4C9F-4BD9-95D5-9A776114EBFA}">
      <dsp:nvSpPr>
        <dsp:cNvPr id="0" name=""/>
        <dsp:cNvSpPr/>
      </dsp:nvSpPr>
      <dsp:spPr>
        <a:xfrm rot="5400000">
          <a:off x="1119991" y="2288202"/>
          <a:ext cx="1007153" cy="1264687"/>
        </a:xfrm>
        <a:prstGeom prst="round2SameRect">
          <a:avLst/>
        </a:prstGeom>
        <a:solidFill>
          <a:sysClr val="window" lastClr="FFFFFF">
            <a:alpha val="90000"/>
            <a:hueOff val="0"/>
            <a:satOff val="0"/>
            <a:lumOff val="0"/>
            <a:alphaOff val="0"/>
          </a:sysClr>
        </a:solidFill>
        <a:ln w="25400" cap="flat" cmpd="sng" algn="ctr">
          <a:solidFill>
            <a:srgbClr val="9BBB59">
              <a:hueOff val="5625132"/>
              <a:satOff val="-8440"/>
              <a:lumOff val="-1373"/>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Choosing Wisely Medicines Optimisation </a:t>
          </a:r>
          <a:endParaRPr lang="en-GB"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Diagnostics Review</a:t>
          </a:r>
          <a:endParaRPr lang="en-GB" sz="1100" kern="1200" dirty="0">
            <a:solidFill>
              <a:sysClr val="windowText" lastClr="000000">
                <a:hueOff val="0"/>
                <a:satOff val="0"/>
                <a:lumOff val="0"/>
                <a:alphaOff val="0"/>
              </a:sysClr>
            </a:solidFill>
            <a:latin typeface="Calibri"/>
            <a:ea typeface="+mn-ea"/>
            <a:cs typeface="+mn-cs"/>
          </a:endParaRPr>
        </a:p>
      </dsp:txBody>
      <dsp:txXfrm rot="-5400000">
        <a:off x="991225" y="2466134"/>
        <a:ext cx="1215522" cy="908823"/>
      </dsp:txXfrm>
    </dsp:sp>
    <dsp:sp modelId="{A4459EA6-B4C7-442C-B796-BAEB1CCA7600}">
      <dsp:nvSpPr>
        <dsp:cNvPr id="0" name=""/>
        <dsp:cNvSpPr/>
      </dsp:nvSpPr>
      <dsp:spPr>
        <a:xfrm rot="5400000">
          <a:off x="-255770" y="3878138"/>
          <a:ext cx="1502766" cy="991224"/>
        </a:xfrm>
        <a:prstGeom prst="chevron">
          <a:avLst/>
        </a:prstGeom>
        <a:solidFill>
          <a:srgbClr val="9BBB59">
            <a:hueOff val="8437698"/>
            <a:satOff val="-12660"/>
            <a:lumOff val="-2059"/>
            <a:alphaOff val="0"/>
          </a:srgbClr>
        </a:solidFill>
        <a:ln w="25400" cap="flat" cmpd="sng" algn="ctr">
          <a:solidFill>
            <a:srgbClr val="9BBB59">
              <a:hueOff val="8437698"/>
              <a:satOff val="-12660"/>
              <a:lumOff val="-2059"/>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ysClr val="window" lastClr="FFFFFF"/>
              </a:solidFill>
              <a:latin typeface="Calibri"/>
              <a:ea typeface="+mn-ea"/>
              <a:cs typeface="+mn-cs"/>
            </a:rPr>
            <a:t>One Place, One Budget, One System </a:t>
          </a:r>
          <a:endParaRPr lang="en-GB" sz="1100" kern="1200" dirty="0">
            <a:solidFill>
              <a:sysClr val="window" lastClr="FFFFFF"/>
            </a:solidFill>
            <a:latin typeface="Calibri"/>
            <a:ea typeface="+mn-ea"/>
            <a:cs typeface="+mn-cs"/>
          </a:endParaRPr>
        </a:p>
      </dsp:txBody>
      <dsp:txXfrm rot="-5400000">
        <a:off x="1" y="4117979"/>
        <a:ext cx="991224" cy="511542"/>
      </dsp:txXfrm>
    </dsp:sp>
    <dsp:sp modelId="{D19DC52C-D3D2-4339-887E-703054F3B0C9}">
      <dsp:nvSpPr>
        <dsp:cNvPr id="0" name=""/>
        <dsp:cNvSpPr/>
      </dsp:nvSpPr>
      <dsp:spPr>
        <a:xfrm rot="5400000">
          <a:off x="1119991" y="3493600"/>
          <a:ext cx="1007153" cy="1264687"/>
        </a:xfrm>
        <a:prstGeom prst="round2SameRect">
          <a:avLst/>
        </a:prstGeom>
        <a:solidFill>
          <a:sysClr val="window" lastClr="FFFFFF">
            <a:alpha val="90000"/>
            <a:hueOff val="0"/>
            <a:satOff val="0"/>
            <a:lumOff val="0"/>
            <a:alphaOff val="0"/>
          </a:sysClr>
        </a:solidFill>
        <a:ln w="25400" cap="flat" cmpd="sng" algn="ctr">
          <a:solidFill>
            <a:srgbClr val="9BBB59">
              <a:hueOff val="8437698"/>
              <a:satOff val="-12660"/>
              <a:lumOff val="-2059"/>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Place Based Commissioning </a:t>
          </a:r>
          <a:endParaRPr lang="en-GB"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Reset Urgent care and 30,000 community Model</a:t>
          </a:r>
          <a:endParaRPr lang="en-GB" sz="1100" kern="1200" dirty="0">
            <a:solidFill>
              <a:sysClr val="windowText" lastClr="000000">
                <a:hueOff val="0"/>
                <a:satOff val="0"/>
                <a:lumOff val="0"/>
                <a:alphaOff val="0"/>
              </a:sysClr>
            </a:solidFill>
            <a:latin typeface="Calibri"/>
            <a:ea typeface="+mn-ea"/>
            <a:cs typeface="+mn-cs"/>
          </a:endParaRPr>
        </a:p>
      </dsp:txBody>
      <dsp:txXfrm rot="-5400000">
        <a:off x="991225" y="3671532"/>
        <a:ext cx="1215522" cy="908823"/>
      </dsp:txXfrm>
    </dsp:sp>
    <dsp:sp modelId="{C5D616FC-E1FC-4E6D-80E8-98E527B313F7}">
      <dsp:nvSpPr>
        <dsp:cNvPr id="0" name=""/>
        <dsp:cNvSpPr/>
      </dsp:nvSpPr>
      <dsp:spPr>
        <a:xfrm rot="5400000">
          <a:off x="-255770" y="5083536"/>
          <a:ext cx="1502766" cy="991224"/>
        </a:xfrm>
        <a:prstGeom prst="chevron">
          <a:avLst/>
        </a:prstGeom>
        <a:solidFill>
          <a:srgbClr val="9BBB59">
            <a:hueOff val="11250264"/>
            <a:satOff val="-16880"/>
            <a:lumOff val="-2745"/>
            <a:alphaOff val="0"/>
          </a:srgbClr>
        </a:solidFill>
        <a:ln w="25400" cap="flat" cmpd="sng" algn="ctr">
          <a:solidFill>
            <a:srgbClr val="9BBB59">
              <a:hueOff val="11250264"/>
              <a:satOff val="-16880"/>
              <a:lumOff val="-2745"/>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ysClr val="window" lastClr="FFFFFF"/>
              </a:solidFill>
              <a:latin typeface="Calibri"/>
              <a:ea typeface="+mn-ea"/>
              <a:cs typeface="+mn-cs"/>
            </a:rPr>
            <a:t>System Enablers </a:t>
          </a:r>
          <a:endParaRPr lang="en-GB" sz="1100" kern="1200" dirty="0">
            <a:solidFill>
              <a:sysClr val="window" lastClr="FFFFFF"/>
            </a:solidFill>
            <a:latin typeface="Calibri"/>
            <a:ea typeface="+mn-ea"/>
            <a:cs typeface="+mn-cs"/>
          </a:endParaRPr>
        </a:p>
      </dsp:txBody>
      <dsp:txXfrm rot="-5400000">
        <a:off x="1" y="5323377"/>
        <a:ext cx="991224" cy="511542"/>
      </dsp:txXfrm>
    </dsp:sp>
    <dsp:sp modelId="{6A9C6605-C2B0-41B0-9CCF-FAA9A0588EB6}">
      <dsp:nvSpPr>
        <dsp:cNvPr id="0" name=""/>
        <dsp:cNvSpPr/>
      </dsp:nvSpPr>
      <dsp:spPr>
        <a:xfrm rot="5400000">
          <a:off x="1119991" y="4698999"/>
          <a:ext cx="1007153" cy="1264687"/>
        </a:xfrm>
        <a:prstGeom prst="round2SameRect">
          <a:avLst/>
        </a:prstGeom>
        <a:solidFill>
          <a:sysClr val="window" lastClr="FFFFFF">
            <a:alpha val="90000"/>
            <a:hueOff val="0"/>
            <a:satOff val="0"/>
            <a:lumOff val="0"/>
            <a:alphaOff val="0"/>
          </a:sysClr>
        </a:solidFill>
        <a:ln w="25400" cap="flat" cmpd="sng" algn="ctr">
          <a:solidFill>
            <a:srgbClr val="9BBB59">
              <a:hueOff val="11250264"/>
              <a:satOff val="-16880"/>
              <a:lumOff val="-2745"/>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Primary Care</a:t>
          </a:r>
          <a:endParaRPr lang="en-GB"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Joint IT Strategy </a:t>
          </a:r>
          <a:endParaRPr lang="en-GB"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Joint Estates Strategy </a:t>
          </a:r>
          <a:endParaRPr lang="en-GB"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Workforce</a:t>
          </a:r>
          <a:endParaRPr lang="en-GB" sz="1100" kern="1200" dirty="0">
            <a:solidFill>
              <a:sysClr val="windowText" lastClr="000000">
                <a:hueOff val="0"/>
                <a:satOff val="0"/>
                <a:lumOff val="0"/>
                <a:alphaOff val="0"/>
              </a:sysClr>
            </a:solidFill>
            <a:latin typeface="Calibri"/>
            <a:ea typeface="+mn-ea"/>
            <a:cs typeface="+mn-cs"/>
          </a:endParaRPr>
        </a:p>
      </dsp:txBody>
      <dsp:txXfrm rot="-5400000">
        <a:off x="991225" y="4876931"/>
        <a:ext cx="1215522" cy="9088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8B973-3124-4906-9B94-ED32E729CE39}">
      <dsp:nvSpPr>
        <dsp:cNvPr id="0" name=""/>
        <dsp:cNvSpPr/>
      </dsp:nvSpPr>
      <dsp:spPr>
        <a:xfrm>
          <a:off x="2369" y="624875"/>
          <a:ext cx="1425041" cy="1710050"/>
        </a:xfrm>
        <a:prstGeom prst="roundRect">
          <a:avLst>
            <a:gd name="adj" fmla="val 5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en-GB" sz="1600" kern="1200">
              <a:solidFill>
                <a:sysClr val="window" lastClr="FFFFFF"/>
              </a:solidFill>
              <a:latin typeface="Calibri"/>
              <a:ea typeface="+mn-ea"/>
              <a:cs typeface="+mn-cs"/>
            </a:rPr>
            <a:t>Yr 1</a:t>
          </a:r>
        </a:p>
      </dsp:txBody>
      <dsp:txXfrm rot="16200000">
        <a:off x="-556247" y="1183491"/>
        <a:ext cx="1402241" cy="285008"/>
      </dsp:txXfrm>
    </dsp:sp>
    <dsp:sp modelId="{631210EF-C309-4079-8153-92B306B1B1EA}">
      <dsp:nvSpPr>
        <dsp:cNvPr id="0" name=""/>
        <dsp:cNvSpPr/>
      </dsp:nvSpPr>
      <dsp:spPr>
        <a:xfrm>
          <a:off x="287377" y="624875"/>
          <a:ext cx="1061656" cy="171005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4577" rIns="0" bIns="0" numCol="1" spcCol="1270" anchor="t" anchorCtr="0">
          <a:noAutofit/>
        </a:bodyPr>
        <a:lstStyle/>
        <a:p>
          <a:pPr lvl="0" algn="l" defTabSz="577850">
            <a:lnSpc>
              <a:spcPct val="90000"/>
            </a:lnSpc>
            <a:spcBef>
              <a:spcPct val="0"/>
            </a:spcBef>
            <a:spcAft>
              <a:spcPct val="35000"/>
            </a:spcAft>
          </a:pPr>
          <a:r>
            <a:rPr lang="en-GB" sz="1300" kern="1200" dirty="0">
              <a:solidFill>
                <a:sysClr val="window" lastClr="FFFFFF"/>
              </a:solidFill>
              <a:latin typeface="Calibri"/>
              <a:ea typeface="+mn-ea"/>
              <a:cs typeface="+mn-cs"/>
            </a:rPr>
            <a:t>Deliver pilots to reset the dial for Urgent Care system and 30,000 place based Community Teams </a:t>
          </a:r>
        </a:p>
      </dsp:txBody>
      <dsp:txXfrm>
        <a:off x="287377" y="624875"/>
        <a:ext cx="1061656" cy="1710050"/>
      </dsp:txXfrm>
    </dsp:sp>
    <dsp:sp modelId="{3C459997-1D7F-4805-87A6-A1F738DBBCFF}">
      <dsp:nvSpPr>
        <dsp:cNvPr id="0" name=""/>
        <dsp:cNvSpPr/>
      </dsp:nvSpPr>
      <dsp:spPr>
        <a:xfrm>
          <a:off x="1477287" y="624875"/>
          <a:ext cx="1425041" cy="1710050"/>
        </a:xfrm>
        <a:prstGeom prst="roundRect">
          <a:avLst>
            <a:gd name="adj" fmla="val 5000"/>
          </a:avLst>
        </a:prstGeom>
        <a:solidFill>
          <a:srgbClr val="8064A2">
            <a:hueOff val="-1488257"/>
            <a:satOff val="8966"/>
            <a:lumOff val="719"/>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en-GB" sz="1600" kern="1200">
              <a:solidFill>
                <a:sysClr val="window" lastClr="FFFFFF"/>
              </a:solidFill>
              <a:latin typeface="Calibri"/>
              <a:ea typeface="+mn-ea"/>
              <a:cs typeface="+mn-cs"/>
            </a:rPr>
            <a:t>Yr 1 </a:t>
          </a:r>
        </a:p>
      </dsp:txBody>
      <dsp:txXfrm rot="16200000">
        <a:off x="918671" y="1183491"/>
        <a:ext cx="1402241" cy="285008"/>
      </dsp:txXfrm>
    </dsp:sp>
    <dsp:sp modelId="{562DD920-0AEA-4F71-9549-D43202C5B8B2}">
      <dsp:nvSpPr>
        <dsp:cNvPr id="0" name=""/>
        <dsp:cNvSpPr/>
      </dsp:nvSpPr>
      <dsp:spPr>
        <a:xfrm rot="5400000">
          <a:off x="1358816" y="1983288"/>
          <a:ext cx="251192" cy="213756"/>
        </a:xfrm>
        <a:prstGeom prst="flowChartExtract">
          <a:avLst/>
        </a:prstGeom>
        <a:solidFill>
          <a:sysClr val="window" lastClr="FFFFFF">
            <a:hueOff val="0"/>
            <a:satOff val="0"/>
            <a:lumOff val="0"/>
            <a:alphaOff val="0"/>
          </a:sysClr>
        </a:solidFill>
        <a:ln w="25400" cap="flat" cmpd="sng" algn="ctr">
          <a:solidFill>
            <a:srgbClr val="8064A2">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4CF1CC27-CEEB-406A-94D6-FFD509FE23C9}">
      <dsp:nvSpPr>
        <dsp:cNvPr id="0" name=""/>
        <dsp:cNvSpPr/>
      </dsp:nvSpPr>
      <dsp:spPr>
        <a:xfrm>
          <a:off x="1762295" y="624875"/>
          <a:ext cx="1061656" cy="171005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4577" rIns="0" bIns="0" numCol="1" spcCol="1270" anchor="t" anchorCtr="0">
          <a:noAutofit/>
        </a:bodyPr>
        <a:lstStyle/>
        <a:p>
          <a:pPr lvl="0" algn="l" defTabSz="577850">
            <a:lnSpc>
              <a:spcPct val="90000"/>
            </a:lnSpc>
            <a:spcBef>
              <a:spcPct val="0"/>
            </a:spcBef>
            <a:spcAft>
              <a:spcPct val="35000"/>
            </a:spcAft>
          </a:pPr>
          <a:r>
            <a:rPr lang="en-GB" sz="1300" kern="1200" dirty="0">
              <a:solidFill>
                <a:sysClr val="window" lastClr="FFFFFF"/>
              </a:solidFill>
              <a:latin typeface="Calibri"/>
              <a:ea typeface="+mn-ea"/>
              <a:cs typeface="+mn-cs"/>
            </a:rPr>
            <a:t>Pool urgent care resources in shadow form to take 'place based' </a:t>
          </a:r>
          <a:r>
            <a:rPr lang="en-GB" sz="1300" kern="1200" dirty="0" smtClean="0">
              <a:solidFill>
                <a:sysClr val="window" lastClr="FFFFFF"/>
              </a:solidFill>
              <a:latin typeface="Calibri"/>
              <a:ea typeface="+mn-ea"/>
              <a:cs typeface="+mn-cs"/>
            </a:rPr>
            <a:t>Commissioning Approach </a:t>
          </a:r>
          <a:r>
            <a:rPr lang="en-GB" sz="1300" kern="1200" dirty="0">
              <a:solidFill>
                <a:sysClr val="window" lastClr="FFFFFF"/>
              </a:solidFill>
              <a:latin typeface="Calibri"/>
              <a:ea typeface="+mn-ea"/>
              <a:cs typeface="+mn-cs"/>
            </a:rPr>
            <a:t>and agree county bed model </a:t>
          </a:r>
        </a:p>
      </dsp:txBody>
      <dsp:txXfrm>
        <a:off x="1762295" y="624875"/>
        <a:ext cx="1061656" cy="1710050"/>
      </dsp:txXfrm>
    </dsp:sp>
    <dsp:sp modelId="{640E4552-D733-4B12-A434-D460A35931F5}">
      <dsp:nvSpPr>
        <dsp:cNvPr id="0" name=""/>
        <dsp:cNvSpPr/>
      </dsp:nvSpPr>
      <dsp:spPr>
        <a:xfrm>
          <a:off x="2952205" y="624875"/>
          <a:ext cx="1425041" cy="1710050"/>
        </a:xfrm>
        <a:prstGeom prst="roundRect">
          <a:avLst>
            <a:gd name="adj" fmla="val 5000"/>
          </a:avLst>
        </a:prstGeom>
        <a:solidFill>
          <a:srgbClr val="8064A2">
            <a:hueOff val="-2976513"/>
            <a:satOff val="17933"/>
            <a:lumOff val="1437"/>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en-GB" sz="1600" kern="1200">
              <a:solidFill>
                <a:sysClr val="window" lastClr="FFFFFF"/>
              </a:solidFill>
              <a:latin typeface="Calibri"/>
              <a:ea typeface="+mn-ea"/>
              <a:cs typeface="+mn-cs"/>
            </a:rPr>
            <a:t>Yr 2</a:t>
          </a:r>
        </a:p>
      </dsp:txBody>
      <dsp:txXfrm rot="16200000">
        <a:off x="2393589" y="1183491"/>
        <a:ext cx="1402241" cy="285008"/>
      </dsp:txXfrm>
    </dsp:sp>
    <dsp:sp modelId="{225F97E4-1965-4B33-9DEE-78AF03C91EE2}">
      <dsp:nvSpPr>
        <dsp:cNvPr id="0" name=""/>
        <dsp:cNvSpPr/>
      </dsp:nvSpPr>
      <dsp:spPr>
        <a:xfrm rot="5400000">
          <a:off x="2833734" y="1983288"/>
          <a:ext cx="251192" cy="213756"/>
        </a:xfrm>
        <a:prstGeom prst="flowChartExtract">
          <a:avLst/>
        </a:prstGeom>
        <a:solidFill>
          <a:sysClr val="window" lastClr="FFFFFF">
            <a:hueOff val="0"/>
            <a:satOff val="0"/>
            <a:lumOff val="0"/>
            <a:alphaOff val="0"/>
          </a:sysClr>
        </a:solidFill>
        <a:ln w="25400" cap="flat" cmpd="sng" algn="ctr">
          <a:solidFill>
            <a:srgbClr val="8064A2">
              <a:hueOff val="-2232385"/>
              <a:satOff val="13449"/>
              <a:lumOff val="1078"/>
              <a:alphaOff val="0"/>
            </a:srgbClr>
          </a:solidFill>
          <a:prstDash val="solid"/>
        </a:ln>
        <a:effectLst/>
      </dsp:spPr>
      <dsp:style>
        <a:lnRef idx="2">
          <a:scrgbClr r="0" g="0" b="0"/>
        </a:lnRef>
        <a:fillRef idx="1">
          <a:scrgbClr r="0" g="0" b="0"/>
        </a:fillRef>
        <a:effectRef idx="0">
          <a:scrgbClr r="0" g="0" b="0"/>
        </a:effectRef>
        <a:fontRef idx="minor"/>
      </dsp:style>
    </dsp:sp>
    <dsp:sp modelId="{15BAA486-98AB-4F1C-9DFD-FF5D07B4F9C4}">
      <dsp:nvSpPr>
        <dsp:cNvPr id="0" name=""/>
        <dsp:cNvSpPr/>
      </dsp:nvSpPr>
      <dsp:spPr>
        <a:xfrm>
          <a:off x="3237214" y="624875"/>
          <a:ext cx="1061656" cy="171005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4577" rIns="0" bIns="0" numCol="1" spcCol="1270" anchor="t" anchorCtr="0">
          <a:noAutofit/>
        </a:bodyPr>
        <a:lstStyle/>
        <a:p>
          <a:pPr lvl="0" algn="l" defTabSz="577850">
            <a:lnSpc>
              <a:spcPct val="90000"/>
            </a:lnSpc>
            <a:spcBef>
              <a:spcPct val="0"/>
            </a:spcBef>
            <a:spcAft>
              <a:spcPct val="35000"/>
            </a:spcAft>
          </a:pPr>
          <a:r>
            <a:rPr lang="en-GB" sz="1300" kern="1200">
              <a:solidFill>
                <a:sysClr val="window" lastClr="FFFFFF"/>
              </a:solidFill>
              <a:latin typeface="Calibri"/>
              <a:ea typeface="+mn-ea"/>
              <a:cs typeface="+mn-cs"/>
            </a:rPr>
            <a:t>Implement urgent and community care model at wider scale based on Yr 1 learning, reset county beds </a:t>
          </a:r>
        </a:p>
      </dsp:txBody>
      <dsp:txXfrm>
        <a:off x="3237214" y="624875"/>
        <a:ext cx="1061656" cy="1710050"/>
      </dsp:txXfrm>
    </dsp:sp>
    <dsp:sp modelId="{8025D550-3F4E-46CC-9298-8B988311932D}">
      <dsp:nvSpPr>
        <dsp:cNvPr id="0" name=""/>
        <dsp:cNvSpPr/>
      </dsp:nvSpPr>
      <dsp:spPr>
        <a:xfrm>
          <a:off x="4427124" y="624875"/>
          <a:ext cx="1425041" cy="1710050"/>
        </a:xfrm>
        <a:prstGeom prst="roundRect">
          <a:avLst>
            <a:gd name="adj" fmla="val 5000"/>
          </a:avLst>
        </a:prstGeom>
        <a:solidFill>
          <a:srgbClr val="8064A2">
            <a:hueOff val="-4464770"/>
            <a:satOff val="26899"/>
            <a:lumOff val="215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en-GB" sz="1600" kern="1200">
              <a:solidFill>
                <a:sysClr val="window" lastClr="FFFFFF"/>
              </a:solidFill>
              <a:latin typeface="Calibri"/>
              <a:ea typeface="+mn-ea"/>
              <a:cs typeface="+mn-cs"/>
            </a:rPr>
            <a:t>Yr 3-5</a:t>
          </a:r>
        </a:p>
      </dsp:txBody>
      <dsp:txXfrm rot="16200000">
        <a:off x="3868507" y="1183491"/>
        <a:ext cx="1402241" cy="285008"/>
      </dsp:txXfrm>
    </dsp:sp>
    <dsp:sp modelId="{6ADE54C5-0DB0-47EE-848C-7EA0CC920E86}">
      <dsp:nvSpPr>
        <dsp:cNvPr id="0" name=""/>
        <dsp:cNvSpPr/>
      </dsp:nvSpPr>
      <dsp:spPr>
        <a:xfrm rot="5400000">
          <a:off x="4308652" y="1983288"/>
          <a:ext cx="251192" cy="213756"/>
        </a:xfrm>
        <a:prstGeom prst="flowChartExtract">
          <a:avLst/>
        </a:prstGeom>
        <a:solidFill>
          <a:sysClr val="window" lastClr="FFFFFF">
            <a:hueOff val="0"/>
            <a:satOff val="0"/>
            <a:lumOff val="0"/>
            <a:alphaOff val="0"/>
          </a:sysClr>
        </a:solidFill>
        <a:ln w="25400" cap="flat" cmpd="sng" algn="ctr">
          <a:solidFill>
            <a:srgbClr val="8064A2">
              <a:hueOff val="-4464770"/>
              <a:satOff val="26899"/>
              <a:lumOff val="2156"/>
              <a:alphaOff val="0"/>
            </a:srgbClr>
          </a:solidFill>
          <a:prstDash val="solid"/>
        </a:ln>
        <a:effectLst/>
      </dsp:spPr>
      <dsp:style>
        <a:lnRef idx="2">
          <a:scrgbClr r="0" g="0" b="0"/>
        </a:lnRef>
        <a:fillRef idx="1">
          <a:scrgbClr r="0" g="0" b="0"/>
        </a:fillRef>
        <a:effectRef idx="0">
          <a:scrgbClr r="0" g="0" b="0"/>
        </a:effectRef>
        <a:fontRef idx="minor"/>
      </dsp:style>
    </dsp:sp>
    <dsp:sp modelId="{92D5D01A-4892-4A8B-9F9A-1081369CD2CF}">
      <dsp:nvSpPr>
        <dsp:cNvPr id="0" name=""/>
        <dsp:cNvSpPr/>
      </dsp:nvSpPr>
      <dsp:spPr>
        <a:xfrm>
          <a:off x="4712132" y="624875"/>
          <a:ext cx="1061656" cy="171005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4577" rIns="0" bIns="0" numCol="1" spcCol="1270" anchor="t" anchorCtr="0">
          <a:noAutofit/>
        </a:bodyPr>
        <a:lstStyle/>
        <a:p>
          <a:pPr lvl="0" algn="l" defTabSz="577850">
            <a:lnSpc>
              <a:spcPct val="90000"/>
            </a:lnSpc>
            <a:spcBef>
              <a:spcPct val="0"/>
            </a:spcBef>
            <a:spcAft>
              <a:spcPct val="35000"/>
            </a:spcAft>
          </a:pPr>
          <a:r>
            <a:rPr lang="en-GB" sz="1300" kern="1200" dirty="0">
              <a:solidFill>
                <a:sysClr val="window" lastClr="FFFFFF"/>
              </a:solidFill>
              <a:latin typeface="Calibri"/>
              <a:ea typeface="+mn-ea"/>
              <a:cs typeface="+mn-cs"/>
            </a:rPr>
            <a:t>Learning from </a:t>
          </a:r>
          <a:r>
            <a:rPr lang="en-GB" sz="1300" kern="1200" dirty="0" err="1">
              <a:solidFill>
                <a:sysClr val="window" lastClr="FFFFFF"/>
              </a:solidFill>
              <a:latin typeface="Calibri"/>
              <a:ea typeface="+mn-ea"/>
              <a:cs typeface="+mn-cs"/>
            </a:rPr>
            <a:t>Yr</a:t>
          </a:r>
          <a:r>
            <a:rPr lang="en-GB" sz="1300" kern="1200" dirty="0">
              <a:solidFill>
                <a:sysClr val="window" lastClr="FFFFFF"/>
              </a:solidFill>
              <a:latin typeface="Calibri"/>
              <a:ea typeface="+mn-ea"/>
              <a:cs typeface="+mn-cs"/>
            </a:rPr>
            <a:t> 1 &amp; 2 to set  a new care model, urgent &amp; responsive care resources pooled on place basis </a:t>
          </a:r>
        </a:p>
      </dsp:txBody>
      <dsp:txXfrm>
        <a:off x="4712132" y="624875"/>
        <a:ext cx="1061656" cy="17100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51890-5AEC-4CF0-A438-F3A973ACDFFA}">
      <dsp:nvSpPr>
        <dsp:cNvPr id="0" name=""/>
        <dsp:cNvSpPr/>
      </dsp:nvSpPr>
      <dsp:spPr>
        <a:xfrm rot="5400000">
          <a:off x="-255770" y="261942"/>
          <a:ext cx="1502766" cy="991224"/>
        </a:xfrm>
        <a:prstGeom prst="chevron">
          <a:avLst/>
        </a:prstGeom>
        <a:solidFill>
          <a:srgbClr val="9BBB59">
            <a:hueOff val="0"/>
            <a:satOff val="0"/>
            <a:lumOff val="0"/>
            <a:alphaOff val="0"/>
          </a:srgbClr>
        </a:solidFill>
        <a:ln w="25400" cap="flat" cmpd="sng" algn="ctr">
          <a:solidFill>
            <a:srgbClr val="9BBB59">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ysClr val="window" lastClr="FFFFFF"/>
              </a:solidFill>
              <a:latin typeface="Calibri"/>
              <a:ea typeface="+mn-ea"/>
              <a:cs typeface="+mn-cs"/>
            </a:rPr>
            <a:t>Enabling Active Communities </a:t>
          </a:r>
          <a:endParaRPr lang="en-GB" sz="1100" kern="1200" dirty="0">
            <a:solidFill>
              <a:sysClr val="window" lastClr="FFFFFF"/>
            </a:solidFill>
            <a:latin typeface="Calibri"/>
            <a:ea typeface="+mn-ea"/>
            <a:cs typeface="+mn-cs"/>
          </a:endParaRPr>
        </a:p>
      </dsp:txBody>
      <dsp:txXfrm rot="-5400000">
        <a:off x="1" y="501783"/>
        <a:ext cx="991224" cy="511542"/>
      </dsp:txXfrm>
    </dsp:sp>
    <dsp:sp modelId="{44517CC9-9FAE-4239-A9C6-EC59C4560D90}">
      <dsp:nvSpPr>
        <dsp:cNvPr id="0" name=""/>
        <dsp:cNvSpPr/>
      </dsp:nvSpPr>
      <dsp:spPr>
        <a:xfrm rot="5400000">
          <a:off x="1119991" y="-122595"/>
          <a:ext cx="1007153" cy="1264687"/>
        </a:xfrm>
        <a:prstGeom prst="round2SameRect">
          <a:avLst/>
        </a:prstGeom>
        <a:solidFill>
          <a:sysClr val="window" lastClr="FFFFFF">
            <a:alpha val="90000"/>
            <a:hueOff val="0"/>
            <a:satOff val="0"/>
            <a:lumOff val="0"/>
            <a:alphaOff val="0"/>
          </a:sysClr>
        </a:solidFill>
        <a:ln w="25400" cap="flat" cmpd="sng" algn="ctr">
          <a:solidFill>
            <a:srgbClr val="9BBB59">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Radical Self Care and Prevention Plan</a:t>
          </a:r>
          <a:endParaRPr lang="en-GB" sz="1100" kern="1200" dirty="0">
            <a:solidFill>
              <a:sysClr val="windowText" lastClr="000000">
                <a:hueOff val="0"/>
                <a:satOff val="0"/>
                <a:lumOff val="0"/>
                <a:alphaOff val="0"/>
              </a:sysClr>
            </a:solidFill>
            <a:latin typeface="Calibri"/>
            <a:ea typeface="+mn-ea"/>
            <a:cs typeface="+mn-cs"/>
          </a:endParaRPr>
        </a:p>
      </dsp:txBody>
      <dsp:txXfrm rot="-5400000">
        <a:off x="991225" y="55336"/>
        <a:ext cx="1215522" cy="908823"/>
      </dsp:txXfrm>
    </dsp:sp>
    <dsp:sp modelId="{1D83E221-0E15-4309-B420-EE51A5A875BB}">
      <dsp:nvSpPr>
        <dsp:cNvPr id="0" name=""/>
        <dsp:cNvSpPr/>
      </dsp:nvSpPr>
      <dsp:spPr>
        <a:xfrm rot="5400000">
          <a:off x="-255770" y="1467340"/>
          <a:ext cx="1502766" cy="991224"/>
        </a:xfrm>
        <a:prstGeom prst="chevron">
          <a:avLst/>
        </a:prstGeom>
        <a:solidFill>
          <a:srgbClr val="9BBB59">
            <a:hueOff val="2812566"/>
            <a:satOff val="-4220"/>
            <a:lumOff val="-686"/>
            <a:alphaOff val="0"/>
          </a:srgbClr>
        </a:solidFill>
        <a:ln w="25400" cap="flat" cmpd="sng" algn="ctr">
          <a:solidFill>
            <a:srgbClr val="9BBB59">
              <a:hueOff val="2812566"/>
              <a:satOff val="-4220"/>
              <a:lumOff val="-686"/>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ysClr val="window" lastClr="FFFFFF"/>
              </a:solidFill>
              <a:latin typeface="Calibri"/>
              <a:ea typeface="+mn-ea"/>
              <a:cs typeface="+mn-cs"/>
            </a:rPr>
            <a:t>Clinical Programme Approach</a:t>
          </a:r>
          <a:endParaRPr lang="en-GB" sz="1100" kern="1200" dirty="0">
            <a:solidFill>
              <a:sysClr val="window" lastClr="FFFFFF"/>
            </a:solidFill>
            <a:latin typeface="Calibri"/>
            <a:ea typeface="+mn-ea"/>
            <a:cs typeface="+mn-cs"/>
          </a:endParaRPr>
        </a:p>
      </dsp:txBody>
      <dsp:txXfrm rot="-5400000">
        <a:off x="1" y="1707181"/>
        <a:ext cx="991224" cy="511542"/>
      </dsp:txXfrm>
    </dsp:sp>
    <dsp:sp modelId="{4775D5E9-E878-4C61-BC50-E158C91C1195}">
      <dsp:nvSpPr>
        <dsp:cNvPr id="0" name=""/>
        <dsp:cNvSpPr/>
      </dsp:nvSpPr>
      <dsp:spPr>
        <a:xfrm rot="5400000">
          <a:off x="1119991" y="1082803"/>
          <a:ext cx="1007153" cy="1264687"/>
        </a:xfrm>
        <a:prstGeom prst="round2SameRect">
          <a:avLst/>
        </a:prstGeom>
        <a:solidFill>
          <a:sysClr val="window" lastClr="FFFFFF">
            <a:alpha val="90000"/>
            <a:hueOff val="0"/>
            <a:satOff val="0"/>
            <a:lumOff val="0"/>
            <a:alphaOff val="0"/>
          </a:sysClr>
        </a:solidFill>
        <a:ln w="25400" cap="flat" cmpd="sng" algn="ctr">
          <a:solidFill>
            <a:srgbClr val="9BBB59">
              <a:hueOff val="2812566"/>
              <a:satOff val="-4220"/>
              <a:lumOff val="-686"/>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Reset Pathways for Dementia and Respiratory  </a:t>
          </a:r>
          <a:endParaRPr lang="en-GB"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Deliver the Mental Health FYFV  </a:t>
          </a:r>
          <a:endParaRPr lang="en-GB" sz="1100" kern="1200" dirty="0">
            <a:solidFill>
              <a:sysClr val="windowText" lastClr="000000">
                <a:hueOff val="0"/>
                <a:satOff val="0"/>
                <a:lumOff val="0"/>
                <a:alphaOff val="0"/>
              </a:sysClr>
            </a:solidFill>
            <a:latin typeface="Calibri"/>
            <a:ea typeface="+mn-ea"/>
            <a:cs typeface="+mn-cs"/>
          </a:endParaRPr>
        </a:p>
      </dsp:txBody>
      <dsp:txXfrm rot="-5400000">
        <a:off x="991225" y="1260735"/>
        <a:ext cx="1215522" cy="908823"/>
      </dsp:txXfrm>
    </dsp:sp>
    <dsp:sp modelId="{D3C2A5E0-BDB7-4A0D-B3E9-2B5683B494AA}">
      <dsp:nvSpPr>
        <dsp:cNvPr id="0" name=""/>
        <dsp:cNvSpPr/>
      </dsp:nvSpPr>
      <dsp:spPr>
        <a:xfrm rot="5400000">
          <a:off x="-255770" y="2672739"/>
          <a:ext cx="1502766" cy="991224"/>
        </a:xfrm>
        <a:prstGeom prst="chevron">
          <a:avLst/>
        </a:prstGeom>
        <a:solidFill>
          <a:srgbClr val="9BBB59">
            <a:hueOff val="5625132"/>
            <a:satOff val="-8440"/>
            <a:lumOff val="-1373"/>
            <a:alphaOff val="0"/>
          </a:srgbClr>
        </a:solidFill>
        <a:ln w="25400" cap="flat" cmpd="sng" algn="ctr">
          <a:solidFill>
            <a:srgbClr val="9BBB59">
              <a:hueOff val="5625132"/>
              <a:satOff val="-8440"/>
              <a:lumOff val="-1373"/>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ysClr val="window" lastClr="FFFFFF"/>
              </a:solidFill>
              <a:latin typeface="Calibri"/>
              <a:ea typeface="+mn-ea"/>
              <a:cs typeface="+mn-cs"/>
            </a:rPr>
            <a:t>Reducing Clinical Variation </a:t>
          </a:r>
          <a:endParaRPr lang="en-GB" sz="1100" kern="1200" dirty="0">
            <a:solidFill>
              <a:sysClr val="window" lastClr="FFFFFF"/>
            </a:solidFill>
            <a:latin typeface="Calibri"/>
            <a:ea typeface="+mn-ea"/>
            <a:cs typeface="+mn-cs"/>
          </a:endParaRPr>
        </a:p>
      </dsp:txBody>
      <dsp:txXfrm rot="-5400000">
        <a:off x="1" y="2912580"/>
        <a:ext cx="991224" cy="511542"/>
      </dsp:txXfrm>
    </dsp:sp>
    <dsp:sp modelId="{418D94CF-4C9F-4BD9-95D5-9A776114EBFA}">
      <dsp:nvSpPr>
        <dsp:cNvPr id="0" name=""/>
        <dsp:cNvSpPr/>
      </dsp:nvSpPr>
      <dsp:spPr>
        <a:xfrm rot="5400000">
          <a:off x="1119991" y="2288202"/>
          <a:ext cx="1007153" cy="1264687"/>
        </a:xfrm>
        <a:prstGeom prst="round2SameRect">
          <a:avLst/>
        </a:prstGeom>
        <a:solidFill>
          <a:sysClr val="window" lastClr="FFFFFF">
            <a:alpha val="90000"/>
            <a:hueOff val="0"/>
            <a:satOff val="0"/>
            <a:lumOff val="0"/>
            <a:alphaOff val="0"/>
          </a:sysClr>
        </a:solidFill>
        <a:ln w="25400" cap="flat" cmpd="sng" algn="ctr">
          <a:solidFill>
            <a:srgbClr val="9BBB59">
              <a:hueOff val="5625132"/>
              <a:satOff val="-8440"/>
              <a:lumOff val="-1373"/>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Choosing Wisely Medicines Optimisation </a:t>
          </a:r>
          <a:endParaRPr lang="en-GB"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Diagnostics Review</a:t>
          </a:r>
          <a:endParaRPr lang="en-GB" sz="1100" kern="1200" dirty="0">
            <a:solidFill>
              <a:sysClr val="windowText" lastClr="000000">
                <a:hueOff val="0"/>
                <a:satOff val="0"/>
                <a:lumOff val="0"/>
                <a:alphaOff val="0"/>
              </a:sysClr>
            </a:solidFill>
            <a:latin typeface="Calibri"/>
            <a:ea typeface="+mn-ea"/>
            <a:cs typeface="+mn-cs"/>
          </a:endParaRPr>
        </a:p>
      </dsp:txBody>
      <dsp:txXfrm rot="-5400000">
        <a:off x="991225" y="2466134"/>
        <a:ext cx="1215522" cy="908823"/>
      </dsp:txXfrm>
    </dsp:sp>
    <dsp:sp modelId="{A4459EA6-B4C7-442C-B796-BAEB1CCA7600}">
      <dsp:nvSpPr>
        <dsp:cNvPr id="0" name=""/>
        <dsp:cNvSpPr/>
      </dsp:nvSpPr>
      <dsp:spPr>
        <a:xfrm rot="5400000">
          <a:off x="-255770" y="3878138"/>
          <a:ext cx="1502766" cy="991224"/>
        </a:xfrm>
        <a:prstGeom prst="chevron">
          <a:avLst/>
        </a:prstGeom>
        <a:solidFill>
          <a:srgbClr val="9BBB59">
            <a:hueOff val="8437698"/>
            <a:satOff val="-12660"/>
            <a:lumOff val="-2059"/>
            <a:alphaOff val="0"/>
          </a:srgbClr>
        </a:solidFill>
        <a:ln w="25400" cap="flat" cmpd="sng" algn="ctr">
          <a:solidFill>
            <a:srgbClr val="9BBB59">
              <a:hueOff val="8437698"/>
              <a:satOff val="-12660"/>
              <a:lumOff val="-2059"/>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ysClr val="window" lastClr="FFFFFF"/>
              </a:solidFill>
              <a:latin typeface="Calibri"/>
              <a:ea typeface="+mn-ea"/>
              <a:cs typeface="+mn-cs"/>
            </a:rPr>
            <a:t>One Place, One Budget, One System </a:t>
          </a:r>
          <a:endParaRPr lang="en-GB" sz="1100" kern="1200" dirty="0">
            <a:solidFill>
              <a:sysClr val="window" lastClr="FFFFFF"/>
            </a:solidFill>
            <a:latin typeface="Calibri"/>
            <a:ea typeface="+mn-ea"/>
            <a:cs typeface="+mn-cs"/>
          </a:endParaRPr>
        </a:p>
      </dsp:txBody>
      <dsp:txXfrm rot="-5400000">
        <a:off x="1" y="4117979"/>
        <a:ext cx="991224" cy="511542"/>
      </dsp:txXfrm>
    </dsp:sp>
    <dsp:sp modelId="{D19DC52C-D3D2-4339-887E-703054F3B0C9}">
      <dsp:nvSpPr>
        <dsp:cNvPr id="0" name=""/>
        <dsp:cNvSpPr/>
      </dsp:nvSpPr>
      <dsp:spPr>
        <a:xfrm rot="5400000">
          <a:off x="1119991" y="3493600"/>
          <a:ext cx="1007153" cy="1264687"/>
        </a:xfrm>
        <a:prstGeom prst="round2SameRect">
          <a:avLst/>
        </a:prstGeom>
        <a:solidFill>
          <a:sysClr val="window" lastClr="FFFFFF">
            <a:alpha val="90000"/>
            <a:hueOff val="0"/>
            <a:satOff val="0"/>
            <a:lumOff val="0"/>
            <a:alphaOff val="0"/>
          </a:sysClr>
        </a:solidFill>
        <a:ln w="25400" cap="flat" cmpd="sng" algn="ctr">
          <a:solidFill>
            <a:srgbClr val="9BBB59">
              <a:hueOff val="8437698"/>
              <a:satOff val="-12660"/>
              <a:lumOff val="-2059"/>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Place Based Commissioning </a:t>
          </a:r>
          <a:endParaRPr lang="en-GB"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Reset Urgent care and 30,000 community Model</a:t>
          </a:r>
          <a:endParaRPr lang="en-GB" sz="1100" kern="1200" dirty="0">
            <a:solidFill>
              <a:sysClr val="windowText" lastClr="000000">
                <a:hueOff val="0"/>
                <a:satOff val="0"/>
                <a:lumOff val="0"/>
                <a:alphaOff val="0"/>
              </a:sysClr>
            </a:solidFill>
            <a:latin typeface="Calibri"/>
            <a:ea typeface="+mn-ea"/>
            <a:cs typeface="+mn-cs"/>
          </a:endParaRPr>
        </a:p>
      </dsp:txBody>
      <dsp:txXfrm rot="-5400000">
        <a:off x="991225" y="3671532"/>
        <a:ext cx="1215522" cy="908823"/>
      </dsp:txXfrm>
    </dsp:sp>
    <dsp:sp modelId="{C5D616FC-E1FC-4E6D-80E8-98E527B313F7}">
      <dsp:nvSpPr>
        <dsp:cNvPr id="0" name=""/>
        <dsp:cNvSpPr/>
      </dsp:nvSpPr>
      <dsp:spPr>
        <a:xfrm rot="5400000">
          <a:off x="-255770" y="5083536"/>
          <a:ext cx="1502766" cy="991224"/>
        </a:xfrm>
        <a:prstGeom prst="chevron">
          <a:avLst/>
        </a:prstGeom>
        <a:solidFill>
          <a:srgbClr val="9BBB59">
            <a:hueOff val="11250264"/>
            <a:satOff val="-16880"/>
            <a:lumOff val="-2745"/>
            <a:alphaOff val="0"/>
          </a:srgbClr>
        </a:solidFill>
        <a:ln w="25400" cap="flat" cmpd="sng" algn="ctr">
          <a:solidFill>
            <a:srgbClr val="9BBB59">
              <a:hueOff val="11250264"/>
              <a:satOff val="-16880"/>
              <a:lumOff val="-2745"/>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smtClean="0">
              <a:solidFill>
                <a:sysClr val="window" lastClr="FFFFFF"/>
              </a:solidFill>
              <a:latin typeface="Calibri"/>
              <a:ea typeface="+mn-ea"/>
              <a:cs typeface="+mn-cs"/>
            </a:rPr>
            <a:t>System Enablers </a:t>
          </a:r>
          <a:endParaRPr lang="en-GB" sz="1100" kern="1200" dirty="0">
            <a:solidFill>
              <a:sysClr val="window" lastClr="FFFFFF"/>
            </a:solidFill>
            <a:latin typeface="Calibri"/>
            <a:ea typeface="+mn-ea"/>
            <a:cs typeface="+mn-cs"/>
          </a:endParaRPr>
        </a:p>
      </dsp:txBody>
      <dsp:txXfrm rot="-5400000">
        <a:off x="1" y="5323377"/>
        <a:ext cx="991224" cy="511542"/>
      </dsp:txXfrm>
    </dsp:sp>
    <dsp:sp modelId="{6A9C6605-C2B0-41B0-9CCF-FAA9A0588EB6}">
      <dsp:nvSpPr>
        <dsp:cNvPr id="0" name=""/>
        <dsp:cNvSpPr/>
      </dsp:nvSpPr>
      <dsp:spPr>
        <a:xfrm rot="5400000">
          <a:off x="1119991" y="4698999"/>
          <a:ext cx="1007153" cy="1264687"/>
        </a:xfrm>
        <a:prstGeom prst="round2SameRect">
          <a:avLst/>
        </a:prstGeom>
        <a:solidFill>
          <a:sysClr val="window" lastClr="FFFFFF">
            <a:alpha val="90000"/>
            <a:hueOff val="0"/>
            <a:satOff val="0"/>
            <a:lumOff val="0"/>
            <a:alphaOff val="0"/>
          </a:sysClr>
        </a:solidFill>
        <a:ln w="25400" cap="flat" cmpd="sng" algn="ctr">
          <a:solidFill>
            <a:srgbClr val="9BBB59">
              <a:hueOff val="11250264"/>
              <a:satOff val="-16880"/>
              <a:lumOff val="-2745"/>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Primary Care</a:t>
          </a:r>
          <a:endParaRPr lang="en-GB"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Joint IT Strategy </a:t>
          </a:r>
          <a:endParaRPr lang="en-GB"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Joint Estates Strategy </a:t>
          </a:r>
          <a:endParaRPr lang="en-GB"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GB" sz="1100" kern="1200" dirty="0" smtClean="0">
              <a:solidFill>
                <a:sysClr val="windowText" lastClr="000000">
                  <a:hueOff val="0"/>
                  <a:satOff val="0"/>
                  <a:lumOff val="0"/>
                  <a:alphaOff val="0"/>
                </a:sysClr>
              </a:solidFill>
              <a:latin typeface="Calibri"/>
              <a:ea typeface="+mn-ea"/>
              <a:cs typeface="+mn-cs"/>
            </a:rPr>
            <a:t>Workforce &amp; OD</a:t>
          </a:r>
          <a:endParaRPr lang="en-GB" sz="1100" kern="1200" dirty="0">
            <a:solidFill>
              <a:sysClr val="windowText" lastClr="000000">
                <a:hueOff val="0"/>
                <a:satOff val="0"/>
                <a:lumOff val="0"/>
                <a:alphaOff val="0"/>
              </a:sysClr>
            </a:solidFill>
            <a:latin typeface="Calibri"/>
            <a:ea typeface="+mn-ea"/>
            <a:cs typeface="+mn-cs"/>
          </a:endParaRPr>
        </a:p>
      </dsp:txBody>
      <dsp:txXfrm rot="-5400000">
        <a:off x="991225" y="4876931"/>
        <a:ext cx="1215522" cy="90882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2">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2">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7#2">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44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94429"/>
          </a:xfrm>
          <a:prstGeom prst="rect">
            <a:avLst/>
          </a:prstGeom>
        </p:spPr>
        <p:txBody>
          <a:bodyPr vert="horz" lIns="91440" tIns="45720" rIns="91440" bIns="45720" rtlCol="0"/>
          <a:lstStyle>
            <a:lvl1pPr algn="r">
              <a:defRPr sz="1200"/>
            </a:lvl1pPr>
          </a:lstStyle>
          <a:p>
            <a:fld id="{74FC2ACE-2517-45AA-B77C-EBC027DBE271}" type="datetimeFigureOut">
              <a:rPr lang="en-GB" smtClean="0"/>
              <a:t>26/01/2017</a:t>
            </a:fld>
            <a:endParaRPr lang="en-GB"/>
          </a:p>
        </p:txBody>
      </p:sp>
      <p:sp>
        <p:nvSpPr>
          <p:cNvPr id="4" name="Footer Placeholder 3"/>
          <p:cNvSpPr>
            <a:spLocks noGrp="1"/>
          </p:cNvSpPr>
          <p:nvPr>
            <p:ph type="ftr" sz="quarter" idx="2"/>
          </p:nvPr>
        </p:nvSpPr>
        <p:spPr>
          <a:xfrm>
            <a:off x="0" y="9389329"/>
            <a:ext cx="2889250" cy="49442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389329"/>
            <a:ext cx="2889250" cy="494429"/>
          </a:xfrm>
          <a:prstGeom prst="rect">
            <a:avLst/>
          </a:prstGeom>
        </p:spPr>
        <p:txBody>
          <a:bodyPr vert="horz" lIns="91440" tIns="45720" rIns="91440" bIns="45720" rtlCol="0" anchor="b"/>
          <a:lstStyle>
            <a:lvl1pPr algn="r">
              <a:defRPr sz="1200"/>
            </a:lvl1pPr>
          </a:lstStyle>
          <a:p>
            <a:fld id="{9120915C-3750-427F-9554-C5522B826546}" type="slidenum">
              <a:rPr lang="en-GB" smtClean="0"/>
              <a:t>‹#›</a:t>
            </a:fld>
            <a:endParaRPr lang="en-GB"/>
          </a:p>
        </p:txBody>
      </p:sp>
    </p:spTree>
    <p:extLst>
      <p:ext uri="{BB962C8B-B14F-4D97-AF65-F5344CB8AC3E}">
        <p14:creationId xmlns:p14="http://schemas.microsoft.com/office/powerpoint/2010/main" val="3870015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89938" cy="494268"/>
          </a:xfrm>
          <a:prstGeom prst="rect">
            <a:avLst/>
          </a:prstGeom>
        </p:spPr>
        <p:txBody>
          <a:bodyPr vert="horz" lIns="91432" tIns="45716" rIns="91432" bIns="45716" rtlCol="0"/>
          <a:lstStyle>
            <a:lvl1pPr algn="l">
              <a:defRPr sz="1200"/>
            </a:lvl1pPr>
          </a:lstStyle>
          <a:p>
            <a:endParaRPr lang="en-GB"/>
          </a:p>
        </p:txBody>
      </p:sp>
      <p:sp>
        <p:nvSpPr>
          <p:cNvPr id="3" name="Date Placeholder 2"/>
          <p:cNvSpPr>
            <a:spLocks noGrp="1"/>
          </p:cNvSpPr>
          <p:nvPr>
            <p:ph type="dt" idx="1"/>
          </p:nvPr>
        </p:nvSpPr>
        <p:spPr>
          <a:xfrm>
            <a:off x="3777607" y="1"/>
            <a:ext cx="2889938" cy="494268"/>
          </a:xfrm>
          <a:prstGeom prst="rect">
            <a:avLst/>
          </a:prstGeom>
        </p:spPr>
        <p:txBody>
          <a:bodyPr vert="horz" lIns="91432" tIns="45716" rIns="91432" bIns="45716" rtlCol="0"/>
          <a:lstStyle>
            <a:lvl1pPr algn="r">
              <a:defRPr sz="1200"/>
            </a:lvl1pPr>
          </a:lstStyle>
          <a:p>
            <a:fld id="{3B451B18-3482-4EDF-A0A7-DE41E04AAD45}" type="datetimeFigureOut">
              <a:rPr lang="en-GB" smtClean="0"/>
              <a:t>26/01/2017</a:t>
            </a:fld>
            <a:endParaRPr lang="en-GB"/>
          </a:p>
        </p:txBody>
      </p:sp>
      <p:sp>
        <p:nvSpPr>
          <p:cNvPr id="4" name="Slide Image Placeholder 3"/>
          <p:cNvSpPr>
            <a:spLocks noGrp="1" noRot="1" noChangeAspect="1"/>
          </p:cNvSpPr>
          <p:nvPr>
            <p:ph type="sldImg" idx="2"/>
          </p:nvPr>
        </p:nvSpPr>
        <p:spPr>
          <a:xfrm>
            <a:off x="863600" y="741363"/>
            <a:ext cx="4941888" cy="3706812"/>
          </a:xfrm>
          <a:prstGeom prst="rect">
            <a:avLst/>
          </a:prstGeom>
          <a:noFill/>
          <a:ln w="12700">
            <a:solidFill>
              <a:prstClr val="black"/>
            </a:solidFill>
          </a:ln>
        </p:spPr>
        <p:txBody>
          <a:bodyPr vert="horz" lIns="91432" tIns="45716" rIns="91432" bIns="45716" rtlCol="0" anchor="ctr"/>
          <a:lstStyle/>
          <a:p>
            <a:endParaRPr lang="en-GB"/>
          </a:p>
        </p:txBody>
      </p:sp>
      <p:sp>
        <p:nvSpPr>
          <p:cNvPr id="5" name="Notes Placeholder 4"/>
          <p:cNvSpPr>
            <a:spLocks noGrp="1"/>
          </p:cNvSpPr>
          <p:nvPr>
            <p:ph type="body" sz="quarter" idx="3"/>
          </p:nvPr>
        </p:nvSpPr>
        <p:spPr>
          <a:xfrm>
            <a:off x="666909" y="4695549"/>
            <a:ext cx="5335270" cy="4448413"/>
          </a:xfrm>
          <a:prstGeom prst="rect">
            <a:avLst/>
          </a:prstGeom>
        </p:spPr>
        <p:txBody>
          <a:bodyPr vert="horz" lIns="91432" tIns="45716" rIns="91432" bIns="457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389380"/>
            <a:ext cx="2889938" cy="494268"/>
          </a:xfrm>
          <a:prstGeom prst="rect">
            <a:avLst/>
          </a:prstGeom>
        </p:spPr>
        <p:txBody>
          <a:bodyPr vert="horz" lIns="91432" tIns="45716" rIns="91432" bIns="45716"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89380"/>
            <a:ext cx="2889938" cy="494268"/>
          </a:xfrm>
          <a:prstGeom prst="rect">
            <a:avLst/>
          </a:prstGeom>
        </p:spPr>
        <p:txBody>
          <a:bodyPr vert="horz" lIns="91432" tIns="45716" rIns="91432" bIns="45716" rtlCol="0" anchor="b"/>
          <a:lstStyle>
            <a:lvl1pPr algn="r">
              <a:defRPr sz="1200"/>
            </a:lvl1pPr>
          </a:lstStyle>
          <a:p>
            <a:fld id="{D307AE45-D018-47A4-B335-91C730BB7D6E}" type="slidenum">
              <a:rPr lang="en-GB" smtClean="0"/>
              <a:t>‹#›</a:t>
            </a:fld>
            <a:endParaRPr lang="en-GB"/>
          </a:p>
        </p:txBody>
      </p:sp>
    </p:spTree>
    <p:extLst>
      <p:ext uri="{BB962C8B-B14F-4D97-AF65-F5344CB8AC3E}">
        <p14:creationId xmlns:p14="http://schemas.microsoft.com/office/powerpoint/2010/main" val="3680224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BC61B4-582B-AB4C-B10E-16F79913EBD6}"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029873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baseline="0" dirty="0" smtClean="0"/>
              <a:t>Thank you </a:t>
            </a:r>
            <a:r>
              <a:rPr lang="en-GB" sz="1100" baseline="0" dirty="0" smtClean="0"/>
              <a:t>all for coming to this </a:t>
            </a:r>
            <a:r>
              <a:rPr lang="en-GB" sz="1100" b="1" baseline="0" dirty="0" smtClean="0"/>
              <a:t>PPG network meeting </a:t>
            </a:r>
          </a:p>
          <a:p>
            <a:endParaRPr lang="en-GB" sz="1100" baseline="0" dirty="0" smtClean="0"/>
          </a:p>
          <a:p>
            <a:r>
              <a:rPr lang="en-GB" sz="1100" baseline="0" dirty="0" smtClean="0"/>
              <a:t>I am providing an </a:t>
            </a:r>
            <a:r>
              <a:rPr lang="en-GB" sz="1100" b="1" baseline="0" dirty="0" smtClean="0"/>
              <a:t>update </a:t>
            </a:r>
            <a:r>
              <a:rPr lang="en-GB" sz="1100" baseline="0" dirty="0" smtClean="0"/>
              <a:t>on the work taking place for the </a:t>
            </a:r>
            <a:r>
              <a:rPr lang="en-GB" sz="1100" b="1" baseline="0" dirty="0" smtClean="0"/>
              <a:t>General Practice Forward View in Gloucestershire </a:t>
            </a:r>
            <a:r>
              <a:rPr lang="en-GB" sz="1100" baseline="0" dirty="0" smtClean="0"/>
              <a:t>- CCG work. </a:t>
            </a:r>
          </a:p>
          <a:p>
            <a:endParaRPr lang="en-GB" sz="1100" baseline="0" dirty="0" smtClean="0"/>
          </a:p>
          <a:p>
            <a:endParaRPr lang="en-GB" sz="1100" baseline="0" dirty="0" smtClean="0"/>
          </a:p>
          <a:p>
            <a:endParaRPr lang="en-GB" sz="1100" baseline="0" dirty="0" smtClean="0"/>
          </a:p>
        </p:txBody>
      </p:sp>
      <p:sp>
        <p:nvSpPr>
          <p:cNvPr id="4" name="Slide Number Placeholder 3"/>
          <p:cNvSpPr>
            <a:spLocks noGrp="1"/>
          </p:cNvSpPr>
          <p:nvPr>
            <p:ph type="sldNum" sz="quarter" idx="10"/>
          </p:nvPr>
        </p:nvSpPr>
        <p:spPr/>
        <p:txBody>
          <a:bodyPr/>
          <a:lstStyle/>
          <a:p>
            <a:fld id="{AE4F46AA-F1D9-4EC4-8C2A-267F69FC69D8}"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689142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50" baseline="0" dirty="0" smtClean="0"/>
              <a:t>General Practice Forward View – </a:t>
            </a:r>
            <a:r>
              <a:rPr lang="en-GB" sz="1050" b="1" baseline="0" dirty="0" smtClean="0"/>
              <a:t>National and Local</a:t>
            </a:r>
            <a:r>
              <a:rPr lang="en-GB" sz="1050" baseline="0" dirty="0" smtClean="0"/>
              <a:t> implementation </a:t>
            </a:r>
          </a:p>
          <a:p>
            <a:r>
              <a:rPr lang="en-GB" sz="1050" baseline="0" dirty="0" smtClean="0"/>
              <a:t> </a:t>
            </a:r>
          </a:p>
          <a:p>
            <a:r>
              <a:rPr lang="en-GB" sz="1050" baseline="0" dirty="0" smtClean="0"/>
              <a:t>In </a:t>
            </a:r>
            <a:r>
              <a:rPr lang="en-GB" sz="1050" b="1" baseline="0" dirty="0" smtClean="0"/>
              <a:t>Gloucestershire</a:t>
            </a:r>
            <a:r>
              <a:rPr lang="en-GB" sz="1050" baseline="0" dirty="0" smtClean="0"/>
              <a:t> we’re ensuring </a:t>
            </a:r>
            <a:r>
              <a:rPr lang="en-GB" sz="1050" b="1" baseline="0" dirty="0" smtClean="0"/>
              <a:t>Primary Care</a:t>
            </a:r>
            <a:r>
              <a:rPr lang="en-GB" sz="1050" baseline="0" dirty="0" smtClean="0"/>
              <a:t> receives the full </a:t>
            </a:r>
            <a:r>
              <a:rPr lang="en-GB" sz="1050" b="1" baseline="0" dirty="0" smtClean="0"/>
              <a:t>funding</a:t>
            </a:r>
            <a:r>
              <a:rPr lang="en-GB" sz="1050" baseline="0" dirty="0" smtClean="0"/>
              <a:t>, with a top up that the </a:t>
            </a:r>
            <a:r>
              <a:rPr lang="en-GB" sz="1050" b="1" baseline="0" dirty="0" smtClean="0"/>
              <a:t>General Practice Forward View sets out</a:t>
            </a:r>
            <a:r>
              <a:rPr lang="en-GB" sz="1050" baseline="0" dirty="0" smtClean="0"/>
              <a:t>.  </a:t>
            </a:r>
          </a:p>
          <a:p>
            <a:endParaRPr lang="en-GB" sz="1050" baseline="0" dirty="0" smtClean="0"/>
          </a:p>
          <a:p>
            <a:r>
              <a:rPr lang="en-GB" sz="1050" baseline="0" dirty="0" smtClean="0"/>
              <a:t>Our recently published </a:t>
            </a:r>
            <a:r>
              <a:rPr lang="en-GB" sz="1050" b="1" baseline="0" dirty="0" smtClean="0"/>
              <a:t>Primary Care Strategy</a:t>
            </a:r>
          </a:p>
          <a:p>
            <a:pPr marL="171450" indent="-171450">
              <a:buFontTx/>
              <a:buChar char="-"/>
            </a:pPr>
            <a:r>
              <a:rPr lang="en-GB" sz="1050" baseline="0" dirty="0" smtClean="0"/>
              <a:t>the patient version is on </a:t>
            </a:r>
            <a:r>
              <a:rPr lang="en-GB" sz="1050" b="1" baseline="0" dirty="0" smtClean="0"/>
              <a:t>tables</a:t>
            </a:r>
            <a:r>
              <a:rPr lang="en-GB" sz="1050" baseline="0" dirty="0" smtClean="0"/>
              <a:t> </a:t>
            </a:r>
          </a:p>
          <a:p>
            <a:pPr marL="171450" indent="-171450">
              <a:buFontTx/>
              <a:buChar char="-"/>
            </a:pPr>
            <a:r>
              <a:rPr lang="en-GB" sz="1050" baseline="0" dirty="0" smtClean="0"/>
              <a:t>demonstrates Glos CCG </a:t>
            </a:r>
            <a:r>
              <a:rPr lang="en-GB" sz="1050" b="1" baseline="0" dirty="0" smtClean="0"/>
              <a:t>commitment</a:t>
            </a:r>
            <a:r>
              <a:rPr lang="en-GB" sz="1050" baseline="0" dirty="0" smtClean="0"/>
              <a:t> to Primary Care </a:t>
            </a:r>
          </a:p>
          <a:p>
            <a:pPr marL="171450" indent="-171450">
              <a:buFontTx/>
              <a:buChar char="-"/>
            </a:pPr>
            <a:r>
              <a:rPr lang="en-GB" sz="1050" baseline="0" dirty="0" smtClean="0"/>
              <a:t>a </a:t>
            </a:r>
            <a:r>
              <a:rPr lang="en-GB" sz="1050" b="1" baseline="0" dirty="0" smtClean="0"/>
              <a:t>basis</a:t>
            </a:r>
            <a:r>
              <a:rPr lang="en-GB" sz="1050" baseline="0" dirty="0" smtClean="0"/>
              <a:t> of </a:t>
            </a:r>
            <a:r>
              <a:rPr lang="en-GB" sz="1050" b="1" baseline="0" dirty="0" smtClean="0"/>
              <a:t>New Models of Care</a:t>
            </a:r>
            <a:r>
              <a:rPr lang="en-GB" sz="1050" baseline="0" dirty="0" smtClean="0"/>
              <a:t>.</a:t>
            </a:r>
          </a:p>
          <a:p>
            <a:endParaRPr lang="en-GB" sz="1050" baseline="0" dirty="0" smtClean="0"/>
          </a:p>
          <a:p>
            <a:r>
              <a:rPr lang="en-GB" sz="1050" baseline="0" dirty="0" smtClean="0"/>
              <a:t>Formation of </a:t>
            </a:r>
            <a:r>
              <a:rPr lang="en-GB" sz="1050" b="1" baseline="0" dirty="0" smtClean="0"/>
              <a:t>16 clusters </a:t>
            </a:r>
            <a:r>
              <a:rPr lang="en-GB" sz="1050" baseline="0" dirty="0" smtClean="0"/>
              <a:t>across the county </a:t>
            </a:r>
          </a:p>
          <a:p>
            <a:pPr marL="171450" indent="-171450">
              <a:buFontTx/>
              <a:buChar char="-"/>
            </a:pPr>
            <a:r>
              <a:rPr lang="en-GB" sz="1050" baseline="0" dirty="0" smtClean="0"/>
              <a:t>working </a:t>
            </a:r>
            <a:r>
              <a:rPr lang="en-GB" sz="1050" b="1" baseline="0" dirty="0" smtClean="0"/>
              <a:t>together</a:t>
            </a:r>
            <a:r>
              <a:rPr lang="en-GB" sz="1050" baseline="0" dirty="0" smtClean="0"/>
              <a:t> to design and deliver their schemes, </a:t>
            </a:r>
          </a:p>
          <a:p>
            <a:pPr marL="171450" indent="-171450">
              <a:buFontTx/>
              <a:buChar char="-"/>
            </a:pPr>
            <a:r>
              <a:rPr lang="en-GB" sz="1050" baseline="0" dirty="0" smtClean="0"/>
              <a:t>such as clinical pharmacists and mental health workers in general practice, </a:t>
            </a:r>
          </a:p>
          <a:p>
            <a:pPr marL="171450" indent="-171450">
              <a:buFontTx/>
              <a:buChar char="-"/>
            </a:pPr>
            <a:r>
              <a:rPr lang="en-GB" sz="1050" baseline="0" dirty="0" smtClean="0"/>
              <a:t>health visiting services for frail patients.</a:t>
            </a:r>
          </a:p>
          <a:p>
            <a:endParaRPr lang="en-GB" sz="1050" baseline="0" dirty="0" smtClean="0"/>
          </a:p>
          <a:p>
            <a:r>
              <a:rPr lang="en-GB" sz="1050" b="1" baseline="0" dirty="0" smtClean="0"/>
              <a:t>Supporting</a:t>
            </a:r>
            <a:r>
              <a:rPr lang="en-GB" sz="1050" baseline="0" dirty="0" smtClean="0"/>
              <a:t> practices through </a:t>
            </a:r>
            <a:r>
              <a:rPr lang="en-GB" sz="1050" b="1" baseline="0" dirty="0" smtClean="0"/>
              <a:t>practice funding</a:t>
            </a:r>
            <a:r>
              <a:rPr lang="en-GB" sz="1050" baseline="0" dirty="0" smtClean="0"/>
              <a:t>, resource and </a:t>
            </a:r>
            <a:r>
              <a:rPr lang="en-GB" sz="1050" b="1" baseline="0" dirty="0" smtClean="0"/>
              <a:t>practical support </a:t>
            </a:r>
            <a:r>
              <a:rPr lang="en-GB" sz="1050" baseline="0" dirty="0" smtClean="0"/>
              <a:t>from the Localities and Primary Care team.</a:t>
            </a:r>
          </a:p>
          <a:p>
            <a:endParaRPr lang="en-GB" sz="1050" baseline="0" dirty="0" smtClean="0"/>
          </a:p>
          <a:p>
            <a:r>
              <a:rPr lang="en-GB" sz="1050" baseline="0" dirty="0" smtClean="0"/>
              <a:t>Invested in </a:t>
            </a:r>
            <a:r>
              <a:rPr lang="en-GB" sz="1050" b="1" baseline="0" dirty="0" smtClean="0"/>
              <a:t>7 GP Provider Leads </a:t>
            </a:r>
            <a:r>
              <a:rPr lang="en-GB" sz="1050" baseline="0" dirty="0" smtClean="0"/>
              <a:t>representing </a:t>
            </a:r>
            <a:r>
              <a:rPr lang="en-GB" sz="1050" b="1" baseline="0" dirty="0" smtClean="0"/>
              <a:t>localities </a:t>
            </a:r>
            <a:r>
              <a:rPr lang="en-GB" sz="1050" baseline="0" dirty="0" smtClean="0"/>
              <a:t>–</a:t>
            </a:r>
          </a:p>
          <a:p>
            <a:pPr marL="171450" indent="-171450">
              <a:buFontTx/>
              <a:buChar char="-"/>
            </a:pPr>
            <a:r>
              <a:rPr lang="en-GB" sz="1050" baseline="0" dirty="0" smtClean="0"/>
              <a:t>Sit on the newly established New Models of Care Board,</a:t>
            </a:r>
          </a:p>
          <a:p>
            <a:pPr marL="171450" indent="-171450">
              <a:buFontTx/>
              <a:buChar char="-"/>
            </a:pPr>
            <a:r>
              <a:rPr lang="en-GB" sz="1050" baseline="0" dirty="0" smtClean="0"/>
              <a:t>Fits within the overall Gloucestershire STP – </a:t>
            </a:r>
            <a:r>
              <a:rPr lang="en-GB" sz="1050" i="1" baseline="0" dirty="0" smtClean="0"/>
              <a:t>Becky has just spoken about  </a:t>
            </a:r>
          </a:p>
          <a:p>
            <a:endParaRPr lang="en-GB" sz="1050" baseline="0" dirty="0" smtClean="0"/>
          </a:p>
        </p:txBody>
      </p:sp>
      <p:sp>
        <p:nvSpPr>
          <p:cNvPr id="4" name="Slide Number Placeholder 3"/>
          <p:cNvSpPr>
            <a:spLocks noGrp="1"/>
          </p:cNvSpPr>
          <p:nvPr>
            <p:ph type="sldNum" sz="quarter" idx="10"/>
          </p:nvPr>
        </p:nvSpPr>
        <p:spPr/>
        <p:txBody>
          <a:bodyPr/>
          <a:lstStyle/>
          <a:p>
            <a:fld id="{AE4F46AA-F1D9-4EC4-8C2A-267F69FC69D8}"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274710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50" baseline="0" dirty="0" smtClean="0"/>
              <a:t>These are </a:t>
            </a:r>
            <a:r>
              <a:rPr lang="en-GB" sz="1050" b="1" baseline="0" dirty="0" smtClean="0"/>
              <a:t>challenges</a:t>
            </a:r>
            <a:r>
              <a:rPr lang="en-GB" sz="1050" baseline="0" dirty="0" smtClean="0"/>
              <a:t> across our </a:t>
            </a:r>
            <a:r>
              <a:rPr lang="en-GB" sz="1050" b="1" baseline="0" dirty="0" smtClean="0"/>
              <a:t>healthcare system </a:t>
            </a:r>
            <a:r>
              <a:rPr lang="en-GB" sz="1050" baseline="0" dirty="0" smtClean="0"/>
              <a:t>– including primary care and our other services </a:t>
            </a:r>
          </a:p>
          <a:p>
            <a:endParaRPr lang="en-GB" sz="1050" baseline="0" dirty="0" smtClean="0"/>
          </a:p>
          <a:p>
            <a:r>
              <a:rPr lang="en-GB" sz="1050" i="1" baseline="0" dirty="0" smtClean="0"/>
              <a:t>Talk about these challenges from primary care strategy </a:t>
            </a:r>
          </a:p>
          <a:p>
            <a:endParaRPr lang="en-GB" sz="1050" i="1" baseline="0" dirty="0" smtClean="0"/>
          </a:p>
          <a:p>
            <a:pPr marL="457200" indent="-457200">
              <a:lnSpc>
                <a:spcPct val="114000"/>
              </a:lnSpc>
              <a:spcBef>
                <a:spcPts val="1200"/>
              </a:spcBef>
              <a:spcAft>
                <a:spcPts val="1200"/>
              </a:spcAft>
              <a:buFont typeface="Arial" panose="020B0604020202020204" pitchFamily="34" charset="0"/>
              <a:buChar char="•"/>
            </a:pPr>
            <a:r>
              <a:rPr lang="en-GB" sz="1050" b="0" dirty="0" smtClean="0">
                <a:solidFill>
                  <a:srgbClr val="0070BA"/>
                </a:solidFill>
                <a:latin typeface="Arial" panose="020B0604020202020204" pitchFamily="34" charset="0"/>
                <a:cs typeface="Arial" panose="020B0604020202020204" pitchFamily="34" charset="0"/>
              </a:rPr>
              <a:t>Growing and increasingly elderly population </a:t>
            </a:r>
            <a:r>
              <a:rPr lang="en-GB" sz="1050" b="1" dirty="0" smtClean="0">
                <a:solidFill>
                  <a:srgbClr val="0070BA"/>
                </a:solidFill>
                <a:latin typeface="Arial" panose="020B0604020202020204" pitchFamily="34" charset="0"/>
                <a:cs typeface="Arial" panose="020B0604020202020204" pitchFamily="34" charset="0"/>
              </a:rPr>
              <a:t>– people</a:t>
            </a:r>
            <a:r>
              <a:rPr lang="en-GB" sz="1050" b="1" baseline="0" dirty="0" smtClean="0">
                <a:solidFill>
                  <a:srgbClr val="0070BA"/>
                </a:solidFill>
                <a:latin typeface="Arial" panose="020B0604020202020204" pitchFamily="34" charset="0"/>
                <a:cs typeface="Arial" panose="020B0604020202020204" pitchFamily="34" charset="0"/>
              </a:rPr>
              <a:t> living longer, accessing more care </a:t>
            </a:r>
            <a:endParaRPr lang="en-GB" sz="1050" b="1" dirty="0" smtClean="0">
              <a:solidFill>
                <a:srgbClr val="0070BA"/>
              </a:solidFill>
              <a:latin typeface="Arial" panose="020B0604020202020204" pitchFamily="34" charset="0"/>
              <a:cs typeface="Arial" panose="020B0604020202020204" pitchFamily="34" charset="0"/>
            </a:endParaRPr>
          </a:p>
          <a:p>
            <a:pPr marL="457200" indent="-457200">
              <a:lnSpc>
                <a:spcPct val="114000"/>
              </a:lnSpc>
              <a:spcBef>
                <a:spcPts val="1200"/>
              </a:spcBef>
              <a:spcAft>
                <a:spcPts val="1200"/>
              </a:spcAft>
              <a:buFont typeface="Arial" panose="020B0604020202020204" pitchFamily="34" charset="0"/>
              <a:buChar char="•"/>
            </a:pPr>
            <a:r>
              <a:rPr lang="en-GB" sz="1050" b="0" dirty="0" smtClean="0">
                <a:solidFill>
                  <a:srgbClr val="0070BA"/>
                </a:solidFill>
                <a:latin typeface="Arial" panose="020B0604020202020204" pitchFamily="34" charset="0"/>
                <a:cs typeface="Arial" panose="020B0604020202020204" pitchFamily="34" charset="0"/>
              </a:rPr>
              <a:t>Increasing demand </a:t>
            </a:r>
            <a:r>
              <a:rPr lang="en-GB" sz="1050" b="1" dirty="0" smtClean="0">
                <a:solidFill>
                  <a:srgbClr val="0070BA"/>
                </a:solidFill>
                <a:latin typeface="Arial" panose="020B0604020202020204" pitchFamily="34" charset="0"/>
                <a:cs typeface="Arial" panose="020B0604020202020204" pitchFamily="34" charset="0"/>
              </a:rPr>
              <a:t>– growing </a:t>
            </a:r>
          </a:p>
          <a:p>
            <a:pPr marL="457200" indent="-457200">
              <a:lnSpc>
                <a:spcPct val="114000"/>
              </a:lnSpc>
              <a:spcBef>
                <a:spcPts val="1200"/>
              </a:spcBef>
              <a:spcAft>
                <a:spcPts val="1200"/>
              </a:spcAft>
              <a:buFont typeface="Arial" panose="020B0604020202020204" pitchFamily="34" charset="0"/>
              <a:buChar char="•"/>
            </a:pPr>
            <a:r>
              <a:rPr lang="en-GB" sz="1050" b="0" dirty="0" smtClean="0">
                <a:solidFill>
                  <a:srgbClr val="0070BA"/>
                </a:solidFill>
                <a:latin typeface="Arial" panose="020B0604020202020204" pitchFamily="34" charset="0"/>
                <a:cs typeface="Arial" panose="020B0604020202020204" pitchFamily="34" charset="0"/>
              </a:rPr>
              <a:t>Financial pressures </a:t>
            </a:r>
            <a:r>
              <a:rPr lang="en-GB" sz="1050" b="1" dirty="0" smtClean="0">
                <a:solidFill>
                  <a:srgbClr val="0070BA"/>
                </a:solidFill>
                <a:latin typeface="Arial" panose="020B0604020202020204" pitchFamily="34" charset="0"/>
                <a:cs typeface="Arial" panose="020B0604020202020204" pitchFamily="34" charset="0"/>
              </a:rPr>
              <a:t>– challenges on</a:t>
            </a:r>
            <a:r>
              <a:rPr lang="en-GB" sz="1050" b="1" baseline="0" dirty="0" smtClean="0">
                <a:solidFill>
                  <a:srgbClr val="0070BA"/>
                </a:solidFill>
                <a:latin typeface="Arial" panose="020B0604020202020204" pitchFamily="34" charset="0"/>
                <a:cs typeface="Arial" panose="020B0604020202020204" pitchFamily="34" charset="0"/>
              </a:rPr>
              <a:t> finance and savings </a:t>
            </a:r>
            <a:endParaRPr lang="en-GB" sz="1050" b="1" dirty="0" smtClean="0">
              <a:solidFill>
                <a:srgbClr val="0070BA"/>
              </a:solidFill>
              <a:latin typeface="Arial" panose="020B0604020202020204" pitchFamily="34" charset="0"/>
              <a:cs typeface="Arial" panose="020B0604020202020204" pitchFamily="34" charset="0"/>
            </a:endParaRPr>
          </a:p>
          <a:p>
            <a:pPr marL="457200" indent="-457200">
              <a:lnSpc>
                <a:spcPct val="114000"/>
              </a:lnSpc>
              <a:spcBef>
                <a:spcPts val="1200"/>
              </a:spcBef>
              <a:spcAft>
                <a:spcPts val="1200"/>
              </a:spcAft>
              <a:buFont typeface="Arial" panose="020B0604020202020204" pitchFamily="34" charset="0"/>
              <a:buChar char="•"/>
            </a:pPr>
            <a:r>
              <a:rPr lang="en-GB" sz="1050" b="0" dirty="0" smtClean="0">
                <a:solidFill>
                  <a:srgbClr val="0070BA"/>
                </a:solidFill>
                <a:latin typeface="Arial" panose="020B0604020202020204" pitchFamily="34" charset="0"/>
                <a:cs typeface="Arial" panose="020B0604020202020204" pitchFamily="34" charset="0"/>
              </a:rPr>
              <a:t>Recruiting and retaining staff </a:t>
            </a:r>
            <a:r>
              <a:rPr lang="en-GB" sz="1050" b="1" dirty="0" smtClean="0">
                <a:solidFill>
                  <a:srgbClr val="0070BA"/>
                </a:solidFill>
                <a:latin typeface="Arial" panose="020B0604020202020204" pitchFamily="34" charset="0"/>
                <a:cs typeface="Arial" panose="020B0604020202020204" pitchFamily="34" charset="0"/>
              </a:rPr>
              <a:t>– workforce challenges</a:t>
            </a:r>
            <a:r>
              <a:rPr lang="en-GB" sz="1050" b="1" baseline="0" dirty="0" smtClean="0">
                <a:solidFill>
                  <a:srgbClr val="0070BA"/>
                </a:solidFill>
                <a:latin typeface="Arial" panose="020B0604020202020204" pitchFamily="34" charset="0"/>
                <a:cs typeface="Arial" panose="020B0604020202020204" pitchFamily="34" charset="0"/>
              </a:rPr>
              <a:t>/high quality staff/reducing turnover/attraction  </a:t>
            </a:r>
            <a:endParaRPr lang="en-GB" sz="1050" b="1" dirty="0" smtClean="0">
              <a:solidFill>
                <a:srgbClr val="0070BA"/>
              </a:solidFill>
              <a:latin typeface="Arial" panose="020B0604020202020204" pitchFamily="34" charset="0"/>
              <a:cs typeface="Arial" panose="020B0604020202020204" pitchFamily="34" charset="0"/>
            </a:endParaRPr>
          </a:p>
          <a:p>
            <a:endParaRPr lang="en-GB" sz="1050" i="1" baseline="0" dirty="0" smtClean="0"/>
          </a:p>
        </p:txBody>
      </p:sp>
      <p:sp>
        <p:nvSpPr>
          <p:cNvPr id="4" name="Slide Number Placeholder 3"/>
          <p:cNvSpPr>
            <a:spLocks noGrp="1"/>
          </p:cNvSpPr>
          <p:nvPr>
            <p:ph type="sldNum" sz="quarter" idx="10"/>
          </p:nvPr>
        </p:nvSpPr>
        <p:spPr/>
        <p:txBody>
          <a:bodyPr/>
          <a:lstStyle/>
          <a:p>
            <a:fld id="{AE4F46AA-F1D9-4EC4-8C2A-267F69FC69D8}"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3274710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50" baseline="0" dirty="0" smtClean="0"/>
              <a:t>Ambitions… </a:t>
            </a:r>
          </a:p>
          <a:p>
            <a:endParaRPr lang="en-GB" sz="1050" baseline="0" dirty="0" smtClean="0"/>
          </a:p>
          <a:p>
            <a:r>
              <a:rPr lang="en-GB" sz="1050" baseline="0" dirty="0" smtClean="0"/>
              <a:t>Working </a:t>
            </a:r>
            <a:r>
              <a:rPr lang="en-GB" sz="1050" b="1" baseline="0" dirty="0" smtClean="0"/>
              <a:t>together collaboratively </a:t>
            </a:r>
            <a:r>
              <a:rPr lang="en-GB" sz="1050" baseline="0" dirty="0" smtClean="0"/>
              <a:t>as the foundation of working with </a:t>
            </a:r>
            <a:r>
              <a:rPr lang="en-GB" sz="1050" b="1" baseline="0" dirty="0" smtClean="0"/>
              <a:t>provider partners</a:t>
            </a:r>
            <a:r>
              <a:rPr lang="en-GB" sz="1050" baseline="0" dirty="0" smtClean="0"/>
              <a:t>, in groups of </a:t>
            </a:r>
            <a:r>
              <a:rPr lang="en-GB" sz="1050" b="1" baseline="0" dirty="0" smtClean="0"/>
              <a:t>circa 30,000+</a:t>
            </a:r>
            <a:r>
              <a:rPr lang="en-GB" sz="1050" baseline="0" dirty="0" smtClean="0"/>
              <a:t>, </a:t>
            </a:r>
          </a:p>
          <a:p>
            <a:pPr marL="171450" indent="-171450">
              <a:buFontTx/>
              <a:buChar char="-"/>
            </a:pPr>
            <a:r>
              <a:rPr lang="en-GB" sz="1050" baseline="0" dirty="0" smtClean="0"/>
              <a:t>deliver care centred on the needs of practice populations.  </a:t>
            </a:r>
          </a:p>
          <a:p>
            <a:pPr marL="0" indent="0">
              <a:buFontTx/>
              <a:buNone/>
            </a:pPr>
            <a:endParaRPr lang="en-GB" sz="1050" baseline="0" dirty="0" smtClean="0"/>
          </a:p>
          <a:p>
            <a:r>
              <a:rPr lang="en-GB" sz="1050" baseline="0" dirty="0" smtClean="0"/>
              <a:t>Plan to invest in placing a </a:t>
            </a:r>
            <a:r>
              <a:rPr lang="en-GB" sz="1050" b="1" baseline="0" dirty="0" smtClean="0"/>
              <a:t>greater emphasis </a:t>
            </a:r>
            <a:r>
              <a:rPr lang="en-GB" sz="1050" baseline="0" dirty="0" smtClean="0"/>
              <a:t>on </a:t>
            </a:r>
            <a:r>
              <a:rPr lang="en-GB" sz="1050" b="1" baseline="0" dirty="0" smtClean="0"/>
              <a:t>self-care and prevention </a:t>
            </a:r>
            <a:r>
              <a:rPr lang="en-GB" sz="1050" baseline="0" dirty="0" smtClean="0"/>
              <a:t>including </a:t>
            </a:r>
            <a:r>
              <a:rPr lang="en-GB" sz="1050" b="1" baseline="0" dirty="0" smtClean="0"/>
              <a:t>social prescribing </a:t>
            </a:r>
            <a:r>
              <a:rPr lang="en-GB" sz="1050" baseline="0" dirty="0" smtClean="0"/>
              <a:t>initiative which has been beneficial for patients.</a:t>
            </a:r>
          </a:p>
          <a:p>
            <a:endParaRPr lang="en-GB" sz="1050" baseline="0" dirty="0" smtClean="0"/>
          </a:p>
          <a:p>
            <a:r>
              <a:rPr lang="en-GB" sz="1050" baseline="0" dirty="0" smtClean="0"/>
              <a:t>In </a:t>
            </a:r>
            <a:r>
              <a:rPr lang="en-GB" sz="1050" b="1" baseline="0" dirty="0" smtClean="0"/>
              <a:t>reducing variation</a:t>
            </a:r>
            <a:r>
              <a:rPr lang="en-GB" sz="1050" baseline="0" dirty="0" smtClean="0"/>
              <a:t>, we will be addressing areas such as: </a:t>
            </a:r>
          </a:p>
          <a:p>
            <a:r>
              <a:rPr lang="en-GB" sz="1050" b="1" baseline="0" dirty="0" smtClean="0"/>
              <a:t>- medication waste </a:t>
            </a:r>
            <a:endParaRPr lang="en-GB" sz="1050" b="0" baseline="0" dirty="0" smtClean="0"/>
          </a:p>
          <a:p>
            <a:r>
              <a:rPr lang="en-GB" sz="1050" b="0" baseline="0" dirty="0" smtClean="0"/>
              <a:t>- </a:t>
            </a:r>
            <a:r>
              <a:rPr lang="en-GB" sz="1050" baseline="0" dirty="0" smtClean="0"/>
              <a:t>looking at how we can deliver some </a:t>
            </a:r>
            <a:r>
              <a:rPr lang="en-GB" sz="1050" b="1" baseline="0" dirty="0" smtClean="0"/>
              <a:t>services more efficiently</a:t>
            </a:r>
            <a:r>
              <a:rPr lang="en-GB" sz="1050" baseline="0" dirty="0" smtClean="0"/>
              <a:t>.</a:t>
            </a:r>
          </a:p>
          <a:p>
            <a:endParaRPr lang="en-GB" sz="1050" baseline="0" dirty="0" smtClean="0"/>
          </a:p>
          <a:p>
            <a:r>
              <a:rPr lang="en-GB" sz="1050" b="1" baseline="0" dirty="0" smtClean="0"/>
              <a:t>Urgent care </a:t>
            </a:r>
            <a:r>
              <a:rPr lang="en-GB" sz="1050" baseline="0" dirty="0" smtClean="0"/>
              <a:t>is a </a:t>
            </a:r>
            <a:r>
              <a:rPr lang="en-GB" sz="1050" b="1" baseline="0" dirty="0" smtClean="0"/>
              <a:t>priority </a:t>
            </a:r>
            <a:r>
              <a:rPr lang="en-GB" sz="1050" baseline="0" dirty="0" smtClean="0"/>
              <a:t>for our system </a:t>
            </a:r>
          </a:p>
          <a:p>
            <a:pPr marL="171450" indent="-171450">
              <a:buFontTx/>
              <a:buChar char="-"/>
            </a:pPr>
            <a:r>
              <a:rPr lang="en-GB" sz="1050" b="1" baseline="0" dirty="0" smtClean="0"/>
              <a:t>improve</a:t>
            </a:r>
            <a:r>
              <a:rPr lang="en-GB" sz="1050" baseline="0" dirty="0" smtClean="0"/>
              <a:t> this for </a:t>
            </a:r>
            <a:r>
              <a:rPr lang="en-GB" sz="1050" b="1" baseline="0" dirty="0" smtClean="0"/>
              <a:t>patients</a:t>
            </a:r>
            <a:r>
              <a:rPr lang="en-GB" sz="1050" baseline="0" dirty="0" smtClean="0"/>
              <a:t> to remove the confusion and duplication of services </a:t>
            </a:r>
          </a:p>
          <a:p>
            <a:pPr marL="171450" indent="-171450">
              <a:buFontTx/>
              <a:buChar char="-"/>
            </a:pPr>
            <a:r>
              <a:rPr lang="en-GB" sz="1050" baseline="0" dirty="0" smtClean="0"/>
              <a:t>make more </a:t>
            </a:r>
            <a:r>
              <a:rPr lang="en-GB" sz="1050" b="1" baseline="0" dirty="0" smtClean="0"/>
              <a:t>diagnostics and specialists </a:t>
            </a:r>
            <a:r>
              <a:rPr lang="en-GB" sz="1050" baseline="0" dirty="0" smtClean="0"/>
              <a:t>available in the </a:t>
            </a:r>
            <a:r>
              <a:rPr lang="en-GB" sz="1050" b="1" baseline="0" dirty="0" smtClean="0"/>
              <a:t>community</a:t>
            </a:r>
            <a:r>
              <a:rPr lang="en-GB" sz="1050" baseline="0" dirty="0" smtClean="0"/>
              <a:t>.</a:t>
            </a:r>
          </a:p>
        </p:txBody>
      </p:sp>
      <p:sp>
        <p:nvSpPr>
          <p:cNvPr id="4" name="Slide Number Placeholder 3"/>
          <p:cNvSpPr>
            <a:spLocks noGrp="1"/>
          </p:cNvSpPr>
          <p:nvPr>
            <p:ph type="sldNum" sz="quarter" idx="10"/>
          </p:nvPr>
        </p:nvSpPr>
        <p:spPr/>
        <p:txBody>
          <a:bodyPr/>
          <a:lstStyle/>
          <a:p>
            <a:fld id="{AE4F46AA-F1D9-4EC4-8C2A-267F69FC69D8}"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274710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50" baseline="0" dirty="0" smtClean="0"/>
              <a:t>This is the </a:t>
            </a:r>
            <a:r>
              <a:rPr lang="en-GB" sz="1050" b="1" baseline="0" dirty="0" smtClean="0"/>
              <a:t>vision</a:t>
            </a:r>
            <a:r>
              <a:rPr lang="en-GB" sz="1050" baseline="0" dirty="0" smtClean="0"/>
              <a:t> developed for our Primary Care Strategy – started at the Primary Care event we held just over a year ago.</a:t>
            </a:r>
          </a:p>
          <a:p>
            <a:endParaRPr lang="en-GB" sz="1050" baseline="0" dirty="0" smtClean="0"/>
          </a:p>
          <a:p>
            <a:r>
              <a:rPr lang="en-GB" sz="1050" b="1" baseline="0" dirty="0" smtClean="0"/>
              <a:t>Significant changes </a:t>
            </a:r>
            <a:r>
              <a:rPr lang="en-GB" sz="1050" baseline="0" dirty="0" smtClean="0"/>
              <a:t>since then:</a:t>
            </a:r>
          </a:p>
          <a:p>
            <a:pPr marL="171450" indent="-171450">
              <a:buFontTx/>
              <a:buChar char="-"/>
            </a:pPr>
            <a:r>
              <a:rPr lang="en-GB" sz="1050" baseline="0" dirty="0" smtClean="0"/>
              <a:t>Increased </a:t>
            </a:r>
            <a:r>
              <a:rPr lang="en-GB" sz="1050" b="1" baseline="0" dirty="0" smtClean="0"/>
              <a:t>engagement </a:t>
            </a:r>
            <a:r>
              <a:rPr lang="en-GB" sz="1050" baseline="0" dirty="0" smtClean="0"/>
              <a:t>with practices </a:t>
            </a:r>
          </a:p>
          <a:p>
            <a:pPr marL="171450" indent="-171450">
              <a:buFontTx/>
              <a:buChar char="-"/>
            </a:pPr>
            <a:r>
              <a:rPr lang="en-GB" sz="1050" baseline="0" dirty="0" smtClean="0"/>
              <a:t>Developed </a:t>
            </a:r>
            <a:r>
              <a:rPr lang="en-GB" sz="1050" b="1" baseline="0" dirty="0" smtClean="0"/>
              <a:t>programmes of work </a:t>
            </a:r>
          </a:p>
          <a:p>
            <a:pPr marL="628650" lvl="1" indent="-171450">
              <a:buFontTx/>
              <a:buChar char="-"/>
            </a:pPr>
            <a:r>
              <a:rPr lang="en-GB" sz="1050" baseline="0" dirty="0" smtClean="0"/>
              <a:t>Practice resilience programme, </a:t>
            </a:r>
          </a:p>
          <a:p>
            <a:pPr marL="628650" lvl="1" indent="-171450">
              <a:buFontTx/>
              <a:buChar char="-"/>
            </a:pPr>
            <a:r>
              <a:rPr lang="en-GB" sz="1050" baseline="0" dirty="0" smtClean="0"/>
              <a:t>Practice development programmes – 10 High impact actions </a:t>
            </a:r>
            <a:r>
              <a:rPr lang="en-GB" sz="1050" i="1" baseline="0" dirty="0" smtClean="0"/>
              <a:t>(detailed on slide later)  </a:t>
            </a:r>
          </a:p>
          <a:p>
            <a:pPr marL="628650" lvl="1" indent="-171450">
              <a:buFontTx/>
              <a:buChar char="-"/>
            </a:pPr>
            <a:r>
              <a:rPr lang="en-GB" sz="1050" baseline="0" dirty="0" smtClean="0"/>
              <a:t>Transformational support,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sz="1050" baseline="0" dirty="0" smtClean="0"/>
              <a:t>Access - </a:t>
            </a:r>
            <a:r>
              <a:rPr lang="en-GB" sz="1050" i="1" baseline="0" dirty="0" smtClean="0"/>
              <a:t>(detailed on next slide)  </a:t>
            </a:r>
          </a:p>
          <a:p>
            <a:pPr marL="628650" lvl="1" indent="-171450">
              <a:buFontTx/>
              <a:buChar char="-"/>
            </a:pPr>
            <a:endParaRPr lang="en-GB" sz="1050" baseline="0" dirty="0" smtClean="0"/>
          </a:p>
          <a:p>
            <a:pPr marL="171450" indent="-171450">
              <a:buFontTx/>
              <a:buChar char="-"/>
            </a:pPr>
            <a:endParaRPr lang="en-GB" sz="1050" baseline="0" dirty="0" smtClean="0"/>
          </a:p>
        </p:txBody>
      </p:sp>
      <p:sp>
        <p:nvSpPr>
          <p:cNvPr id="4" name="Slide Number Placeholder 3"/>
          <p:cNvSpPr>
            <a:spLocks noGrp="1"/>
          </p:cNvSpPr>
          <p:nvPr>
            <p:ph type="sldNum" sz="quarter" idx="10"/>
          </p:nvPr>
        </p:nvSpPr>
        <p:spPr/>
        <p:txBody>
          <a:bodyPr/>
          <a:lstStyle/>
          <a:p>
            <a:fld id="{AE4F46AA-F1D9-4EC4-8C2A-267F69FC69D8}"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3274710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50" baseline="0" dirty="0" smtClean="0"/>
              <a:t>These are the </a:t>
            </a:r>
            <a:r>
              <a:rPr lang="en-GB" sz="1050" b="1" baseline="0" dirty="0" smtClean="0"/>
              <a:t>priorities</a:t>
            </a:r>
            <a:r>
              <a:rPr lang="en-GB" sz="1050" baseline="0" dirty="0" smtClean="0"/>
              <a:t> that form the </a:t>
            </a:r>
            <a:r>
              <a:rPr lang="en-GB" sz="1050" b="1" baseline="0" dirty="0" smtClean="0"/>
              <a:t>basis of the strategy.</a:t>
            </a:r>
            <a:r>
              <a:rPr lang="en-GB" sz="1050" baseline="0" dirty="0" smtClean="0"/>
              <a:t>  </a:t>
            </a:r>
          </a:p>
          <a:p>
            <a:endParaRPr lang="en-GB" sz="1050" baseline="0" dirty="0" smtClean="0"/>
          </a:p>
          <a:p>
            <a:r>
              <a:rPr lang="en-GB" sz="1050" baseline="0" dirty="0" smtClean="0"/>
              <a:t>We are investing across these areas, </a:t>
            </a:r>
          </a:p>
          <a:p>
            <a:r>
              <a:rPr lang="en-GB" sz="1050" b="1" baseline="0" dirty="0" smtClean="0"/>
              <a:t>Access </a:t>
            </a:r>
            <a:r>
              <a:rPr lang="en-GB" sz="1050" baseline="0" dirty="0" smtClean="0"/>
              <a:t>- Choice+, pre-book, same day appointments and after 6.30pm </a:t>
            </a:r>
          </a:p>
          <a:p>
            <a:r>
              <a:rPr lang="en-GB" sz="1050" baseline="0" dirty="0" smtClean="0"/>
              <a:t>New </a:t>
            </a:r>
            <a:r>
              <a:rPr lang="en-GB" sz="1050" b="1" baseline="0" dirty="0" smtClean="0"/>
              <a:t>premises </a:t>
            </a:r>
            <a:r>
              <a:rPr lang="en-GB" sz="1050" baseline="0" dirty="0" smtClean="0"/>
              <a:t>– developments </a:t>
            </a:r>
          </a:p>
          <a:p>
            <a:r>
              <a:rPr lang="en-GB" sz="1050" b="1" baseline="0" dirty="0" smtClean="0"/>
              <a:t>IT</a:t>
            </a:r>
            <a:r>
              <a:rPr lang="en-GB" sz="1050" baseline="0" dirty="0" smtClean="0"/>
              <a:t> – supporting practices </a:t>
            </a:r>
          </a:p>
          <a:p>
            <a:r>
              <a:rPr lang="en-GB" sz="1050" baseline="0" dirty="0" smtClean="0"/>
              <a:t>Primary Care at scale – 30,000+ model – people and place </a:t>
            </a:r>
          </a:p>
          <a:p>
            <a:endParaRPr lang="en-GB" sz="1050" baseline="0" dirty="0" smtClean="0"/>
          </a:p>
          <a:p>
            <a:r>
              <a:rPr lang="en-GB" sz="1050" b="1" baseline="0" dirty="0" smtClean="0"/>
              <a:t>Primary Care strategy – patient version </a:t>
            </a:r>
            <a:r>
              <a:rPr lang="en-GB" sz="1050" baseline="0" dirty="0" smtClean="0"/>
              <a:t>– In front of you – if you have </a:t>
            </a:r>
            <a:r>
              <a:rPr lang="en-GB" sz="1050" b="1" baseline="0" dirty="0" smtClean="0"/>
              <a:t>questions</a:t>
            </a:r>
            <a:r>
              <a:rPr lang="en-GB" sz="1050" baseline="0" dirty="0" smtClean="0"/>
              <a:t> please ask me or the team</a:t>
            </a:r>
          </a:p>
          <a:p>
            <a:endParaRPr lang="en-GB" sz="1050" baseline="0" dirty="0" smtClean="0"/>
          </a:p>
          <a:p>
            <a:r>
              <a:rPr lang="en-GB" sz="1050" b="1" baseline="0" dirty="0" smtClean="0"/>
              <a:t>Workforce</a:t>
            </a:r>
            <a:r>
              <a:rPr lang="en-GB" sz="1050" baseline="0" dirty="0" smtClean="0"/>
              <a:t> – </a:t>
            </a:r>
            <a:r>
              <a:rPr lang="en-GB" sz="1050" i="1" baseline="0" dirty="0" smtClean="0"/>
              <a:t>(detailed on the next slide)   </a:t>
            </a:r>
          </a:p>
        </p:txBody>
      </p:sp>
      <p:sp>
        <p:nvSpPr>
          <p:cNvPr id="4" name="Slide Number Placeholder 3"/>
          <p:cNvSpPr>
            <a:spLocks noGrp="1"/>
          </p:cNvSpPr>
          <p:nvPr>
            <p:ph type="sldNum" sz="quarter" idx="10"/>
          </p:nvPr>
        </p:nvSpPr>
        <p:spPr/>
        <p:txBody>
          <a:bodyPr/>
          <a:lstStyle/>
          <a:p>
            <a:fld id="{AE4F46AA-F1D9-4EC4-8C2A-267F69FC69D8}"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274710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50" baseline="0" dirty="0" smtClean="0"/>
              <a:t>This slide represents some of the </a:t>
            </a:r>
            <a:r>
              <a:rPr lang="en-GB" sz="1050" b="1" baseline="0" dirty="0" smtClean="0"/>
              <a:t>work we’ve already started and will continue </a:t>
            </a:r>
            <a:r>
              <a:rPr lang="en-GB" sz="1050" baseline="0" dirty="0" smtClean="0"/>
              <a:t>to do to support practices with: </a:t>
            </a:r>
          </a:p>
          <a:p>
            <a:endParaRPr lang="en-GB" sz="1050" baseline="0" dirty="0" smtClean="0"/>
          </a:p>
          <a:p>
            <a:r>
              <a:rPr lang="en-GB" sz="1050" b="1" baseline="0" dirty="0" smtClean="0"/>
              <a:t>Recruitment challenges </a:t>
            </a:r>
            <a:r>
              <a:rPr lang="en-GB" sz="1050" baseline="0" dirty="0" smtClean="0"/>
              <a:t>and </a:t>
            </a:r>
            <a:r>
              <a:rPr lang="en-GB" sz="1050" b="1" baseline="0" dirty="0" smtClean="0"/>
              <a:t>planning for the future </a:t>
            </a:r>
          </a:p>
          <a:p>
            <a:endParaRPr lang="en-GB" sz="1050" b="1" baseline="0" dirty="0" smtClean="0"/>
          </a:p>
          <a:p>
            <a:r>
              <a:rPr lang="en-GB" sz="1050" b="0" i="1" baseline="0" dirty="0" smtClean="0"/>
              <a:t>Pick off slide above to talk in more depth </a:t>
            </a:r>
          </a:p>
          <a:p>
            <a:endParaRPr lang="en-GB" sz="1050" baseline="0" dirty="0" smtClean="0"/>
          </a:p>
        </p:txBody>
      </p:sp>
      <p:sp>
        <p:nvSpPr>
          <p:cNvPr id="4" name="Slide Number Placeholder 3"/>
          <p:cNvSpPr>
            <a:spLocks noGrp="1"/>
          </p:cNvSpPr>
          <p:nvPr>
            <p:ph type="sldNum" sz="quarter" idx="10"/>
          </p:nvPr>
        </p:nvSpPr>
        <p:spPr/>
        <p:txBody>
          <a:bodyPr/>
          <a:lstStyle/>
          <a:p>
            <a:fld id="{AE4F46AA-F1D9-4EC4-8C2A-267F69FC69D8}"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3274710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National and local commitment to primary care:</a:t>
            </a:r>
            <a:r>
              <a:rPr lang="en-GB" baseline="0" dirty="0" smtClean="0"/>
              <a:t> </a:t>
            </a:r>
          </a:p>
          <a:p>
            <a:endParaRPr lang="en-GB" baseline="0" dirty="0" smtClean="0"/>
          </a:p>
          <a:p>
            <a:r>
              <a:rPr lang="en-GB" b="1" baseline="0" dirty="0" smtClean="0"/>
              <a:t>Maximising</a:t>
            </a:r>
            <a:r>
              <a:rPr lang="en-GB" baseline="0" dirty="0" smtClean="0"/>
              <a:t> on the many </a:t>
            </a:r>
            <a:r>
              <a:rPr lang="en-GB" b="1" baseline="0" dirty="0" smtClean="0"/>
              <a:t>strengths</a:t>
            </a:r>
            <a:r>
              <a:rPr lang="en-GB" baseline="0" dirty="0" smtClean="0"/>
              <a:t> that exist in primary care</a:t>
            </a:r>
          </a:p>
          <a:p>
            <a:r>
              <a:rPr lang="en-GB" baseline="0" dirty="0" smtClean="0"/>
              <a:t>Working towards </a:t>
            </a:r>
            <a:r>
              <a:rPr lang="en-GB" b="1" baseline="0" dirty="0" smtClean="0"/>
              <a:t>efficiencies </a:t>
            </a:r>
          </a:p>
          <a:p>
            <a:r>
              <a:rPr lang="en-GB" baseline="0" dirty="0" smtClean="0"/>
              <a:t>Helping to make it</a:t>
            </a:r>
            <a:r>
              <a:rPr lang="en-GB" b="1" baseline="0" dirty="0" smtClean="0"/>
              <a:t> easier </a:t>
            </a:r>
            <a:r>
              <a:rPr lang="en-GB" baseline="0" dirty="0" smtClean="0"/>
              <a:t>for practices </a:t>
            </a:r>
          </a:p>
          <a:p>
            <a:endParaRPr lang="en-GB" baseline="0" dirty="0" smtClean="0"/>
          </a:p>
          <a:p>
            <a:r>
              <a:rPr lang="en-GB" i="1" baseline="0" dirty="0" smtClean="0"/>
              <a:t>Pick off topic area from above</a:t>
            </a:r>
          </a:p>
          <a:p>
            <a:endParaRPr lang="en-GB" baseline="0" dirty="0" smtClean="0"/>
          </a:p>
          <a:p>
            <a:r>
              <a:rPr lang="en-GB" i="1" baseline="0" dirty="0" smtClean="0"/>
              <a:t>Next slide (future patients and the hopes for them)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AE4F46AA-F1D9-4EC4-8C2A-267F69FC69D8}"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709235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the patients:</a:t>
            </a:r>
            <a:r>
              <a:rPr lang="en-GB" baseline="0" dirty="0" smtClean="0"/>
              <a:t> </a:t>
            </a:r>
            <a:r>
              <a:rPr lang="en-GB" dirty="0" smtClean="0"/>
              <a:t> </a:t>
            </a:r>
          </a:p>
          <a:p>
            <a:r>
              <a:rPr lang="en-GB" dirty="0" smtClean="0"/>
              <a:t/>
            </a:r>
            <a:br>
              <a:rPr lang="en-GB" dirty="0" smtClean="0"/>
            </a:br>
            <a:r>
              <a:rPr lang="en-GB" b="1" dirty="0" smtClean="0"/>
              <a:t>Access</a:t>
            </a:r>
            <a:r>
              <a:rPr lang="en-GB" dirty="0" smtClean="0"/>
              <a:t> – </a:t>
            </a:r>
            <a:r>
              <a:rPr lang="en-GB" b="1" dirty="0" smtClean="0"/>
              <a:t>right person right time</a:t>
            </a:r>
            <a:r>
              <a:rPr lang="en-GB" dirty="0" smtClean="0"/>
              <a:t>,</a:t>
            </a:r>
            <a:r>
              <a:rPr lang="en-GB" baseline="0" dirty="0" smtClean="0"/>
              <a:t> </a:t>
            </a:r>
            <a:r>
              <a:rPr lang="en-GB" b="1" baseline="0" dirty="0" smtClean="0"/>
              <a:t>flexibility</a:t>
            </a:r>
            <a:r>
              <a:rPr lang="en-GB" baseline="0" dirty="0" smtClean="0"/>
              <a:t> in today’s demanding and </a:t>
            </a:r>
            <a:r>
              <a:rPr lang="en-GB" b="1" baseline="0" dirty="0" smtClean="0"/>
              <a:t>busy</a:t>
            </a:r>
            <a:r>
              <a:rPr lang="en-GB" baseline="0" dirty="0" smtClean="0"/>
              <a:t> world, everybody is busy and </a:t>
            </a:r>
            <a:r>
              <a:rPr lang="en-GB" b="1" baseline="0" dirty="0" smtClean="0"/>
              <a:t>time</a:t>
            </a:r>
            <a:r>
              <a:rPr lang="en-GB" baseline="0" dirty="0" smtClean="0"/>
              <a:t> is at a premium.  </a:t>
            </a:r>
            <a:endParaRPr lang="en-GB" dirty="0" smtClean="0"/>
          </a:p>
          <a:p>
            <a:endParaRPr lang="en-GB" dirty="0" smtClean="0"/>
          </a:p>
          <a:p>
            <a:r>
              <a:rPr lang="en-GB" b="1" dirty="0" smtClean="0"/>
              <a:t>Skills and support </a:t>
            </a:r>
            <a:r>
              <a:rPr lang="en-GB" b="1" baseline="0" dirty="0" smtClean="0"/>
              <a:t> </a:t>
            </a:r>
            <a:endParaRPr lang="en-GB" b="0" baseline="0" dirty="0" smtClean="0"/>
          </a:p>
          <a:p>
            <a:pPr lvl="1"/>
            <a:r>
              <a:rPr lang="en-GB" b="0" baseline="0" dirty="0" smtClean="0"/>
              <a:t>- C</a:t>
            </a:r>
            <a:r>
              <a:rPr lang="en-GB" baseline="0" dirty="0" smtClean="0"/>
              <a:t>reating </a:t>
            </a:r>
            <a:r>
              <a:rPr lang="en-GB" b="1" baseline="0" dirty="0" smtClean="0"/>
              <a:t>patient confidence </a:t>
            </a:r>
            <a:r>
              <a:rPr lang="en-GB" baseline="0" dirty="0" smtClean="0"/>
              <a:t>in their health and using available and supportive technology for healthcare </a:t>
            </a:r>
          </a:p>
          <a:p>
            <a:pPr lvl="1"/>
            <a:r>
              <a:rPr lang="en-GB" baseline="0" dirty="0" smtClean="0"/>
              <a:t>– G-Care system set up for GPs.  Patient facing G-Care timescales planned for December 2017.  </a:t>
            </a:r>
          </a:p>
          <a:p>
            <a:endParaRPr lang="en-GB" baseline="0" dirty="0" smtClean="0"/>
          </a:p>
          <a:p>
            <a:r>
              <a:rPr lang="en-GB" baseline="0" dirty="0" smtClean="0"/>
              <a:t>Bringing </a:t>
            </a:r>
            <a:r>
              <a:rPr lang="en-GB" b="1" baseline="0" dirty="0" smtClean="0"/>
              <a:t>care closer to home </a:t>
            </a:r>
            <a:r>
              <a:rPr lang="en-GB" baseline="0" dirty="0" smtClean="0"/>
              <a:t>– ensuring the </a:t>
            </a:r>
            <a:r>
              <a:rPr lang="en-GB" b="1" baseline="0" dirty="0" smtClean="0"/>
              <a:t>supply </a:t>
            </a:r>
            <a:r>
              <a:rPr lang="en-GB" baseline="0" dirty="0" smtClean="0"/>
              <a:t>meets the </a:t>
            </a:r>
            <a:r>
              <a:rPr lang="en-GB" b="1" baseline="0" dirty="0" smtClean="0"/>
              <a:t>demand  </a:t>
            </a:r>
            <a:endParaRPr lang="en-GB" b="1" dirty="0"/>
          </a:p>
        </p:txBody>
      </p:sp>
      <p:sp>
        <p:nvSpPr>
          <p:cNvPr id="4" name="Slide Number Placeholder 3"/>
          <p:cNvSpPr>
            <a:spLocks noGrp="1"/>
          </p:cNvSpPr>
          <p:nvPr>
            <p:ph type="sldNum" sz="quarter" idx="10"/>
          </p:nvPr>
        </p:nvSpPr>
        <p:spPr/>
        <p:txBody>
          <a:bodyPr/>
          <a:lstStyle/>
          <a:p>
            <a:fld id="{AE4F46AA-F1D9-4EC4-8C2A-267F69FC69D8}"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184284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1. </a:t>
            </a:r>
            <a:r>
              <a:rPr lang="en-GB" b="1" dirty="0" smtClean="0"/>
              <a:t>Active signposting </a:t>
            </a:r>
            <a:r>
              <a:rPr lang="en-GB" dirty="0" smtClean="0"/>
              <a:t>– you will hear about the work of a local practice befor</a:t>
            </a:r>
            <a:r>
              <a:rPr lang="en-GB" baseline="0" dirty="0" smtClean="0"/>
              <a:t>e the workshops – training for the care to directed/navigated to the right place at the right time – community services – people don’t always need a GP appointment. </a:t>
            </a:r>
          </a:p>
          <a:p>
            <a:endParaRPr lang="en-GB" baseline="0" dirty="0" smtClean="0"/>
          </a:p>
          <a:p>
            <a:r>
              <a:rPr lang="en-GB" baseline="0" dirty="0" smtClean="0"/>
              <a:t>2. </a:t>
            </a:r>
            <a:r>
              <a:rPr lang="en-GB" b="1" baseline="0" dirty="0" smtClean="0"/>
              <a:t>Consultation </a:t>
            </a:r>
            <a:r>
              <a:rPr lang="en-GB" b="0" baseline="0" dirty="0" smtClean="0"/>
              <a:t>types </a:t>
            </a:r>
            <a:r>
              <a:rPr lang="en-GB" baseline="0" dirty="0" smtClean="0"/>
              <a:t>– increasing </a:t>
            </a:r>
            <a:r>
              <a:rPr lang="en-GB" b="1" baseline="0" dirty="0" smtClean="0"/>
              <a:t>phone appointments </a:t>
            </a:r>
            <a:r>
              <a:rPr lang="en-GB" baseline="0" dirty="0" smtClean="0"/>
              <a:t>where appropriate and </a:t>
            </a:r>
            <a:r>
              <a:rPr lang="en-GB" b="1" baseline="0" dirty="0" smtClean="0"/>
              <a:t>preferred by patient</a:t>
            </a:r>
            <a:r>
              <a:rPr lang="en-GB" baseline="0" dirty="0" smtClean="0"/>
              <a:t>, </a:t>
            </a:r>
            <a:r>
              <a:rPr lang="en-GB" b="1" baseline="0" dirty="0" smtClean="0"/>
              <a:t>E-Consultations</a:t>
            </a:r>
            <a:r>
              <a:rPr lang="en-GB" baseline="0" dirty="0" smtClean="0"/>
              <a:t>, </a:t>
            </a:r>
          </a:p>
          <a:p>
            <a:endParaRPr lang="en-GB" dirty="0" smtClean="0"/>
          </a:p>
          <a:p>
            <a:r>
              <a:rPr lang="en-GB" dirty="0" smtClean="0"/>
              <a:t>3. Reduc</a:t>
            </a:r>
            <a:r>
              <a:rPr lang="en-GB" baseline="0" dirty="0" smtClean="0"/>
              <a:t>e</a:t>
            </a:r>
            <a:r>
              <a:rPr lang="en-GB" b="1" baseline="0" dirty="0" smtClean="0"/>
              <a:t> DNA’s </a:t>
            </a:r>
            <a:r>
              <a:rPr lang="en-GB" baseline="0" dirty="0" smtClean="0"/>
              <a:t>– easier </a:t>
            </a:r>
            <a:r>
              <a:rPr lang="en-GB" b="1" baseline="0" dirty="0" smtClean="0"/>
              <a:t>cancellation</a:t>
            </a:r>
            <a:r>
              <a:rPr lang="en-GB" baseline="0" dirty="0" smtClean="0"/>
              <a:t>, and </a:t>
            </a:r>
            <a:r>
              <a:rPr lang="en-GB" b="1" baseline="0" dirty="0" smtClean="0"/>
              <a:t>appointment reminders </a:t>
            </a:r>
          </a:p>
          <a:p>
            <a:endParaRPr lang="en-GB" baseline="0" dirty="0" smtClean="0"/>
          </a:p>
          <a:p>
            <a:r>
              <a:rPr lang="en-GB" baseline="0" dirty="0" smtClean="0"/>
              <a:t>4. Develop </a:t>
            </a:r>
            <a:r>
              <a:rPr lang="en-GB" b="1" baseline="0" dirty="0" smtClean="0"/>
              <a:t>the team </a:t>
            </a:r>
            <a:r>
              <a:rPr lang="en-GB" baseline="0" dirty="0" smtClean="0"/>
              <a:t>– using </a:t>
            </a:r>
            <a:r>
              <a:rPr lang="en-GB" b="1" baseline="0" dirty="0" smtClean="0"/>
              <a:t>GP’s</a:t>
            </a:r>
            <a:r>
              <a:rPr lang="en-GB" baseline="0" dirty="0" smtClean="0"/>
              <a:t> for their </a:t>
            </a:r>
            <a:r>
              <a:rPr lang="en-GB" b="1" baseline="0" dirty="0" smtClean="0"/>
              <a:t>specialist knowledge </a:t>
            </a:r>
            <a:r>
              <a:rPr lang="en-GB" baseline="0" dirty="0" smtClean="0"/>
              <a:t>to be supported by </a:t>
            </a:r>
            <a:r>
              <a:rPr lang="en-GB" b="1" baseline="0" dirty="0" smtClean="0"/>
              <a:t>very highly qualified and skilled</a:t>
            </a:r>
            <a:r>
              <a:rPr lang="en-GB" baseline="0" dirty="0" smtClean="0"/>
              <a:t> individuals, skills mix to </a:t>
            </a:r>
            <a:r>
              <a:rPr lang="en-GB" baseline="0" dirty="0" err="1" smtClean="0"/>
              <a:t>inc.</a:t>
            </a:r>
            <a:r>
              <a:rPr lang="en-GB" baseline="0" dirty="0" smtClean="0"/>
              <a:t> </a:t>
            </a:r>
            <a:r>
              <a:rPr lang="en-GB" b="1" baseline="0" dirty="0" smtClean="0"/>
              <a:t>minor illness nurses, practice pharmacists, direct access for physio therapists and mental health, physician associates, paramedics. </a:t>
            </a:r>
          </a:p>
          <a:p>
            <a:endParaRPr lang="en-GB" baseline="0" dirty="0" smtClean="0"/>
          </a:p>
          <a:p>
            <a:r>
              <a:rPr lang="en-GB" baseline="0" dirty="0" smtClean="0"/>
              <a:t>5. </a:t>
            </a:r>
            <a:r>
              <a:rPr lang="en-GB" b="1" baseline="0" dirty="0" smtClean="0"/>
              <a:t>Productive work flows </a:t>
            </a:r>
            <a:r>
              <a:rPr lang="en-GB" baseline="0" dirty="0" smtClean="0"/>
              <a:t>– creating </a:t>
            </a:r>
            <a:r>
              <a:rPr lang="en-GB" b="1" baseline="0" dirty="0" smtClean="0"/>
              <a:t>efficiencies</a:t>
            </a:r>
            <a:r>
              <a:rPr lang="en-GB" baseline="0" dirty="0" smtClean="0"/>
              <a:t> within practice systems – excellent approach locally taken by Saintbridge practice in Glos.   </a:t>
            </a:r>
          </a:p>
          <a:p>
            <a:endParaRPr lang="en-GB" baseline="0" dirty="0" smtClean="0"/>
          </a:p>
          <a:p>
            <a:r>
              <a:rPr lang="en-GB" baseline="0" dirty="0" smtClean="0"/>
              <a:t>6. </a:t>
            </a:r>
            <a:r>
              <a:rPr lang="en-GB" b="1" baseline="0" dirty="0" smtClean="0"/>
              <a:t>Personal productivity </a:t>
            </a:r>
            <a:r>
              <a:rPr lang="en-GB" baseline="0" dirty="0" smtClean="0"/>
              <a:t>– leadership training, </a:t>
            </a:r>
            <a:r>
              <a:rPr lang="en-GB" b="1" baseline="0" dirty="0" smtClean="0"/>
              <a:t>mentoring, peer support, computer and IT confidence </a:t>
            </a:r>
          </a:p>
          <a:p>
            <a:endParaRPr lang="en-GB" baseline="0" dirty="0" smtClean="0"/>
          </a:p>
          <a:p>
            <a:r>
              <a:rPr lang="en-GB" baseline="0" dirty="0" smtClean="0"/>
              <a:t>7. </a:t>
            </a:r>
            <a:r>
              <a:rPr lang="en-GB" b="1" baseline="0" dirty="0" smtClean="0"/>
              <a:t>Partnership</a:t>
            </a:r>
            <a:r>
              <a:rPr lang="en-GB" baseline="0" dirty="0" smtClean="0"/>
              <a:t> working: across </a:t>
            </a:r>
            <a:r>
              <a:rPr lang="en-GB" b="1" baseline="0" dirty="0" smtClean="0"/>
              <a:t>specialisms in community settings </a:t>
            </a:r>
            <a:r>
              <a:rPr lang="en-GB" baseline="0" dirty="0" smtClean="0"/>
              <a:t>outside of the hospital, more </a:t>
            </a:r>
            <a:r>
              <a:rPr lang="en-GB" b="1" baseline="0" dirty="0" smtClean="0"/>
              <a:t>collaboration</a:t>
            </a:r>
            <a:r>
              <a:rPr lang="en-GB" baseline="0" dirty="0" smtClean="0"/>
              <a:t> </a:t>
            </a:r>
          </a:p>
          <a:p>
            <a:endParaRPr lang="en-GB" dirty="0" smtClean="0"/>
          </a:p>
          <a:p>
            <a:r>
              <a:rPr lang="en-GB" dirty="0" smtClean="0"/>
              <a:t>8. </a:t>
            </a:r>
            <a:r>
              <a:rPr lang="en-GB" b="1" dirty="0" smtClean="0"/>
              <a:t>Social prescribing </a:t>
            </a:r>
            <a:r>
              <a:rPr lang="en-GB" dirty="0" smtClean="0"/>
              <a:t>– lots of development in county – </a:t>
            </a:r>
            <a:r>
              <a:rPr lang="en-GB" b="1" dirty="0" smtClean="0"/>
              <a:t>CCG and GCC commitment</a:t>
            </a:r>
            <a:r>
              <a:rPr lang="en-GB" baseline="0" dirty="0" smtClean="0"/>
              <a:t> to support this going forward – </a:t>
            </a:r>
            <a:r>
              <a:rPr lang="en-GB" b="1" baseline="0" dirty="0" smtClean="0"/>
              <a:t>local solutions for local people - </a:t>
            </a:r>
            <a:r>
              <a:rPr lang="en-GB" b="0" baseline="0" dirty="0" smtClean="0"/>
              <a:t>locality based. </a:t>
            </a:r>
          </a:p>
          <a:p>
            <a:endParaRPr lang="en-GB" baseline="0" dirty="0" smtClean="0"/>
          </a:p>
          <a:p>
            <a:r>
              <a:rPr lang="en-GB" baseline="0" dirty="0" smtClean="0"/>
              <a:t>9. </a:t>
            </a:r>
            <a:r>
              <a:rPr lang="en-GB" b="1" baseline="0" dirty="0" smtClean="0"/>
              <a:t>Self care </a:t>
            </a:r>
            <a:r>
              <a:rPr lang="en-GB" baseline="0" dirty="0" smtClean="0"/>
              <a:t>– use of </a:t>
            </a:r>
            <a:r>
              <a:rPr lang="en-GB" b="1" baseline="0" dirty="0" smtClean="0"/>
              <a:t>IT technologies </a:t>
            </a:r>
            <a:r>
              <a:rPr lang="en-GB" baseline="0" dirty="0" smtClean="0"/>
              <a:t>which are </a:t>
            </a:r>
            <a:r>
              <a:rPr lang="en-GB" b="1" baseline="0" dirty="0" smtClean="0"/>
              <a:t>condition specific</a:t>
            </a:r>
            <a:r>
              <a:rPr lang="en-GB" baseline="0" dirty="0" smtClean="0"/>
              <a:t>, focusing on </a:t>
            </a:r>
            <a:r>
              <a:rPr lang="en-GB" b="1" baseline="0" dirty="0" smtClean="0"/>
              <a:t>prevention of disease</a:t>
            </a:r>
            <a:r>
              <a:rPr lang="en-GB" baseline="0" dirty="0" smtClean="0"/>
              <a:t>, health coaching and support for </a:t>
            </a:r>
            <a:r>
              <a:rPr lang="en-GB" b="1" baseline="0" dirty="0" smtClean="0"/>
              <a:t>living with Long term conditions</a:t>
            </a:r>
          </a:p>
          <a:p>
            <a:endParaRPr lang="en-GB" baseline="0" dirty="0" smtClean="0"/>
          </a:p>
          <a:p>
            <a:r>
              <a:rPr lang="en-GB" baseline="0" dirty="0" smtClean="0"/>
              <a:t>10. Encouraging local </a:t>
            </a:r>
            <a:r>
              <a:rPr lang="en-GB" b="1" baseline="0" dirty="0" smtClean="0"/>
              <a:t>QI (quality improvement) </a:t>
            </a:r>
            <a:r>
              <a:rPr lang="en-GB" baseline="0" dirty="0" smtClean="0"/>
              <a:t>approach – developing expertise in </a:t>
            </a:r>
            <a:r>
              <a:rPr lang="en-GB" b="1" baseline="0" dirty="0" smtClean="0"/>
              <a:t>change management </a:t>
            </a:r>
            <a:r>
              <a:rPr lang="en-GB" baseline="0" dirty="0" smtClean="0"/>
              <a:t>and leadership in primary care – </a:t>
            </a:r>
            <a:r>
              <a:rPr lang="en-GB" b="1" baseline="0" dirty="0" smtClean="0"/>
              <a:t>connecting practices </a:t>
            </a:r>
            <a:r>
              <a:rPr lang="en-GB" baseline="0" dirty="0" smtClean="0"/>
              <a:t>up with </a:t>
            </a:r>
            <a:r>
              <a:rPr lang="en-GB" b="1" baseline="0" dirty="0" smtClean="0"/>
              <a:t>national training </a:t>
            </a:r>
            <a:r>
              <a:rPr lang="en-GB" baseline="0" dirty="0" smtClean="0"/>
              <a:t>programmes and </a:t>
            </a:r>
            <a:r>
              <a:rPr lang="en-GB" b="1" baseline="0" dirty="0" smtClean="0"/>
              <a:t>local STP training </a:t>
            </a:r>
            <a:r>
              <a:rPr lang="en-GB" baseline="0" dirty="0" smtClean="0"/>
              <a:t>programmes.   </a:t>
            </a:r>
            <a:endParaRPr lang="en-GB" dirty="0"/>
          </a:p>
        </p:txBody>
      </p:sp>
      <p:sp>
        <p:nvSpPr>
          <p:cNvPr id="4" name="Slide Number Placeholder 3"/>
          <p:cNvSpPr>
            <a:spLocks noGrp="1"/>
          </p:cNvSpPr>
          <p:nvPr>
            <p:ph type="sldNum" sz="quarter" idx="10"/>
          </p:nvPr>
        </p:nvSpPr>
        <p:spPr/>
        <p:txBody>
          <a:bodyPr/>
          <a:lstStyle/>
          <a:p>
            <a:fld id="{A2A3C74C-4D08-43E9-925B-2D91A5F7F4AD}"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3025272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To</a:t>
            </a:r>
            <a:r>
              <a:rPr lang="en-GB" baseline="0" dirty="0" smtClean="0"/>
              <a:t> meet the needs of local people, we think we need to spend more money on priority areas like GP services and mental health and fund vital new drugs and treat</a:t>
            </a:r>
          </a:p>
          <a:p>
            <a:endParaRPr lang="en-GB" baseline="0" dirty="0" smtClean="0"/>
          </a:p>
          <a:p>
            <a:r>
              <a:rPr lang="en-GB" b="1" baseline="0" dirty="0" smtClean="0"/>
              <a:t>Background: </a:t>
            </a:r>
          </a:p>
          <a:p>
            <a:endParaRPr lang="en-GB" baseline="0" dirty="0" smtClean="0"/>
          </a:p>
          <a:p>
            <a:pPr>
              <a:buFont typeface="Arial" pitchFamily="34" charset="0"/>
              <a:buChar char="•"/>
            </a:pPr>
            <a:r>
              <a:rPr lang="en-GB" dirty="0">
                <a:solidFill>
                  <a:prstClr val="black"/>
                </a:solidFill>
              </a:rPr>
              <a:t>Our ageing population, changing patterns of disease and rising patient expectations means that changes will be required to the way in which care is delivered in our county</a:t>
            </a:r>
          </a:p>
          <a:p>
            <a:pPr>
              <a:buFont typeface="Arial" pitchFamily="34" charset="0"/>
              <a:buNone/>
            </a:pPr>
            <a:endParaRPr lang="en-GB" dirty="0">
              <a:solidFill>
                <a:prstClr val="black"/>
              </a:solidFill>
            </a:endParaRPr>
          </a:p>
          <a:p>
            <a:pPr>
              <a:buFont typeface="Arial" pitchFamily="34" charset="0"/>
              <a:buChar char="•"/>
            </a:pPr>
            <a:r>
              <a:rPr lang="en-GB" dirty="0">
                <a:solidFill>
                  <a:prstClr val="black"/>
                </a:solidFill>
              </a:rPr>
              <a:t> JUYC told us more  people want to be more involved in their own health, and when they are, decisions are better, health and health outcomes improve, and resources are allocated more efficiently</a:t>
            </a:r>
          </a:p>
          <a:p>
            <a:pPr>
              <a:buFont typeface="Arial" pitchFamily="34" charset="0"/>
              <a:buNone/>
            </a:pPr>
            <a:endParaRPr lang="en-GB" dirty="0">
              <a:solidFill>
                <a:prstClr val="black"/>
              </a:solidFill>
            </a:endParaRPr>
          </a:p>
          <a:p>
            <a:pPr>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D307AE45-D018-47A4-B335-91C730BB7D6E}" type="slidenum">
              <a:rPr lang="en-GB" smtClean="0"/>
              <a:t>2</a:t>
            </a:fld>
            <a:endParaRPr lang="en-GB"/>
          </a:p>
        </p:txBody>
      </p:sp>
    </p:spTree>
    <p:extLst>
      <p:ext uri="{BB962C8B-B14F-4D97-AF65-F5344CB8AC3E}">
        <p14:creationId xmlns:p14="http://schemas.microsoft.com/office/powerpoint/2010/main" val="1751288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B9D953-9906-4EBE-9A96-E58DD06DC9FA}"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128069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B9D953-9906-4EBE-9A96-E58DD06DC9FA}"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340932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B9D953-9906-4EBE-9A96-E58DD06DC9FA}"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22636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B9D953-9906-4EBE-9A96-E58DD06DC9FA}"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4028248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B9D953-9906-4EBE-9A96-E58DD06DC9FA}"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2899983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B9D953-9906-4EBE-9A96-E58DD06DC9FA}"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2633326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A5E2C8-F2A0-415D-B598-FD08B7A5A7F1}"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2521670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FDA5E2C8-F2A0-415D-B598-FD08B7A5A7F1}"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2164530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B9D953-9906-4EBE-9A96-E58DD06DC9FA}"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31498092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B9D953-9906-4EBE-9A96-E58DD06DC9FA}"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1016135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307AE45-D018-47A4-B335-91C730BB7D6E}" type="slidenum">
              <a:rPr lang="en-GB" smtClean="0"/>
              <a:t>3</a:t>
            </a:fld>
            <a:endParaRPr lang="en-GB"/>
          </a:p>
        </p:txBody>
      </p:sp>
    </p:spTree>
    <p:extLst>
      <p:ext uri="{BB962C8B-B14F-4D97-AF65-F5344CB8AC3E}">
        <p14:creationId xmlns:p14="http://schemas.microsoft.com/office/powerpoint/2010/main" val="1904956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DA5E2C8-F2A0-415D-B598-FD08B7A5A7F1}"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3072474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B9D953-9906-4EBE-9A96-E58DD06DC9FA}"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5309054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FDA5E2C8-F2A0-415D-B598-FD08B7A5A7F1}"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29587048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B9D953-9906-4EBE-9A96-E58DD06DC9FA}" type="slidenum">
              <a:rPr lang="en-GB" smtClean="0">
                <a:solidFill>
                  <a:prstClr val="black"/>
                </a:solidFill>
              </a:rPr>
              <a:pPr/>
              <a:t>34</a:t>
            </a:fld>
            <a:endParaRPr lang="en-GB">
              <a:solidFill>
                <a:prstClr val="black"/>
              </a:solidFill>
            </a:endParaRPr>
          </a:p>
        </p:txBody>
      </p:sp>
    </p:spTree>
    <p:extLst>
      <p:ext uri="{BB962C8B-B14F-4D97-AF65-F5344CB8AC3E}">
        <p14:creationId xmlns:p14="http://schemas.microsoft.com/office/powerpoint/2010/main" val="37897434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B9D953-9906-4EBE-9A96-E58DD06DC9FA}" type="slidenum">
              <a:rPr lang="en-GB" smtClean="0">
                <a:solidFill>
                  <a:prstClr val="black"/>
                </a:solidFill>
              </a:rPr>
              <a:pPr/>
              <a:t>35</a:t>
            </a:fld>
            <a:endParaRPr lang="en-GB">
              <a:solidFill>
                <a:prstClr val="black"/>
              </a:solidFill>
            </a:endParaRPr>
          </a:p>
        </p:txBody>
      </p:sp>
    </p:spTree>
    <p:extLst>
      <p:ext uri="{BB962C8B-B14F-4D97-AF65-F5344CB8AC3E}">
        <p14:creationId xmlns:p14="http://schemas.microsoft.com/office/powerpoint/2010/main" val="41538217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B9D953-9906-4EBE-9A96-E58DD06DC9FA}" type="slidenum">
              <a:rPr lang="en-GB" smtClean="0">
                <a:solidFill>
                  <a:prstClr val="black"/>
                </a:solidFill>
              </a:rPr>
              <a:pPr/>
              <a:t>36</a:t>
            </a:fld>
            <a:endParaRPr lang="en-GB">
              <a:solidFill>
                <a:prstClr val="black"/>
              </a:solidFill>
            </a:endParaRPr>
          </a:p>
        </p:txBody>
      </p:sp>
    </p:spTree>
    <p:extLst>
      <p:ext uri="{BB962C8B-B14F-4D97-AF65-F5344CB8AC3E}">
        <p14:creationId xmlns:p14="http://schemas.microsoft.com/office/powerpoint/2010/main" val="26406989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B9D953-9906-4EBE-9A96-E58DD06DC9FA}" type="slidenum">
              <a:rPr lang="en-GB" smtClean="0">
                <a:solidFill>
                  <a:prstClr val="black"/>
                </a:solidFill>
              </a:rPr>
              <a:pPr/>
              <a:t>37</a:t>
            </a:fld>
            <a:endParaRPr lang="en-GB">
              <a:solidFill>
                <a:prstClr val="black"/>
              </a:solidFill>
            </a:endParaRPr>
          </a:p>
        </p:txBody>
      </p:sp>
    </p:spTree>
    <p:extLst>
      <p:ext uri="{BB962C8B-B14F-4D97-AF65-F5344CB8AC3E}">
        <p14:creationId xmlns:p14="http://schemas.microsoft.com/office/powerpoint/2010/main" val="13137143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2B9D953-9906-4EBE-9A96-E58DD06DC9FA}"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33219261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5A77BD6-1C28-4ED8-8D95-41BA8858C3B3}" type="slidenum">
              <a:rPr lang="en-GB" altLang="en-US" smtClean="0">
                <a:solidFill>
                  <a:prstClr val="black"/>
                </a:solidFill>
                <a:latin typeface="Arial" charset="0"/>
              </a:rPr>
              <a:pPr eaLnBrk="1" hangingPunct="1">
                <a:spcBef>
                  <a:spcPct val="0"/>
                </a:spcBef>
              </a:pPr>
              <a:t>41</a:t>
            </a:fld>
            <a:endParaRPr lang="en-GB" altLang="en-US" smtClean="0">
              <a:solidFill>
                <a:prstClr val="black"/>
              </a:solidFill>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FFFC15D-643B-4300-B3BE-A324EE6AAC55}" type="slidenum">
              <a:rPr lang="en-GB" altLang="en-US" smtClean="0">
                <a:solidFill>
                  <a:prstClr val="black"/>
                </a:solidFill>
                <a:latin typeface="Arial" charset="0"/>
              </a:rPr>
              <a:pPr eaLnBrk="1" hangingPunct="1">
                <a:spcBef>
                  <a:spcPct val="0"/>
                </a:spcBef>
              </a:pPr>
              <a:t>45</a:t>
            </a:fld>
            <a:endParaRPr lang="en-GB" altLang="en-US" smtClean="0">
              <a:solidFill>
                <a:prstClr val="black"/>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07AE45-D018-47A4-B335-91C730BB7D6E}" type="slidenum">
              <a:rPr lang="en-GB" smtClean="0"/>
              <a:t>4</a:t>
            </a:fld>
            <a:endParaRPr lang="en-GB"/>
          </a:p>
        </p:txBody>
      </p:sp>
    </p:spTree>
    <p:extLst>
      <p:ext uri="{BB962C8B-B14F-4D97-AF65-F5344CB8AC3E}">
        <p14:creationId xmlns:p14="http://schemas.microsoft.com/office/powerpoint/2010/main" val="733234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1" dirty="0"/>
              <a:t>Recent News:</a:t>
            </a:r>
          </a:p>
          <a:p>
            <a:pPr marL="171435" indent="-171435">
              <a:buFont typeface="Arial" panose="020B0604020202020204" pitchFamily="34" charset="0"/>
              <a:buChar char="•"/>
            </a:pPr>
            <a:r>
              <a:rPr lang="en-GB" dirty="0"/>
              <a:t>All our cultural commissioning pilots are now underway, and findings from the Programme were published in the national report ‘The Art of Commissioning’ (April 2016)</a:t>
            </a:r>
          </a:p>
          <a:p>
            <a:pPr marL="171435" indent="-171435">
              <a:buFont typeface="Arial" panose="020B0604020202020204" pitchFamily="34" charset="0"/>
              <a:buChar char="•"/>
            </a:pPr>
            <a:r>
              <a:rPr lang="en-GB" dirty="0"/>
              <a:t>Social prescribing is now live across Gloucestershire, next steps are to streamline current commissioning around community connectors, social prescribing and advice and signposting</a:t>
            </a:r>
          </a:p>
          <a:p>
            <a:pPr marL="171435" indent="-171435">
              <a:buFont typeface="Arial" panose="020B0604020202020204" pitchFamily="34" charset="0"/>
              <a:buChar char="•"/>
            </a:pPr>
            <a:r>
              <a:rPr lang="en-GB" dirty="0"/>
              <a:t>Project work is starting to streamline access to online information for the public on health and wellbeing support and community services </a:t>
            </a:r>
          </a:p>
          <a:p>
            <a:endParaRPr lang="en-GB" dirty="0"/>
          </a:p>
        </p:txBody>
      </p:sp>
      <p:sp>
        <p:nvSpPr>
          <p:cNvPr id="4" name="Slide Number Placeholder 3"/>
          <p:cNvSpPr>
            <a:spLocks noGrp="1"/>
          </p:cNvSpPr>
          <p:nvPr>
            <p:ph type="sldNum" sz="quarter" idx="10"/>
          </p:nvPr>
        </p:nvSpPr>
        <p:spPr/>
        <p:txBody>
          <a:bodyPr/>
          <a:lstStyle/>
          <a:p>
            <a:fld id="{D307AE45-D018-47A4-B335-91C730BB7D6E}" type="slidenum">
              <a:rPr lang="en-GB" smtClean="0"/>
              <a:t>5</a:t>
            </a:fld>
            <a:endParaRPr lang="en-GB"/>
          </a:p>
        </p:txBody>
      </p:sp>
    </p:spTree>
    <p:extLst>
      <p:ext uri="{BB962C8B-B14F-4D97-AF65-F5344CB8AC3E}">
        <p14:creationId xmlns:p14="http://schemas.microsoft.com/office/powerpoint/2010/main" val="2513732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Recent News:</a:t>
            </a:r>
          </a:p>
          <a:p>
            <a:pPr marL="171435" indent="-171435">
              <a:buFont typeface="Arial" panose="020B0604020202020204" pitchFamily="34" charset="0"/>
              <a:buChar char="•"/>
            </a:pPr>
            <a:r>
              <a:rPr lang="en-GB" dirty="0"/>
              <a:t> First Respiratory workshop held on 22</a:t>
            </a:r>
            <a:r>
              <a:rPr lang="en-GB" baseline="30000" dirty="0"/>
              <a:t>nd</a:t>
            </a:r>
            <a:r>
              <a:rPr lang="en-GB" dirty="0"/>
              <a:t> July, Respiratory ‘Quick wins’ identified and underway </a:t>
            </a:r>
          </a:p>
          <a:p>
            <a:pPr marL="171435" indent="-171435">
              <a:buFont typeface="Arial" panose="020B0604020202020204" pitchFamily="34" charset="0"/>
              <a:buChar char="•"/>
            </a:pPr>
            <a:r>
              <a:rPr lang="en-GB" dirty="0"/>
              <a:t>Dementia work plan in development using the Clinical Programme Approach </a:t>
            </a:r>
          </a:p>
          <a:p>
            <a:pPr marL="171435" indent="-171435">
              <a:buFont typeface="Arial" panose="020B0604020202020204" pitchFamily="34" charset="0"/>
              <a:buChar char="•"/>
            </a:pPr>
            <a:r>
              <a:rPr lang="en-GB" dirty="0"/>
              <a:t>Cancer CPG received an Award for Early Diagnosis </a:t>
            </a:r>
          </a:p>
          <a:p>
            <a:pPr marL="171435" indent="-171435">
              <a:buFont typeface="Arial" panose="020B0604020202020204" pitchFamily="34" charset="0"/>
              <a:buChar char="•"/>
            </a:pPr>
            <a:r>
              <a:rPr lang="en-GB" dirty="0"/>
              <a:t>Macmillan have invested substantially within Gloucestershire, supporting our ‘living with and beyond’ programme </a:t>
            </a:r>
          </a:p>
          <a:p>
            <a:pPr marL="171435" indent="-171435">
              <a:buFont typeface="Arial" panose="020B0604020202020204" pitchFamily="34" charset="0"/>
              <a:buChar char="•"/>
            </a:pPr>
            <a:r>
              <a:rPr lang="en-GB" dirty="0"/>
              <a:t>Glaucoma Repeat Readings and Enhanced Case Finding service is now live in 21 practices, with 58 practices now registered in total </a:t>
            </a:r>
          </a:p>
          <a:p>
            <a:endParaRPr lang="en-GB" dirty="0"/>
          </a:p>
        </p:txBody>
      </p:sp>
      <p:sp>
        <p:nvSpPr>
          <p:cNvPr id="4" name="Slide Number Placeholder 3"/>
          <p:cNvSpPr>
            <a:spLocks noGrp="1"/>
          </p:cNvSpPr>
          <p:nvPr>
            <p:ph type="sldNum" sz="quarter" idx="10"/>
          </p:nvPr>
        </p:nvSpPr>
        <p:spPr/>
        <p:txBody>
          <a:bodyPr/>
          <a:lstStyle/>
          <a:p>
            <a:fld id="{D307AE45-D018-47A4-B335-91C730BB7D6E}" type="slidenum">
              <a:rPr lang="en-GB" smtClean="0"/>
              <a:t>6</a:t>
            </a:fld>
            <a:endParaRPr lang="en-GB"/>
          </a:p>
        </p:txBody>
      </p:sp>
    </p:spTree>
    <p:extLst>
      <p:ext uri="{BB962C8B-B14F-4D97-AF65-F5344CB8AC3E}">
        <p14:creationId xmlns:p14="http://schemas.microsoft.com/office/powerpoint/2010/main" val="2254719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Recent News:</a:t>
            </a:r>
          </a:p>
          <a:p>
            <a:pPr marL="171435" indent="-171435">
              <a:buFont typeface="Arial" panose="020B0604020202020204" pitchFamily="34" charset="0"/>
              <a:buChar char="•"/>
            </a:pPr>
            <a:r>
              <a:rPr lang="en-GB" dirty="0"/>
              <a:t>Follow ups programme now live to deliver substantial change in follow ups provided in new ways, including patient initiated follow ups, telephone based follow ups, and new community based services such as community optometry based cataract follow up and our new living with and beyond cancer service</a:t>
            </a:r>
          </a:p>
          <a:p>
            <a:pPr marL="171435" indent="-171435">
              <a:buFont typeface="Arial" panose="020B0604020202020204" pitchFamily="34" charset="0"/>
              <a:buChar char="•"/>
            </a:pPr>
            <a:r>
              <a:rPr lang="en-GB" dirty="0"/>
              <a:t>Joined up approach across our system to Medicines Optimisation being agreed to deliver substantial savings programme, and reduce waste and harm </a:t>
            </a:r>
          </a:p>
          <a:p>
            <a:pPr marL="171435" indent="-171435">
              <a:buFont typeface="Arial" panose="020B0604020202020204" pitchFamily="34" charset="0"/>
              <a:buChar char="•"/>
            </a:pPr>
            <a:r>
              <a:rPr lang="en-GB" dirty="0"/>
              <a:t>Diagnostics review to be commissioned </a:t>
            </a:r>
          </a:p>
        </p:txBody>
      </p:sp>
      <p:sp>
        <p:nvSpPr>
          <p:cNvPr id="4" name="Slide Number Placeholder 3"/>
          <p:cNvSpPr>
            <a:spLocks noGrp="1"/>
          </p:cNvSpPr>
          <p:nvPr>
            <p:ph type="sldNum" sz="quarter" idx="10"/>
          </p:nvPr>
        </p:nvSpPr>
        <p:spPr/>
        <p:txBody>
          <a:bodyPr/>
          <a:lstStyle/>
          <a:p>
            <a:fld id="{D307AE45-D018-47A4-B335-91C730BB7D6E}" type="slidenum">
              <a:rPr lang="en-GB" smtClean="0"/>
              <a:t>7</a:t>
            </a:fld>
            <a:endParaRPr lang="en-GB"/>
          </a:p>
        </p:txBody>
      </p:sp>
    </p:spTree>
    <p:extLst>
      <p:ext uri="{BB962C8B-B14F-4D97-AF65-F5344CB8AC3E}">
        <p14:creationId xmlns:p14="http://schemas.microsoft.com/office/powerpoint/2010/main" val="1018474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Recent News: </a:t>
            </a:r>
          </a:p>
          <a:p>
            <a:pPr marL="171435" indent="-171435">
              <a:buFont typeface="Arial" panose="020B0604020202020204" pitchFamily="34" charset="0"/>
              <a:buChar char="•"/>
            </a:pPr>
            <a:r>
              <a:rPr lang="en-GB" dirty="0"/>
              <a:t>15 collaborative clusters have been established throughout Gloucestershire, with only 2/81 practices not included at this stage</a:t>
            </a:r>
          </a:p>
          <a:p>
            <a:pPr marL="171435" indent="-171435">
              <a:buFont typeface="Arial" panose="020B0604020202020204" pitchFamily="34" charset="0"/>
              <a:buChar char="•"/>
            </a:pPr>
            <a:r>
              <a:rPr lang="en-GB" dirty="0"/>
              <a:t>A service model is being developed to  deliver integrated primary and community based urgent care services seven days per week across Gloucestershire</a:t>
            </a:r>
          </a:p>
          <a:p>
            <a:pPr marL="171435" indent="-171435">
              <a:buFont typeface="Arial" panose="020B0604020202020204" pitchFamily="34" charset="0"/>
              <a:buChar char="•"/>
            </a:pPr>
            <a:r>
              <a:rPr lang="en-GB" dirty="0"/>
              <a:t>South Cotswold Community Frailty Initiative  has been well received during engagement and further PPI events will continue in Autumn following recruitment of a new Frailty team</a:t>
            </a:r>
          </a:p>
        </p:txBody>
      </p:sp>
      <p:sp>
        <p:nvSpPr>
          <p:cNvPr id="4" name="Slide Number Placeholder 3"/>
          <p:cNvSpPr>
            <a:spLocks noGrp="1"/>
          </p:cNvSpPr>
          <p:nvPr>
            <p:ph type="sldNum" sz="quarter" idx="10"/>
          </p:nvPr>
        </p:nvSpPr>
        <p:spPr/>
        <p:txBody>
          <a:bodyPr/>
          <a:lstStyle/>
          <a:p>
            <a:fld id="{D307AE45-D018-47A4-B335-91C730BB7D6E}" type="slidenum">
              <a:rPr lang="en-GB" smtClean="0"/>
              <a:t>8</a:t>
            </a:fld>
            <a:endParaRPr lang="en-GB"/>
          </a:p>
        </p:txBody>
      </p:sp>
    </p:spTree>
    <p:extLst>
      <p:ext uri="{BB962C8B-B14F-4D97-AF65-F5344CB8AC3E}">
        <p14:creationId xmlns:p14="http://schemas.microsoft.com/office/powerpoint/2010/main" val="3981154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Workforce</a:t>
            </a:r>
          </a:p>
          <a:p>
            <a:pPr marL="622804" lvl="1" indent="-169856">
              <a:buFont typeface="Arial" panose="020B0604020202020204" pitchFamily="34" charset="0"/>
              <a:buChar char="•"/>
            </a:pPr>
            <a:r>
              <a:rPr lang="en-GB" dirty="0" smtClean="0"/>
              <a:t>Established OD and Workforce Strategy Group - developed work programme that focuses on Culture, Capability and Capacity.</a:t>
            </a:r>
          </a:p>
          <a:p>
            <a:pPr marL="622804" lvl="1" indent="-169856">
              <a:buFont typeface="Arial" panose="020B0604020202020204" pitchFamily="34" charset="0"/>
              <a:buChar char="•"/>
            </a:pPr>
            <a:r>
              <a:rPr lang="en-GB" dirty="0" smtClean="0"/>
              <a:t>Investing in skills and leadership to support people to work in new ways.</a:t>
            </a:r>
          </a:p>
          <a:p>
            <a:pPr marL="622804" lvl="1" indent="-169856">
              <a:buFont typeface="Arial" panose="020B0604020202020204" pitchFamily="34" charset="0"/>
              <a:buChar char="•"/>
            </a:pPr>
            <a:r>
              <a:rPr lang="en-GB" dirty="0" smtClean="0"/>
              <a:t>Agree a model for distributed leadership which supports people to lead our 12 STP priorities across the system.</a:t>
            </a:r>
          </a:p>
          <a:p>
            <a:endParaRPr lang="en-GB" dirty="0" smtClean="0"/>
          </a:p>
          <a:p>
            <a:r>
              <a:rPr lang="en-GB" b="1" dirty="0" smtClean="0"/>
              <a:t>Quality Academy </a:t>
            </a:r>
          </a:p>
          <a:p>
            <a:pPr marL="622804" lvl="1" indent="-169856">
              <a:buFont typeface="Arial" panose="020B0604020202020204" pitchFamily="34" charset="0"/>
              <a:buChar char="•"/>
            </a:pPr>
            <a:r>
              <a:rPr lang="en-GB" dirty="0" smtClean="0"/>
              <a:t>A system wide approach to quality and service improvement.</a:t>
            </a:r>
          </a:p>
          <a:p>
            <a:pPr marL="622804" lvl="1" indent="-169856">
              <a:buFont typeface="Arial" panose="020B0604020202020204" pitchFamily="34" charset="0"/>
              <a:buChar char="•"/>
            </a:pPr>
            <a:r>
              <a:rPr lang="en-GB" dirty="0" smtClean="0"/>
              <a:t>AHSN &amp; QSIR support</a:t>
            </a:r>
            <a:r>
              <a:rPr lang="en-GB" baseline="0" dirty="0" smtClean="0"/>
              <a:t> to</a:t>
            </a:r>
            <a:r>
              <a:rPr lang="en-GB" dirty="0" smtClean="0"/>
              <a:t> ensure application of latest thinking</a:t>
            </a:r>
          </a:p>
          <a:p>
            <a:endParaRPr lang="en-GB" b="1" dirty="0" smtClean="0"/>
          </a:p>
          <a:p>
            <a:r>
              <a:rPr lang="en-GB" b="1" dirty="0" smtClean="0"/>
              <a:t>Programme Development &amp; Governance </a:t>
            </a:r>
          </a:p>
          <a:p>
            <a:pPr marL="732960" lvl="1" indent="-283093" defTabSz="449868">
              <a:spcBef>
                <a:spcPct val="20000"/>
              </a:spcBef>
              <a:buFont typeface="Arial" panose="020B0604020202020204" pitchFamily="34" charset="0"/>
              <a:buChar char="•"/>
            </a:pPr>
            <a:r>
              <a:rPr lang="en-GB" sz="1400" dirty="0">
                <a:solidFill>
                  <a:prstClr val="black"/>
                </a:solidFill>
                <a:latin typeface="Arial"/>
                <a:cs typeface="Arial"/>
              </a:rPr>
              <a:t>Shared Communications and Engagement Plan, Finance and Resource Plan and performance reporting.</a:t>
            </a:r>
          </a:p>
          <a:p>
            <a:pPr marL="732960" lvl="1" indent="-283093" defTabSz="449868">
              <a:spcBef>
                <a:spcPct val="20000"/>
              </a:spcBef>
              <a:buFont typeface="Arial" panose="020B0604020202020204" pitchFamily="34" charset="0"/>
              <a:buChar char="•"/>
            </a:pPr>
            <a:r>
              <a:rPr lang="en-GB" sz="1400" dirty="0">
                <a:solidFill>
                  <a:prstClr val="black"/>
                </a:solidFill>
                <a:latin typeface="Arial"/>
                <a:cs typeface="Arial"/>
              </a:rPr>
              <a:t>Development of Memorandum of Understanding (MOU) across our priorities including Kings Fund 10 Overarching Principles for integration. </a:t>
            </a:r>
          </a:p>
          <a:p>
            <a:r>
              <a:rPr lang="en-GB" b="1" dirty="0" smtClean="0"/>
              <a:t>Joint</a:t>
            </a:r>
            <a:r>
              <a:rPr lang="en-GB" b="1" baseline="0" dirty="0" smtClean="0"/>
              <a:t> IT Strategy </a:t>
            </a:r>
            <a:endParaRPr lang="en-GB" b="1" dirty="0" smtClean="0"/>
          </a:p>
          <a:p>
            <a:pPr marL="622804" lvl="1" indent="-169856">
              <a:buFont typeface="Arial" panose="020B0604020202020204" pitchFamily="34" charset="0"/>
              <a:buChar char="•"/>
            </a:pPr>
            <a:r>
              <a:rPr lang="en-GB" dirty="0" smtClean="0">
                <a:solidFill>
                  <a:prstClr val="black"/>
                </a:solidFill>
              </a:rPr>
              <a:t>Local Digital Roadmap Footprint developed for Gloucestershire aligned to our STP boundary.</a:t>
            </a:r>
          </a:p>
          <a:p>
            <a:pPr marL="622804" lvl="1" indent="-169856">
              <a:buFont typeface="Arial" panose="020B0604020202020204" pitchFamily="34" charset="0"/>
              <a:buChar char="•"/>
            </a:pPr>
            <a:r>
              <a:rPr lang="en-GB" dirty="0" smtClean="0">
                <a:solidFill>
                  <a:prstClr val="black"/>
                </a:solidFill>
              </a:rPr>
              <a:t>Joining Up Your Information (JUYI)</a:t>
            </a:r>
          </a:p>
          <a:p>
            <a:pPr marL="622804" lvl="1" indent="-169856">
              <a:buFont typeface="Arial" panose="020B0604020202020204" pitchFamily="34" charset="0"/>
              <a:buChar char="•"/>
            </a:pPr>
            <a:r>
              <a:rPr lang="en-GB" dirty="0" smtClean="0">
                <a:solidFill>
                  <a:prstClr val="black"/>
                </a:solidFill>
              </a:rPr>
              <a:t>Digitally enabling people to support our Self Care Agenda.</a:t>
            </a:r>
          </a:p>
          <a:p>
            <a:pPr marL="622804" lvl="1" indent="-169856">
              <a:buFont typeface="Arial" panose="020B0604020202020204" pitchFamily="34" charset="0"/>
              <a:buChar char="•"/>
            </a:pPr>
            <a:r>
              <a:rPr lang="en-GB" dirty="0" smtClean="0">
                <a:solidFill>
                  <a:prstClr val="black"/>
                </a:solidFill>
              </a:rPr>
              <a:t>Support staff in the adoption of new technologies </a:t>
            </a:r>
          </a:p>
          <a:p>
            <a:pPr marL="622804" lvl="1" indent="-169856">
              <a:buFont typeface="Arial" panose="020B0604020202020204" pitchFamily="34" charset="0"/>
              <a:buChar char="•"/>
            </a:pPr>
            <a:r>
              <a:rPr lang="en-GB" dirty="0" smtClean="0">
                <a:solidFill>
                  <a:prstClr val="black"/>
                </a:solidFill>
              </a:rPr>
              <a:t>Working towards a paper free NHS by 2020.</a:t>
            </a:r>
          </a:p>
          <a:p>
            <a:endParaRPr lang="en-GB" b="1" dirty="0" smtClean="0"/>
          </a:p>
          <a:p>
            <a:r>
              <a:rPr lang="en-GB" b="1" dirty="0" smtClean="0"/>
              <a:t>Primary Care Strategy </a:t>
            </a:r>
          </a:p>
          <a:p>
            <a:pPr marL="622804" lvl="1" indent="-169856">
              <a:buFont typeface="Arial" panose="020B0604020202020204" pitchFamily="34" charset="0"/>
              <a:buChar char="•"/>
            </a:pPr>
            <a:r>
              <a:rPr lang="en-GB" dirty="0" smtClean="0">
                <a:solidFill>
                  <a:prstClr val="black"/>
                </a:solidFill>
              </a:rPr>
              <a:t>Developing a resilient primary care sector that supports joined up care closer to home.</a:t>
            </a:r>
          </a:p>
          <a:p>
            <a:pPr marL="622804" lvl="1" indent="-169856">
              <a:buFont typeface="Arial" panose="020B0604020202020204" pitchFamily="34" charset="0"/>
              <a:buChar char="•"/>
            </a:pPr>
            <a:r>
              <a:rPr lang="en-GB" dirty="0" smtClean="0">
                <a:solidFill>
                  <a:prstClr val="black"/>
                </a:solidFill>
              </a:rPr>
              <a:t>Support to primary care workforce and infrastructure, offer increased access for patients, how primary care will work more collaboratively at scale.</a:t>
            </a:r>
          </a:p>
          <a:p>
            <a:endParaRPr lang="en-GB" b="1" dirty="0" smtClean="0"/>
          </a:p>
          <a:p>
            <a:r>
              <a:rPr lang="en-GB" b="1" dirty="0" smtClean="0"/>
              <a:t>Joint Estates Strategy</a:t>
            </a:r>
            <a:r>
              <a:rPr lang="en-GB" b="1" baseline="0" dirty="0" smtClean="0"/>
              <a:t> </a:t>
            </a:r>
          </a:p>
          <a:p>
            <a:pPr marL="622804" lvl="1" indent="-169856">
              <a:buFont typeface="Arial" panose="020B0604020202020204" pitchFamily="34" charset="0"/>
              <a:buChar char="•"/>
            </a:pPr>
            <a:r>
              <a:rPr lang="en-GB" dirty="0" smtClean="0">
                <a:solidFill>
                  <a:prstClr val="black"/>
                </a:solidFill>
              </a:rPr>
              <a:t>One Gloucestershire Estates Group established</a:t>
            </a:r>
          </a:p>
          <a:p>
            <a:pPr marL="622804" lvl="1" indent="-169856">
              <a:buFont typeface="Arial" panose="020B0604020202020204" pitchFamily="34" charset="0"/>
              <a:buChar char="•"/>
            </a:pPr>
            <a:r>
              <a:rPr lang="en-GB" dirty="0" smtClean="0">
                <a:solidFill>
                  <a:prstClr val="black"/>
                </a:solidFill>
              </a:rPr>
              <a:t>Utilising opportunities to better utilise public sector assets across the wider estate within the county – develop a wider strategy across the Gloucestershire estate.</a:t>
            </a:r>
          </a:p>
          <a:p>
            <a:pPr marL="622804" lvl="1" indent="-169856">
              <a:buFont typeface="Arial" panose="020B0604020202020204" pitchFamily="34" charset="0"/>
              <a:buChar char="•"/>
            </a:pPr>
            <a:r>
              <a:rPr lang="en-GB" dirty="0" smtClean="0">
                <a:solidFill>
                  <a:prstClr val="black"/>
                </a:solidFill>
              </a:rPr>
              <a:t>Primary Care Infrastructure Plan 2016/2021 developed – key priorities for developing new models of care.</a:t>
            </a:r>
          </a:p>
          <a:p>
            <a:endParaRPr lang="en-GB" b="1" baseline="0" dirty="0" smtClean="0"/>
          </a:p>
          <a:p>
            <a:endParaRPr lang="en-GB" b="1" baseline="0" dirty="0" smtClean="0"/>
          </a:p>
          <a:p>
            <a:endParaRPr lang="en-GB" b="1" baseline="0" dirty="0" smtClean="0"/>
          </a:p>
          <a:p>
            <a:endParaRPr lang="en-GB" b="1" baseline="0" dirty="0" smtClean="0"/>
          </a:p>
          <a:p>
            <a:endParaRPr lang="en-GB" b="1" baseline="0" dirty="0" smtClean="0"/>
          </a:p>
          <a:p>
            <a:endParaRPr lang="en-GB" b="1" baseline="0" dirty="0" smtClean="0"/>
          </a:p>
          <a:p>
            <a:endParaRPr lang="en-GB" b="1" dirty="0" smtClean="0"/>
          </a:p>
        </p:txBody>
      </p:sp>
      <p:sp>
        <p:nvSpPr>
          <p:cNvPr id="4" name="Slide Number Placeholder 3"/>
          <p:cNvSpPr>
            <a:spLocks noGrp="1"/>
          </p:cNvSpPr>
          <p:nvPr>
            <p:ph type="sldNum" sz="quarter" idx="10"/>
          </p:nvPr>
        </p:nvSpPr>
        <p:spPr/>
        <p:txBody>
          <a:bodyPr/>
          <a:lstStyle/>
          <a:p>
            <a:fld id="{D307AE45-D018-47A4-B335-91C730BB7D6E}" type="slidenum">
              <a:rPr lang="en-GB" smtClean="0"/>
              <a:t>9</a:t>
            </a:fld>
            <a:endParaRPr lang="en-GB"/>
          </a:p>
        </p:txBody>
      </p:sp>
    </p:spTree>
    <p:extLst>
      <p:ext uri="{BB962C8B-B14F-4D97-AF65-F5344CB8AC3E}">
        <p14:creationId xmlns:p14="http://schemas.microsoft.com/office/powerpoint/2010/main" val="2600891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8.jpeg"/><Relationship Id="rId5" Type="http://schemas.openxmlformats.org/officeDocument/2006/relationships/image" Target="../media/image6.png"/><Relationship Id="rId4" Type="http://schemas.openxmlformats.org/officeDocument/2006/relationships/image" Target="../media/image5.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6"/>
          <p:cNvSpPr>
            <a:spLocks noGrp="1"/>
          </p:cNvSpPr>
          <p:nvPr>
            <p:ph type="title"/>
          </p:nvPr>
        </p:nvSpPr>
        <p:spPr>
          <a:xfrm>
            <a:off x="201613" y="341313"/>
            <a:ext cx="7856537" cy="677862"/>
          </a:xfrm>
          <a:prstGeom prst="rect">
            <a:avLst/>
          </a:prstGeom>
        </p:spPr>
        <p:txBody>
          <a:bodyPr/>
          <a:lstStyle>
            <a:lvl1pPr algn="l">
              <a:defRPr sz="3500" b="1">
                <a:solidFill>
                  <a:srgbClr val="0070C0"/>
                </a:solidFill>
              </a:defRPr>
            </a:lvl1pPr>
          </a:lstStyle>
          <a:p>
            <a:r>
              <a:rPr lang="en-US" smtClean="0"/>
              <a:t>Click to edit Master title style</a:t>
            </a:r>
            <a:endParaRPr lang="en-GB"/>
          </a:p>
        </p:txBody>
      </p:sp>
    </p:spTree>
    <p:extLst>
      <p:ext uri="{BB962C8B-B14F-4D97-AF65-F5344CB8AC3E}">
        <p14:creationId xmlns:p14="http://schemas.microsoft.com/office/powerpoint/2010/main" val="20954841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1C1A0F4-4BB3-4B99-A747-DA6A921DA42D}" type="datetimeFigureOut">
              <a:rPr lang="en-GB" smtClean="0">
                <a:solidFill>
                  <a:prstClr val="black">
                    <a:tint val="75000"/>
                  </a:prstClr>
                </a:solidFill>
              </a:rPr>
              <a:pPr/>
              <a:t>26/01/2017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1D31B25-022E-4441-B9C2-8CA13507AA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226914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39511737-A0DC-4B54-8793-A39C6D176847}" type="datetimeFigureOut">
              <a:rPr lang="en-GB">
                <a:solidFill>
                  <a:prstClr val="black">
                    <a:tint val="75000"/>
                  </a:prstClr>
                </a:solidFill>
              </a:rPr>
              <a:pPr>
                <a:defRPr/>
              </a:pPr>
              <a:t>26/01/2017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D89B25D-18A7-4348-AF7E-4EAB92E78A4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7364633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3103E24-6AF4-4846-B30C-950CC64802F9}" type="datetimeFigureOut">
              <a:rPr lang="en-GB">
                <a:solidFill>
                  <a:prstClr val="black">
                    <a:tint val="75000"/>
                  </a:prstClr>
                </a:solidFill>
              </a:rPr>
              <a:pPr>
                <a:defRPr/>
              </a:pPr>
              <a:t>26/01/2017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C67CFEC-E812-44E8-819B-181BE25E4708}"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576236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D1FA36-2BD2-4662-8407-515D370C32B7}" type="datetimeFigureOut">
              <a:rPr lang="en-GB">
                <a:solidFill>
                  <a:prstClr val="black">
                    <a:tint val="75000"/>
                  </a:prstClr>
                </a:solidFill>
              </a:rPr>
              <a:pPr>
                <a:defRPr/>
              </a:pPr>
              <a:t>26/01/2017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73E5C41-1FA7-4F4B-A1DC-575C42CA28F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6116327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3F5401-2BB3-4327-A111-DDA42F4E3741}" type="datetimeFigureOut">
              <a:rPr lang="en-GB">
                <a:solidFill>
                  <a:prstClr val="black">
                    <a:tint val="75000"/>
                  </a:prstClr>
                </a:solidFill>
              </a:rPr>
              <a:pPr>
                <a:defRPr/>
              </a:pPr>
              <a:t>26/01/2017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97B6FDD-D8AD-4BD3-9FEA-4F89C2E541A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21462870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5004367-A73D-4C7A-89F1-107226C19C56}" type="datetimeFigureOut">
              <a:rPr lang="en-GB">
                <a:solidFill>
                  <a:prstClr val="black">
                    <a:tint val="75000"/>
                  </a:prstClr>
                </a:solidFill>
              </a:rPr>
              <a:pPr>
                <a:defRPr/>
              </a:pPr>
              <a:t>26/01/2017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C3CF26D-18BC-4109-A267-542DE3C6883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09218603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D4BFF8B-D08D-4E40-81E4-CAD91BAE6AEF}"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756174F-21F8-411E-8634-4037F2788B1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302905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AF9D151-9DE1-4FD4-B25F-EE40DD5A1354}"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3CFEB39-DED4-47FD-A2A5-B5257B2CBE90}"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7945385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5D7A7FC-39D4-46B9-8E9F-EDB4F864A9BB}"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7A25669-C91D-4921-8B8B-46F8C30F587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0059729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4845EC1-53DD-4101-8625-D8083EE82361}"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A45F352-294A-40B1-96B1-307E664CEBE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6226070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2761B26-D8C6-4E01-9932-ED2002E5F570}"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0237328-725E-474F-A6D9-F8DF0292A908}"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463072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1C1A0F4-4BB3-4B99-A747-DA6A921DA42D}" type="datetimeFigureOut">
              <a:rPr lang="en-GB" smtClean="0">
                <a:solidFill>
                  <a:prstClr val="black">
                    <a:tint val="75000"/>
                  </a:prstClr>
                </a:solidFill>
              </a:rPr>
              <a:pPr/>
              <a:t>26/01/2017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1D31B25-022E-4441-B9C2-8CA13507AA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86106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4314B8C-3ADB-4A94-ACB4-2671ACF45E14}" type="datetimeFigureOut">
              <a:rPr lang="en-GB">
                <a:solidFill>
                  <a:prstClr val="black">
                    <a:tint val="75000"/>
                  </a:prstClr>
                </a:solidFill>
              </a:rPr>
              <a:pPr>
                <a:defRPr/>
              </a:pPr>
              <a:t>26/01/2017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C838465-8AE6-446B-8F8F-3C04E0864CE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78339337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39511737-A0DC-4B54-8793-A39C6D176847}" type="datetimeFigureOut">
              <a:rPr lang="en-GB">
                <a:solidFill>
                  <a:prstClr val="black">
                    <a:tint val="75000"/>
                  </a:prstClr>
                </a:solidFill>
              </a:rPr>
              <a:pPr>
                <a:defRPr/>
              </a:pPr>
              <a:t>26/01/2017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D89B25D-18A7-4348-AF7E-4EAB92E78A4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2158646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3103E24-6AF4-4846-B30C-950CC64802F9}" type="datetimeFigureOut">
              <a:rPr lang="en-GB">
                <a:solidFill>
                  <a:prstClr val="black">
                    <a:tint val="75000"/>
                  </a:prstClr>
                </a:solidFill>
              </a:rPr>
              <a:pPr>
                <a:defRPr/>
              </a:pPr>
              <a:t>26/01/2017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C67CFEC-E812-44E8-819B-181BE25E4708}"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74867594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D1FA36-2BD2-4662-8407-515D370C32B7}" type="datetimeFigureOut">
              <a:rPr lang="en-GB">
                <a:solidFill>
                  <a:prstClr val="black">
                    <a:tint val="75000"/>
                  </a:prstClr>
                </a:solidFill>
              </a:rPr>
              <a:pPr>
                <a:defRPr/>
              </a:pPr>
              <a:t>26/01/2017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73E5C41-1FA7-4F4B-A1DC-575C42CA28F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64133468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3F5401-2BB3-4327-A111-DDA42F4E3741}" type="datetimeFigureOut">
              <a:rPr lang="en-GB">
                <a:solidFill>
                  <a:prstClr val="black">
                    <a:tint val="75000"/>
                  </a:prstClr>
                </a:solidFill>
              </a:rPr>
              <a:pPr>
                <a:defRPr/>
              </a:pPr>
              <a:t>26/01/2017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97B6FDD-D8AD-4BD3-9FEA-4F89C2E541A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87567714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5004367-A73D-4C7A-89F1-107226C19C56}" type="datetimeFigureOut">
              <a:rPr lang="en-GB">
                <a:solidFill>
                  <a:prstClr val="black">
                    <a:tint val="75000"/>
                  </a:prstClr>
                </a:solidFill>
              </a:rPr>
              <a:pPr>
                <a:defRPr/>
              </a:pPr>
              <a:t>26/01/2017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C3CF26D-18BC-4109-A267-542DE3C6883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8784302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D4BFF8B-D08D-4E40-81E4-CAD91BAE6AEF}"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756174F-21F8-411E-8634-4037F2788B1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20801019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AF9D151-9DE1-4FD4-B25F-EE40DD5A1354}"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3CFEB39-DED4-47FD-A2A5-B5257B2CBE90}"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9462601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5D7A7FC-39D4-46B9-8E9F-EDB4F864A9BB}"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7A25669-C91D-4921-8B8B-46F8C30F587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2601186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4845EC1-53DD-4101-8625-D8083EE82361}"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A45F352-294A-40B1-96B1-307E664CEBE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054830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1C1A0F4-4BB3-4B99-A747-DA6A921DA42D}" type="datetimeFigureOut">
              <a:rPr lang="en-GB" smtClean="0">
                <a:solidFill>
                  <a:prstClr val="black">
                    <a:tint val="75000"/>
                  </a:prstClr>
                </a:solidFill>
              </a:rPr>
              <a:pPr/>
              <a:t>26/01/2017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1D31B25-022E-4441-B9C2-8CA13507AA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0474036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2761B26-D8C6-4E01-9932-ED2002E5F570}"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0237328-725E-474F-A6D9-F8DF0292A908}"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7928828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4314B8C-3ADB-4A94-ACB4-2671ACF45E14}" type="datetimeFigureOut">
              <a:rPr lang="en-GB">
                <a:solidFill>
                  <a:prstClr val="black">
                    <a:tint val="75000"/>
                  </a:prstClr>
                </a:solidFill>
              </a:rPr>
              <a:pPr>
                <a:defRPr/>
              </a:pPr>
              <a:t>26/01/2017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C838465-8AE6-446B-8F8F-3C04E0864CE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05393807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39511737-A0DC-4B54-8793-A39C6D176847}" type="datetimeFigureOut">
              <a:rPr lang="en-GB">
                <a:solidFill>
                  <a:prstClr val="black">
                    <a:tint val="75000"/>
                  </a:prstClr>
                </a:solidFill>
              </a:rPr>
              <a:pPr>
                <a:defRPr/>
              </a:pPr>
              <a:t>26/01/2017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D89B25D-18A7-4348-AF7E-4EAB92E78A4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1699728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3103E24-6AF4-4846-B30C-950CC64802F9}" type="datetimeFigureOut">
              <a:rPr lang="en-GB">
                <a:solidFill>
                  <a:prstClr val="black">
                    <a:tint val="75000"/>
                  </a:prstClr>
                </a:solidFill>
              </a:rPr>
              <a:pPr>
                <a:defRPr/>
              </a:pPr>
              <a:t>26/01/2017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C67CFEC-E812-44E8-819B-181BE25E4708}"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872383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D1FA36-2BD2-4662-8407-515D370C32B7}" type="datetimeFigureOut">
              <a:rPr lang="en-GB">
                <a:solidFill>
                  <a:prstClr val="black">
                    <a:tint val="75000"/>
                  </a:prstClr>
                </a:solidFill>
              </a:rPr>
              <a:pPr>
                <a:defRPr/>
              </a:pPr>
              <a:t>26/01/2017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73E5C41-1FA7-4F4B-A1DC-575C42CA28F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11431742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3F5401-2BB3-4327-A111-DDA42F4E3741}" type="datetimeFigureOut">
              <a:rPr lang="en-GB">
                <a:solidFill>
                  <a:prstClr val="black">
                    <a:tint val="75000"/>
                  </a:prstClr>
                </a:solidFill>
              </a:rPr>
              <a:pPr>
                <a:defRPr/>
              </a:pPr>
              <a:t>26/01/2017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97B6FDD-D8AD-4BD3-9FEA-4F89C2E541A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9450635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5004367-A73D-4C7A-89F1-107226C19C56}" type="datetimeFigureOut">
              <a:rPr lang="en-GB">
                <a:solidFill>
                  <a:prstClr val="black">
                    <a:tint val="75000"/>
                  </a:prstClr>
                </a:solidFill>
              </a:rPr>
              <a:pPr>
                <a:defRPr/>
              </a:pPr>
              <a:t>26/01/2017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C3CF26D-18BC-4109-A267-542DE3C6883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64142048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D4BFF8B-D08D-4E40-81E4-CAD91BAE6AEF}"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756174F-21F8-411E-8634-4037F2788B1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7933144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AF9D151-9DE1-4FD4-B25F-EE40DD5A1354}"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3CFEB39-DED4-47FD-A2A5-B5257B2CBE90}"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26872620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5D7A7FC-39D4-46B9-8E9F-EDB4F864A9BB}"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7A25669-C91D-4921-8B8B-46F8C30F587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779895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1A0F4-4BB3-4B99-A747-DA6A921DA42D}" type="datetimeFigureOut">
              <a:rPr lang="en-GB" smtClean="0">
                <a:solidFill>
                  <a:prstClr val="black">
                    <a:tint val="75000"/>
                  </a:prstClr>
                </a:solidFill>
              </a:rPr>
              <a:pPr/>
              <a:t>26/01/2017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1D31B25-022E-4441-B9C2-8CA13507AA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1516948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4845EC1-53DD-4101-8625-D8083EE82361}"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A45F352-294A-40B1-96B1-307E664CEBE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72470865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2761B26-D8C6-4E01-9932-ED2002E5F570}"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0237328-725E-474F-A6D9-F8DF0292A908}"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4538215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4314B8C-3ADB-4A94-ACB4-2671ACF45E14}" type="datetimeFigureOut">
              <a:rPr lang="en-GB">
                <a:solidFill>
                  <a:prstClr val="black">
                    <a:tint val="75000"/>
                  </a:prstClr>
                </a:solidFill>
              </a:rPr>
              <a:pPr>
                <a:defRPr/>
              </a:pPr>
              <a:t>26/01/2017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C838465-8AE6-446B-8F8F-3C04E0864CE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571179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39511737-A0DC-4B54-8793-A39C6D176847}" type="datetimeFigureOut">
              <a:rPr lang="en-GB">
                <a:solidFill>
                  <a:prstClr val="black">
                    <a:tint val="75000"/>
                  </a:prstClr>
                </a:solidFill>
              </a:rPr>
              <a:pPr>
                <a:defRPr/>
              </a:pPr>
              <a:t>26/01/2017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D89B25D-18A7-4348-AF7E-4EAB92E78A4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9009856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3103E24-6AF4-4846-B30C-950CC64802F9}" type="datetimeFigureOut">
              <a:rPr lang="en-GB">
                <a:solidFill>
                  <a:prstClr val="black">
                    <a:tint val="75000"/>
                  </a:prstClr>
                </a:solidFill>
              </a:rPr>
              <a:pPr>
                <a:defRPr/>
              </a:pPr>
              <a:t>26/01/2017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C67CFEC-E812-44E8-819B-181BE25E4708}"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2682054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D1FA36-2BD2-4662-8407-515D370C32B7}" type="datetimeFigureOut">
              <a:rPr lang="en-GB">
                <a:solidFill>
                  <a:prstClr val="black">
                    <a:tint val="75000"/>
                  </a:prstClr>
                </a:solidFill>
              </a:rPr>
              <a:pPr>
                <a:defRPr/>
              </a:pPr>
              <a:t>26/01/2017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73E5C41-1FA7-4F4B-A1DC-575C42CA28F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70169920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3F5401-2BB3-4327-A111-DDA42F4E3741}" type="datetimeFigureOut">
              <a:rPr lang="en-GB">
                <a:solidFill>
                  <a:prstClr val="black">
                    <a:tint val="75000"/>
                  </a:prstClr>
                </a:solidFill>
              </a:rPr>
              <a:pPr>
                <a:defRPr/>
              </a:pPr>
              <a:t>26/01/2017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97B6FDD-D8AD-4BD3-9FEA-4F89C2E541A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64894725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5004367-A73D-4C7A-89F1-107226C19C56}" type="datetimeFigureOut">
              <a:rPr lang="en-GB">
                <a:solidFill>
                  <a:prstClr val="black">
                    <a:tint val="75000"/>
                  </a:prstClr>
                </a:solidFill>
              </a:rPr>
              <a:pPr>
                <a:defRPr/>
              </a:pPr>
              <a:t>26/01/2017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C3CF26D-18BC-4109-A267-542DE3C6883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2147462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D4BFF8B-D08D-4E40-81E4-CAD91BAE6AEF}"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756174F-21F8-411E-8634-4037F2788B1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6175853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AF9D151-9DE1-4FD4-B25F-EE40DD5A1354}"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3CFEB39-DED4-47FD-A2A5-B5257B2CBE90}"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868507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1A0F4-4BB3-4B99-A747-DA6A921DA42D}" type="datetimeFigureOut">
              <a:rPr lang="en-GB" smtClean="0">
                <a:solidFill>
                  <a:prstClr val="black">
                    <a:tint val="75000"/>
                  </a:prstClr>
                </a:solidFill>
              </a:rPr>
              <a:pPr/>
              <a:t>26/01/2017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1D31B25-022E-4441-B9C2-8CA13507AA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850571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5D7A7FC-39D4-46B9-8E9F-EDB4F864A9BB}"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7A25669-C91D-4921-8B8B-46F8C30F587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93062745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4845EC1-53DD-4101-8625-D8083EE82361}"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A45F352-294A-40B1-96B1-307E664CEBE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17520345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2761B26-D8C6-4E01-9932-ED2002E5F570}"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0237328-725E-474F-A6D9-F8DF0292A908}"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71942507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4314B8C-3ADB-4A94-ACB4-2671ACF45E14}" type="datetimeFigureOut">
              <a:rPr lang="en-GB">
                <a:solidFill>
                  <a:prstClr val="black">
                    <a:tint val="75000"/>
                  </a:prstClr>
                </a:solidFill>
              </a:rPr>
              <a:pPr>
                <a:defRPr/>
              </a:pPr>
              <a:t>26/01/2017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C838465-8AE6-446B-8F8F-3C04E0864CE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81209941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39511737-A0DC-4B54-8793-A39C6D176847}" type="datetimeFigureOut">
              <a:rPr lang="en-GB">
                <a:solidFill>
                  <a:prstClr val="black">
                    <a:tint val="75000"/>
                  </a:prstClr>
                </a:solidFill>
              </a:rPr>
              <a:pPr>
                <a:defRPr/>
              </a:pPr>
              <a:t>26/01/2017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D89B25D-18A7-4348-AF7E-4EAB92E78A4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189456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3103E24-6AF4-4846-B30C-950CC64802F9}" type="datetimeFigureOut">
              <a:rPr lang="en-GB">
                <a:solidFill>
                  <a:prstClr val="black">
                    <a:tint val="75000"/>
                  </a:prstClr>
                </a:solidFill>
              </a:rPr>
              <a:pPr>
                <a:defRPr/>
              </a:pPr>
              <a:t>26/01/2017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C67CFEC-E812-44E8-819B-181BE25E4708}"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72159571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D1FA36-2BD2-4662-8407-515D370C32B7}" type="datetimeFigureOut">
              <a:rPr lang="en-GB">
                <a:solidFill>
                  <a:prstClr val="black">
                    <a:tint val="75000"/>
                  </a:prstClr>
                </a:solidFill>
              </a:rPr>
              <a:pPr>
                <a:defRPr/>
              </a:pPr>
              <a:t>26/01/2017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73E5C41-1FA7-4F4B-A1DC-575C42CA28F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6681248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3F5401-2BB3-4327-A111-DDA42F4E3741}" type="datetimeFigureOut">
              <a:rPr lang="en-GB">
                <a:solidFill>
                  <a:prstClr val="black">
                    <a:tint val="75000"/>
                  </a:prstClr>
                </a:solidFill>
              </a:rPr>
              <a:pPr>
                <a:defRPr/>
              </a:pPr>
              <a:t>26/01/2017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97B6FDD-D8AD-4BD3-9FEA-4F89C2E541A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3446100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5004367-A73D-4C7A-89F1-107226C19C56}" type="datetimeFigureOut">
              <a:rPr lang="en-GB">
                <a:solidFill>
                  <a:prstClr val="black">
                    <a:tint val="75000"/>
                  </a:prstClr>
                </a:solidFill>
              </a:rPr>
              <a:pPr>
                <a:defRPr/>
              </a:pPr>
              <a:t>26/01/2017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C3CF26D-18BC-4109-A267-542DE3C6883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98919222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D4BFF8B-D08D-4E40-81E4-CAD91BAE6AEF}"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756174F-21F8-411E-8634-4037F2788B1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232176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1A0F4-4BB3-4B99-A747-DA6A921DA42D}" type="datetimeFigureOut">
              <a:rPr lang="en-GB" smtClean="0">
                <a:solidFill>
                  <a:prstClr val="black">
                    <a:tint val="75000"/>
                  </a:prstClr>
                </a:solidFill>
              </a:rPr>
              <a:pPr/>
              <a:t>26/01/2017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1D31B25-022E-4441-B9C2-8CA13507AA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0005098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AF9D151-9DE1-4FD4-B25F-EE40DD5A1354}"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3CFEB39-DED4-47FD-A2A5-B5257B2CBE90}"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0188282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5D7A7FC-39D4-46B9-8E9F-EDB4F864A9BB}"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7A25669-C91D-4921-8B8B-46F8C30F587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05653633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4845EC1-53DD-4101-8625-D8083EE82361}"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A45F352-294A-40B1-96B1-307E664CEBE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37718376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2761B26-D8C6-4E01-9932-ED2002E5F570}"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0237328-725E-474F-A6D9-F8DF0292A908}"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81802166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4314B8C-3ADB-4A94-ACB4-2671ACF45E14}" type="datetimeFigureOut">
              <a:rPr lang="en-GB">
                <a:solidFill>
                  <a:prstClr val="black">
                    <a:tint val="75000"/>
                  </a:prstClr>
                </a:solidFill>
              </a:rPr>
              <a:pPr>
                <a:defRPr/>
              </a:pPr>
              <a:t>26/01/2017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C838465-8AE6-446B-8F8F-3C04E0864CE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1083858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39511737-A0DC-4B54-8793-A39C6D176847}" type="datetimeFigureOut">
              <a:rPr lang="en-GB">
                <a:solidFill>
                  <a:prstClr val="black">
                    <a:tint val="75000"/>
                  </a:prstClr>
                </a:solidFill>
              </a:rPr>
              <a:pPr>
                <a:defRPr/>
              </a:pPr>
              <a:t>26/01/2017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D89B25D-18A7-4348-AF7E-4EAB92E78A4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33667214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3103E24-6AF4-4846-B30C-950CC64802F9}" type="datetimeFigureOut">
              <a:rPr lang="en-GB">
                <a:solidFill>
                  <a:prstClr val="black">
                    <a:tint val="75000"/>
                  </a:prstClr>
                </a:solidFill>
              </a:rPr>
              <a:pPr>
                <a:defRPr/>
              </a:pPr>
              <a:t>26/01/2017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C67CFEC-E812-44E8-819B-181BE25E4708}"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15070970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D1FA36-2BD2-4662-8407-515D370C32B7}" type="datetimeFigureOut">
              <a:rPr lang="en-GB">
                <a:solidFill>
                  <a:prstClr val="black">
                    <a:tint val="75000"/>
                  </a:prstClr>
                </a:solidFill>
              </a:rPr>
              <a:pPr>
                <a:defRPr/>
              </a:pPr>
              <a:t>26/01/2017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73E5C41-1FA7-4F4B-A1DC-575C42CA28F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79983523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3F5401-2BB3-4327-A111-DDA42F4E3741}" type="datetimeFigureOut">
              <a:rPr lang="en-GB">
                <a:solidFill>
                  <a:prstClr val="black">
                    <a:tint val="75000"/>
                  </a:prstClr>
                </a:solidFill>
              </a:rPr>
              <a:pPr>
                <a:defRPr/>
              </a:pPr>
              <a:t>26/01/2017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97B6FDD-D8AD-4BD3-9FEA-4F89C2E541A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79838047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5004367-A73D-4C7A-89F1-107226C19C56}" type="datetimeFigureOut">
              <a:rPr lang="en-GB">
                <a:solidFill>
                  <a:prstClr val="black">
                    <a:tint val="75000"/>
                  </a:prstClr>
                </a:solidFill>
              </a:rPr>
              <a:pPr>
                <a:defRPr/>
              </a:pPr>
              <a:t>26/01/2017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C3CF26D-18BC-4109-A267-542DE3C6883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939210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C1A0F4-4BB3-4B99-A747-DA6A921DA42D}" type="datetimeFigureOut">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1D31B25-022E-4441-B9C2-8CA13507AA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9179536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D4BFF8B-D08D-4E40-81E4-CAD91BAE6AEF}"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756174F-21F8-411E-8634-4037F2788B1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32572245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AF9D151-9DE1-4FD4-B25F-EE40DD5A1354}"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3CFEB39-DED4-47FD-A2A5-B5257B2CBE90}"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630688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C1A0F4-4BB3-4B99-A747-DA6A921DA42D}" type="datetimeFigureOut">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1D31B25-022E-4441-B9C2-8CA13507AA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4486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title">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1" name="Picture 10" descr="NHS England reversed ou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77935" y="279908"/>
            <a:ext cx="817696" cy="509016"/>
          </a:xfrm>
          <a:prstGeom prst="rect">
            <a:avLst/>
          </a:prstGeom>
        </p:spPr>
      </p:pic>
      <p:sp>
        <p:nvSpPr>
          <p:cNvPr id="15"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chemeClr val="bg1"/>
                </a:solidFill>
              </a:defRPr>
            </a:lvl1pPr>
          </a:lstStyle>
          <a:p>
            <a:pPr lvl="0"/>
            <a:r>
              <a:rPr lang="en-US" dirty="0" smtClean="0"/>
              <a:t>Sub heading</a:t>
            </a:r>
            <a:endParaRPr lang="en-US" dirty="0"/>
          </a:p>
        </p:txBody>
      </p:sp>
      <p:sp>
        <p:nvSpPr>
          <p:cNvPr id="18" name="Title 1"/>
          <p:cNvSpPr>
            <a:spLocks noGrp="1"/>
          </p:cNvSpPr>
          <p:nvPr>
            <p:ph type="title"/>
          </p:nvPr>
        </p:nvSpPr>
        <p:spPr>
          <a:xfrm>
            <a:off x="474826" y="1402939"/>
            <a:ext cx="8286174" cy="3622520"/>
          </a:xfrm>
        </p:spPr>
        <p:txBody>
          <a:bodyPr anchor="t">
            <a:noAutofit/>
          </a:bodyPr>
          <a:lstStyle>
            <a:lvl1pPr>
              <a:defRPr sz="5400">
                <a:solidFill>
                  <a:schemeClr val="bg1"/>
                </a:solidFill>
              </a:defRPr>
            </a:lvl1pPr>
          </a:lstStyle>
          <a:p>
            <a:r>
              <a:rPr lang="en-GB" dirty="0" smtClean="0"/>
              <a:t>Click to edit Master title style</a:t>
            </a:r>
            <a:endParaRPr lang="en-US" dirty="0"/>
          </a:p>
        </p:txBody>
      </p:sp>
      <p:sp>
        <p:nvSpPr>
          <p:cNvPr id="19" name="Date Placeholder 3"/>
          <p:cNvSpPr txBox="1">
            <a:spLocks/>
          </p:cNvSpPr>
          <p:nvPr userDrawn="1"/>
        </p:nvSpPr>
        <p:spPr>
          <a:xfrm>
            <a:off x="457200" y="598538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prstClr val="white"/>
              </a:solidFill>
            </a:endParaRPr>
          </a:p>
        </p:txBody>
      </p:sp>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38077" y="5373216"/>
            <a:ext cx="1222923" cy="962486"/>
          </a:xfrm>
          <a:prstGeom prst="rect">
            <a:avLst/>
          </a:prstGeom>
        </p:spPr>
      </p:pic>
      <p:sp>
        <p:nvSpPr>
          <p:cNvPr id="10"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chemeClr val="bg1"/>
                </a:solidFill>
              </a:defRPr>
            </a:lvl1pPr>
          </a:lstStyle>
          <a:p>
            <a:pPr lvl="0"/>
            <a:r>
              <a:rPr lang="en-US" dirty="0" smtClean="0"/>
              <a:t>Insert date</a:t>
            </a:r>
            <a:endParaRPr lang="en-US" dirty="0"/>
          </a:p>
        </p:txBody>
      </p:sp>
      <p:sp>
        <p:nvSpPr>
          <p:cNvPr id="13" name="TextBox 12"/>
          <p:cNvSpPr txBox="1"/>
          <p:nvPr userDrawn="1"/>
        </p:nvSpPr>
        <p:spPr>
          <a:xfrm>
            <a:off x="7158603" y="6319545"/>
            <a:ext cx="1745991" cy="338554"/>
          </a:xfrm>
          <a:prstGeom prst="rect">
            <a:avLst/>
          </a:prstGeom>
          <a:noFill/>
        </p:spPr>
        <p:txBody>
          <a:bodyPr wrap="none" rtlCol="0">
            <a:spAutoFit/>
          </a:bodyPr>
          <a:lstStyle/>
          <a:p>
            <a:pPr algn="r"/>
            <a:r>
              <a:rPr lang="en-GB" sz="1600" dirty="0" smtClean="0">
                <a:solidFill>
                  <a:prstClr val="white"/>
                </a:solidFill>
              </a:rPr>
              <a:t>#</a:t>
            </a:r>
            <a:r>
              <a:rPr lang="en-GB" sz="1600" dirty="0" err="1" smtClean="0">
                <a:solidFill>
                  <a:prstClr val="white"/>
                </a:solidFill>
              </a:rPr>
              <a:t>GPforwardview</a:t>
            </a:r>
            <a:endParaRPr lang="en-GB" sz="1600" dirty="0">
              <a:solidFill>
                <a:prstClr val="white"/>
              </a:solidFill>
            </a:endParaRPr>
          </a:p>
        </p:txBody>
      </p:sp>
    </p:spTree>
    <p:extLst>
      <p:ext uri="{BB962C8B-B14F-4D97-AF65-F5344CB8AC3E}">
        <p14:creationId xmlns:p14="http://schemas.microsoft.com/office/powerpoint/2010/main" val="18805774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o title">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1" name="Picture 10" descr="NHS England reversed ou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77935" y="279908"/>
            <a:ext cx="817696" cy="509016"/>
          </a:xfrm>
          <a:prstGeom prst="rect">
            <a:avLst/>
          </a:prstGeom>
        </p:spPr>
      </p:pic>
      <p:sp>
        <p:nvSpPr>
          <p:cNvPr id="15" name="Content Placeholder 19"/>
          <p:cNvSpPr>
            <a:spLocks noGrp="1"/>
          </p:cNvSpPr>
          <p:nvPr>
            <p:ph sz="quarter" idx="10" hasCustomPrompt="1"/>
          </p:nvPr>
        </p:nvSpPr>
        <p:spPr>
          <a:xfrm>
            <a:off x="474826" y="4084315"/>
            <a:ext cx="6812020" cy="1429842"/>
          </a:xfrm>
        </p:spPr>
        <p:txBody>
          <a:bodyPr anchor="t">
            <a:noAutofit/>
          </a:bodyPr>
          <a:lstStyle>
            <a:lvl1pPr marL="0" indent="0">
              <a:buFontTx/>
              <a:buNone/>
              <a:defRPr sz="2800">
                <a:solidFill>
                  <a:schemeClr val="bg1"/>
                </a:solidFill>
              </a:defRPr>
            </a:lvl1pPr>
          </a:lstStyle>
          <a:p>
            <a:pPr lvl="0"/>
            <a:r>
              <a:rPr lang="en-US" dirty="0" smtClean="0"/>
              <a:t>Sub heading</a:t>
            </a:r>
            <a:endParaRPr lang="en-US" dirty="0"/>
          </a:p>
        </p:txBody>
      </p:sp>
      <p:sp>
        <p:nvSpPr>
          <p:cNvPr id="18" name="Title 1"/>
          <p:cNvSpPr>
            <a:spLocks noGrp="1"/>
          </p:cNvSpPr>
          <p:nvPr>
            <p:ph type="title"/>
          </p:nvPr>
        </p:nvSpPr>
        <p:spPr>
          <a:xfrm>
            <a:off x="474826" y="2291149"/>
            <a:ext cx="8286174" cy="1603662"/>
          </a:xfrm>
        </p:spPr>
        <p:txBody>
          <a:bodyPr anchor="t">
            <a:noAutofit/>
          </a:bodyPr>
          <a:lstStyle>
            <a:lvl1pPr>
              <a:defRPr sz="4400">
                <a:solidFill>
                  <a:schemeClr val="bg1"/>
                </a:solidFill>
              </a:defRPr>
            </a:lvl1pPr>
          </a:lstStyle>
          <a:p>
            <a:r>
              <a:rPr lang="en-GB" dirty="0" smtClean="0"/>
              <a:t>Click to edit Master title style</a:t>
            </a:r>
            <a:endParaRPr lang="en-US" dirty="0"/>
          </a:p>
        </p:txBody>
      </p:sp>
      <p:sp>
        <p:nvSpPr>
          <p:cNvPr id="19" name="Date Placeholder 3"/>
          <p:cNvSpPr txBox="1">
            <a:spLocks/>
          </p:cNvSpPr>
          <p:nvPr userDrawn="1"/>
        </p:nvSpPr>
        <p:spPr>
          <a:xfrm>
            <a:off x="457200" y="598538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prstClr val="white"/>
              </a:solidFill>
            </a:endParaRPr>
          </a:p>
        </p:txBody>
      </p:sp>
      <p:grpSp>
        <p:nvGrpSpPr>
          <p:cNvPr id="14" name="Group 13"/>
          <p:cNvGrpSpPr/>
          <p:nvPr userDrawn="1"/>
        </p:nvGrpSpPr>
        <p:grpSpPr>
          <a:xfrm>
            <a:off x="88762" y="852496"/>
            <a:ext cx="8751563" cy="967426"/>
            <a:chOff x="407368" y="1124744"/>
            <a:chExt cx="10964214" cy="1176496"/>
          </a:xfrm>
        </p:grpSpPr>
        <p:sp>
          <p:nvSpPr>
            <p:cNvPr id="16" name="Rectangle 15"/>
            <p:cNvSpPr/>
            <p:nvPr/>
          </p:nvSpPr>
          <p:spPr>
            <a:xfrm>
              <a:off x="6522720" y="1397000"/>
              <a:ext cx="4765040" cy="787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solidFill>
                  <a:prstClr val="white"/>
                </a:solidFill>
              </a:endParaRPr>
            </a:p>
          </p:txBody>
        </p:sp>
        <p:pic>
          <p:nvPicPr>
            <p:cNvPr id="17" name="Picture 16" descr="Investment-01.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07368" y="1124744"/>
              <a:ext cx="10964214" cy="1176496"/>
            </a:xfrm>
            <a:custGeom>
              <a:avLst/>
              <a:gdLst>
                <a:gd name="connsiteX0" fmla="*/ 0 w 9144000"/>
                <a:gd name="connsiteY0" fmla="*/ 0 h 5109347"/>
                <a:gd name="connsiteX1" fmla="*/ 7124700 w 9144000"/>
                <a:gd name="connsiteY1" fmla="*/ 0 h 5109347"/>
                <a:gd name="connsiteX2" fmla="*/ 7124700 w 9144000"/>
                <a:gd name="connsiteY2" fmla="*/ 1283758 h 5109347"/>
                <a:gd name="connsiteX3" fmla="*/ 9144000 w 9144000"/>
                <a:gd name="connsiteY3" fmla="*/ 1283758 h 5109347"/>
                <a:gd name="connsiteX4" fmla="*/ 9144000 w 9144000"/>
                <a:gd name="connsiteY4" fmla="*/ 5109347 h 5109347"/>
                <a:gd name="connsiteX5" fmla="*/ 0 w 9144000"/>
                <a:gd name="connsiteY5" fmla="*/ 5109347 h 5109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5109347">
                  <a:moveTo>
                    <a:pt x="0" y="0"/>
                  </a:moveTo>
                  <a:lnTo>
                    <a:pt x="7124700" y="0"/>
                  </a:lnTo>
                  <a:lnTo>
                    <a:pt x="7124700" y="1283758"/>
                  </a:lnTo>
                  <a:lnTo>
                    <a:pt x="9144000" y="1283758"/>
                  </a:lnTo>
                  <a:lnTo>
                    <a:pt x="9144000" y="5109347"/>
                  </a:lnTo>
                  <a:lnTo>
                    <a:pt x="0" y="5109347"/>
                  </a:lnTo>
                  <a:close/>
                </a:path>
              </a:pathLst>
            </a:custGeom>
          </p:spPr>
        </p:pic>
      </p:grpSp>
      <p:sp>
        <p:nvSpPr>
          <p:cNvPr id="12" name="TextBox 11"/>
          <p:cNvSpPr txBox="1"/>
          <p:nvPr userDrawn="1"/>
        </p:nvSpPr>
        <p:spPr>
          <a:xfrm>
            <a:off x="7158603" y="6319545"/>
            <a:ext cx="1745991" cy="338554"/>
          </a:xfrm>
          <a:prstGeom prst="rect">
            <a:avLst/>
          </a:prstGeom>
          <a:noFill/>
        </p:spPr>
        <p:txBody>
          <a:bodyPr wrap="none" rtlCol="0">
            <a:spAutoFit/>
          </a:bodyPr>
          <a:lstStyle/>
          <a:p>
            <a:pPr algn="r"/>
            <a:r>
              <a:rPr lang="en-GB" sz="1600" dirty="0" smtClean="0">
                <a:solidFill>
                  <a:prstClr val="white"/>
                </a:solidFill>
              </a:rPr>
              <a:t>#</a:t>
            </a:r>
            <a:r>
              <a:rPr lang="en-GB" sz="1600" dirty="0" err="1" smtClean="0">
                <a:solidFill>
                  <a:prstClr val="white"/>
                </a:solidFill>
              </a:rPr>
              <a:t>GPforwardview</a:t>
            </a:r>
            <a:endParaRPr lang="en-GB" sz="1600" dirty="0">
              <a:solidFill>
                <a:prstClr val="white"/>
              </a:solidFill>
            </a:endParaRPr>
          </a:p>
        </p:txBody>
      </p:sp>
    </p:spTree>
    <p:extLst>
      <p:ext uri="{BB962C8B-B14F-4D97-AF65-F5344CB8AC3E}">
        <p14:creationId xmlns:p14="http://schemas.microsoft.com/office/powerpoint/2010/main" val="4620415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descr="Two women painting at table, blue diamond pattern i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16000"/>
            <a:ext cx="9144000" cy="5219700"/>
          </a:xfrm>
          <a:prstGeom prst="rect">
            <a:avLst/>
          </a:prstGeom>
        </p:spPr>
      </p:pic>
      <p:sp>
        <p:nvSpPr>
          <p:cNvPr id="15" name="Title 14"/>
          <p:cNvSpPr>
            <a:spLocks noGrp="1"/>
          </p:cNvSpPr>
          <p:nvPr>
            <p:ph type="title"/>
          </p:nvPr>
        </p:nvSpPr>
        <p:spPr>
          <a:xfrm>
            <a:off x="0" y="2322513"/>
            <a:ext cx="9144000" cy="2754312"/>
          </a:xfrm>
          <a:prstGeom prst="rect">
            <a:avLst/>
          </a:prstGeom>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16284535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Logo title">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1" name="Picture 10" descr="NHS England reversed ou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77935" y="279908"/>
            <a:ext cx="817696" cy="509016"/>
          </a:xfrm>
          <a:prstGeom prst="rect">
            <a:avLst/>
          </a:prstGeom>
        </p:spPr>
      </p:pic>
      <p:sp>
        <p:nvSpPr>
          <p:cNvPr id="15" name="Content Placeholder 19"/>
          <p:cNvSpPr>
            <a:spLocks noGrp="1"/>
          </p:cNvSpPr>
          <p:nvPr>
            <p:ph sz="quarter" idx="10" hasCustomPrompt="1"/>
          </p:nvPr>
        </p:nvSpPr>
        <p:spPr>
          <a:xfrm>
            <a:off x="2283468" y="3590503"/>
            <a:ext cx="6477531" cy="2760005"/>
          </a:xfrm>
        </p:spPr>
        <p:txBody>
          <a:bodyPr anchor="t">
            <a:noAutofit/>
          </a:bodyPr>
          <a:lstStyle>
            <a:lvl1pPr marL="0" indent="0">
              <a:buFontTx/>
              <a:buNone/>
              <a:defRPr sz="2800">
                <a:solidFill>
                  <a:schemeClr val="bg1"/>
                </a:solidFill>
              </a:defRPr>
            </a:lvl1pPr>
          </a:lstStyle>
          <a:p>
            <a:pPr lvl="0"/>
            <a:r>
              <a:rPr lang="en-US" dirty="0" smtClean="0"/>
              <a:t>Sub heading</a:t>
            </a:r>
            <a:endParaRPr lang="en-US" dirty="0"/>
          </a:p>
        </p:txBody>
      </p:sp>
      <p:sp>
        <p:nvSpPr>
          <p:cNvPr id="18" name="Title 1"/>
          <p:cNvSpPr>
            <a:spLocks noGrp="1"/>
          </p:cNvSpPr>
          <p:nvPr>
            <p:ph type="title"/>
          </p:nvPr>
        </p:nvSpPr>
        <p:spPr>
          <a:xfrm>
            <a:off x="2267744" y="2291149"/>
            <a:ext cx="6493256" cy="921827"/>
          </a:xfrm>
        </p:spPr>
        <p:txBody>
          <a:bodyPr anchor="t">
            <a:noAutofit/>
          </a:bodyPr>
          <a:lstStyle>
            <a:lvl1pPr>
              <a:defRPr sz="4800">
                <a:solidFill>
                  <a:schemeClr val="bg1"/>
                </a:solidFill>
              </a:defRPr>
            </a:lvl1pPr>
          </a:lstStyle>
          <a:p>
            <a:r>
              <a:rPr lang="en-GB" dirty="0" smtClean="0"/>
              <a:t>Click to edit Master title style</a:t>
            </a:r>
            <a:endParaRPr lang="en-US" dirty="0"/>
          </a:p>
        </p:txBody>
      </p:sp>
      <p:sp>
        <p:nvSpPr>
          <p:cNvPr id="19" name="Date Placeholder 3"/>
          <p:cNvSpPr txBox="1">
            <a:spLocks/>
          </p:cNvSpPr>
          <p:nvPr userDrawn="1"/>
        </p:nvSpPr>
        <p:spPr>
          <a:xfrm>
            <a:off x="470450" y="5985384"/>
            <a:ext cx="2120349"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prstClr val="white"/>
              </a:solidFill>
            </a:endParaRPr>
          </a:p>
        </p:txBody>
      </p:sp>
      <p:grpSp>
        <p:nvGrpSpPr>
          <p:cNvPr id="14" name="Group 13"/>
          <p:cNvGrpSpPr/>
          <p:nvPr userDrawn="1"/>
        </p:nvGrpSpPr>
        <p:grpSpPr>
          <a:xfrm>
            <a:off x="88762" y="852496"/>
            <a:ext cx="8751563" cy="967426"/>
            <a:chOff x="407368" y="1124744"/>
            <a:chExt cx="10964214" cy="1176496"/>
          </a:xfrm>
        </p:grpSpPr>
        <p:sp>
          <p:nvSpPr>
            <p:cNvPr id="16" name="Rectangle 15"/>
            <p:cNvSpPr/>
            <p:nvPr/>
          </p:nvSpPr>
          <p:spPr>
            <a:xfrm>
              <a:off x="6522720" y="1397000"/>
              <a:ext cx="4765040" cy="787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solidFill>
                  <a:prstClr val="white"/>
                </a:solidFill>
              </a:endParaRPr>
            </a:p>
          </p:txBody>
        </p:sp>
        <p:pic>
          <p:nvPicPr>
            <p:cNvPr id="17" name="Picture 16" descr="Investment-01.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07368" y="1124744"/>
              <a:ext cx="10964214" cy="1176496"/>
            </a:xfrm>
            <a:custGeom>
              <a:avLst/>
              <a:gdLst>
                <a:gd name="connsiteX0" fmla="*/ 0 w 9144000"/>
                <a:gd name="connsiteY0" fmla="*/ 0 h 5109347"/>
                <a:gd name="connsiteX1" fmla="*/ 7124700 w 9144000"/>
                <a:gd name="connsiteY1" fmla="*/ 0 h 5109347"/>
                <a:gd name="connsiteX2" fmla="*/ 7124700 w 9144000"/>
                <a:gd name="connsiteY2" fmla="*/ 1283758 h 5109347"/>
                <a:gd name="connsiteX3" fmla="*/ 9144000 w 9144000"/>
                <a:gd name="connsiteY3" fmla="*/ 1283758 h 5109347"/>
                <a:gd name="connsiteX4" fmla="*/ 9144000 w 9144000"/>
                <a:gd name="connsiteY4" fmla="*/ 5109347 h 5109347"/>
                <a:gd name="connsiteX5" fmla="*/ 0 w 9144000"/>
                <a:gd name="connsiteY5" fmla="*/ 5109347 h 5109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5109347">
                  <a:moveTo>
                    <a:pt x="0" y="0"/>
                  </a:moveTo>
                  <a:lnTo>
                    <a:pt x="7124700" y="0"/>
                  </a:lnTo>
                  <a:lnTo>
                    <a:pt x="7124700" y="1283758"/>
                  </a:lnTo>
                  <a:lnTo>
                    <a:pt x="9144000" y="1283758"/>
                  </a:lnTo>
                  <a:lnTo>
                    <a:pt x="9144000" y="5109347"/>
                  </a:lnTo>
                  <a:lnTo>
                    <a:pt x="0" y="5109347"/>
                  </a:lnTo>
                  <a:close/>
                </a:path>
              </a:pathLst>
            </a:custGeom>
          </p:spPr>
        </p:pic>
      </p:grpSp>
      <p:pic>
        <p:nvPicPr>
          <p:cNvPr id="2" name="Picture 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693908" y="5504797"/>
            <a:ext cx="1111313" cy="1087022"/>
          </a:xfrm>
          <a:prstGeom prst="rect">
            <a:avLst/>
          </a:prstGeom>
        </p:spPr>
      </p:pic>
    </p:spTree>
    <p:extLst>
      <p:ext uri="{BB962C8B-B14F-4D97-AF65-F5344CB8AC3E}">
        <p14:creationId xmlns:p14="http://schemas.microsoft.com/office/powerpoint/2010/main" val="399906710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Logo title">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1" name="Picture 10" descr="NHS England reversed ou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77935" y="279908"/>
            <a:ext cx="817696" cy="509016"/>
          </a:xfrm>
          <a:prstGeom prst="rect">
            <a:avLst/>
          </a:prstGeom>
        </p:spPr>
      </p:pic>
      <p:sp>
        <p:nvSpPr>
          <p:cNvPr id="19" name="Date Placeholder 3"/>
          <p:cNvSpPr txBox="1">
            <a:spLocks/>
          </p:cNvSpPr>
          <p:nvPr userDrawn="1"/>
        </p:nvSpPr>
        <p:spPr>
          <a:xfrm>
            <a:off x="470450" y="5985384"/>
            <a:ext cx="2120349"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prstClr val="white"/>
              </a:solidFill>
            </a:endParaRPr>
          </a:p>
        </p:txBody>
      </p:sp>
      <p:grpSp>
        <p:nvGrpSpPr>
          <p:cNvPr id="14" name="Group 13"/>
          <p:cNvGrpSpPr/>
          <p:nvPr userDrawn="1"/>
        </p:nvGrpSpPr>
        <p:grpSpPr>
          <a:xfrm>
            <a:off x="88762" y="852496"/>
            <a:ext cx="8751563" cy="967426"/>
            <a:chOff x="407368" y="1124744"/>
            <a:chExt cx="10964214" cy="1176496"/>
          </a:xfrm>
        </p:grpSpPr>
        <p:sp>
          <p:nvSpPr>
            <p:cNvPr id="16" name="Rectangle 15"/>
            <p:cNvSpPr/>
            <p:nvPr/>
          </p:nvSpPr>
          <p:spPr>
            <a:xfrm>
              <a:off x="6522720" y="1397000"/>
              <a:ext cx="4765040" cy="787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solidFill>
                  <a:prstClr val="white"/>
                </a:solidFill>
              </a:endParaRPr>
            </a:p>
          </p:txBody>
        </p:sp>
        <p:pic>
          <p:nvPicPr>
            <p:cNvPr id="17" name="Picture 16" descr="Investment-01.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07368" y="1124744"/>
              <a:ext cx="10964214" cy="1176496"/>
            </a:xfrm>
            <a:custGeom>
              <a:avLst/>
              <a:gdLst>
                <a:gd name="connsiteX0" fmla="*/ 0 w 9144000"/>
                <a:gd name="connsiteY0" fmla="*/ 0 h 5109347"/>
                <a:gd name="connsiteX1" fmla="*/ 7124700 w 9144000"/>
                <a:gd name="connsiteY1" fmla="*/ 0 h 5109347"/>
                <a:gd name="connsiteX2" fmla="*/ 7124700 w 9144000"/>
                <a:gd name="connsiteY2" fmla="*/ 1283758 h 5109347"/>
                <a:gd name="connsiteX3" fmla="*/ 9144000 w 9144000"/>
                <a:gd name="connsiteY3" fmla="*/ 1283758 h 5109347"/>
                <a:gd name="connsiteX4" fmla="*/ 9144000 w 9144000"/>
                <a:gd name="connsiteY4" fmla="*/ 5109347 h 5109347"/>
                <a:gd name="connsiteX5" fmla="*/ 0 w 9144000"/>
                <a:gd name="connsiteY5" fmla="*/ 5109347 h 5109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5109347">
                  <a:moveTo>
                    <a:pt x="0" y="0"/>
                  </a:moveTo>
                  <a:lnTo>
                    <a:pt x="7124700" y="0"/>
                  </a:lnTo>
                  <a:lnTo>
                    <a:pt x="7124700" y="1283758"/>
                  </a:lnTo>
                  <a:lnTo>
                    <a:pt x="9144000" y="1283758"/>
                  </a:lnTo>
                  <a:lnTo>
                    <a:pt x="9144000" y="5109347"/>
                  </a:lnTo>
                  <a:lnTo>
                    <a:pt x="0" y="5109347"/>
                  </a:lnTo>
                  <a:close/>
                </a:path>
              </a:pathLst>
            </a:custGeom>
          </p:spPr>
        </p:pic>
      </p:grpSp>
      <p:sp>
        <p:nvSpPr>
          <p:cNvPr id="10" name="TextBox 9"/>
          <p:cNvSpPr txBox="1"/>
          <p:nvPr userDrawn="1"/>
        </p:nvSpPr>
        <p:spPr>
          <a:xfrm>
            <a:off x="7158603" y="6319545"/>
            <a:ext cx="1745991" cy="338554"/>
          </a:xfrm>
          <a:prstGeom prst="rect">
            <a:avLst/>
          </a:prstGeom>
          <a:noFill/>
        </p:spPr>
        <p:txBody>
          <a:bodyPr wrap="none" rtlCol="0">
            <a:spAutoFit/>
          </a:bodyPr>
          <a:lstStyle/>
          <a:p>
            <a:pPr algn="r"/>
            <a:r>
              <a:rPr lang="en-GB" sz="1600" dirty="0" smtClean="0">
                <a:solidFill>
                  <a:prstClr val="white"/>
                </a:solidFill>
              </a:rPr>
              <a:t>#</a:t>
            </a:r>
            <a:r>
              <a:rPr lang="en-GB" sz="1600" dirty="0" err="1" smtClean="0">
                <a:solidFill>
                  <a:prstClr val="white"/>
                </a:solidFill>
              </a:rPr>
              <a:t>GPforwardview</a:t>
            </a:r>
            <a:endParaRPr lang="en-GB" sz="1600" dirty="0">
              <a:solidFill>
                <a:prstClr val="white"/>
              </a:solidFill>
            </a:endParaRPr>
          </a:p>
        </p:txBody>
      </p:sp>
    </p:spTree>
    <p:extLst>
      <p:ext uri="{BB962C8B-B14F-4D97-AF65-F5344CB8AC3E}">
        <p14:creationId xmlns:p14="http://schemas.microsoft.com/office/powerpoint/2010/main" val="37153827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go title + Q">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1" name="Picture 10" descr="NHS England reversed ou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77935" y="279908"/>
            <a:ext cx="817696" cy="509016"/>
          </a:xfrm>
          <a:prstGeom prst="rect">
            <a:avLst/>
          </a:prstGeom>
        </p:spPr>
      </p:pic>
      <p:sp>
        <p:nvSpPr>
          <p:cNvPr id="15" name="Content Placeholder 19"/>
          <p:cNvSpPr>
            <a:spLocks noGrp="1"/>
          </p:cNvSpPr>
          <p:nvPr>
            <p:ph sz="quarter" idx="10" hasCustomPrompt="1"/>
          </p:nvPr>
        </p:nvSpPr>
        <p:spPr>
          <a:xfrm>
            <a:off x="1835696" y="3706754"/>
            <a:ext cx="6812020" cy="1429842"/>
          </a:xfrm>
        </p:spPr>
        <p:txBody>
          <a:bodyPr anchor="t">
            <a:noAutofit/>
          </a:bodyPr>
          <a:lstStyle>
            <a:lvl1pPr marL="0" indent="0">
              <a:buFontTx/>
              <a:buNone/>
              <a:defRPr sz="2800">
                <a:solidFill>
                  <a:schemeClr val="bg1"/>
                </a:solidFill>
              </a:defRPr>
            </a:lvl1pPr>
          </a:lstStyle>
          <a:p>
            <a:pPr lvl="0"/>
            <a:r>
              <a:rPr lang="en-US" dirty="0" smtClean="0"/>
              <a:t>Sub heading</a:t>
            </a:r>
            <a:endParaRPr lang="en-US" dirty="0"/>
          </a:p>
        </p:txBody>
      </p:sp>
      <p:sp>
        <p:nvSpPr>
          <p:cNvPr id="18" name="Title 1"/>
          <p:cNvSpPr>
            <a:spLocks noGrp="1"/>
          </p:cNvSpPr>
          <p:nvPr>
            <p:ph type="title"/>
          </p:nvPr>
        </p:nvSpPr>
        <p:spPr>
          <a:xfrm>
            <a:off x="487244" y="2560028"/>
            <a:ext cx="8286174" cy="855165"/>
          </a:xfrm>
        </p:spPr>
        <p:txBody>
          <a:bodyPr anchor="t">
            <a:noAutofit/>
          </a:bodyPr>
          <a:lstStyle>
            <a:lvl1pPr>
              <a:defRPr sz="4400">
                <a:solidFill>
                  <a:schemeClr val="bg1"/>
                </a:solidFill>
              </a:defRPr>
            </a:lvl1pPr>
          </a:lstStyle>
          <a:p>
            <a:r>
              <a:rPr lang="en-GB" dirty="0" smtClean="0"/>
              <a:t>Click to edit Master title style</a:t>
            </a:r>
            <a:endParaRPr lang="en-US" dirty="0"/>
          </a:p>
        </p:txBody>
      </p:sp>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38077" y="5373216"/>
            <a:ext cx="1222923" cy="962486"/>
          </a:xfrm>
          <a:prstGeom prst="rect">
            <a:avLst/>
          </a:prstGeom>
        </p:spPr>
      </p:pic>
      <p:grpSp>
        <p:nvGrpSpPr>
          <p:cNvPr id="14" name="Group 13"/>
          <p:cNvGrpSpPr/>
          <p:nvPr userDrawn="1"/>
        </p:nvGrpSpPr>
        <p:grpSpPr>
          <a:xfrm>
            <a:off x="88762" y="852496"/>
            <a:ext cx="8751563" cy="967426"/>
            <a:chOff x="407368" y="1124744"/>
            <a:chExt cx="10964214" cy="1176496"/>
          </a:xfrm>
        </p:grpSpPr>
        <p:sp>
          <p:nvSpPr>
            <p:cNvPr id="16" name="Rectangle 15"/>
            <p:cNvSpPr/>
            <p:nvPr/>
          </p:nvSpPr>
          <p:spPr>
            <a:xfrm>
              <a:off x="6522720" y="1397000"/>
              <a:ext cx="4765040" cy="787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solidFill>
                  <a:prstClr val="white"/>
                </a:solidFill>
              </a:endParaRPr>
            </a:p>
          </p:txBody>
        </p:sp>
        <p:pic>
          <p:nvPicPr>
            <p:cNvPr id="17" name="Picture 16" descr="Investment-01.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07368" y="1124744"/>
              <a:ext cx="10964214" cy="1176496"/>
            </a:xfrm>
            <a:custGeom>
              <a:avLst/>
              <a:gdLst>
                <a:gd name="connsiteX0" fmla="*/ 0 w 9144000"/>
                <a:gd name="connsiteY0" fmla="*/ 0 h 5109347"/>
                <a:gd name="connsiteX1" fmla="*/ 7124700 w 9144000"/>
                <a:gd name="connsiteY1" fmla="*/ 0 h 5109347"/>
                <a:gd name="connsiteX2" fmla="*/ 7124700 w 9144000"/>
                <a:gd name="connsiteY2" fmla="*/ 1283758 h 5109347"/>
                <a:gd name="connsiteX3" fmla="*/ 9144000 w 9144000"/>
                <a:gd name="connsiteY3" fmla="*/ 1283758 h 5109347"/>
                <a:gd name="connsiteX4" fmla="*/ 9144000 w 9144000"/>
                <a:gd name="connsiteY4" fmla="*/ 5109347 h 5109347"/>
                <a:gd name="connsiteX5" fmla="*/ 0 w 9144000"/>
                <a:gd name="connsiteY5" fmla="*/ 5109347 h 5109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5109347">
                  <a:moveTo>
                    <a:pt x="0" y="0"/>
                  </a:moveTo>
                  <a:lnTo>
                    <a:pt x="7124700" y="0"/>
                  </a:lnTo>
                  <a:lnTo>
                    <a:pt x="7124700" y="1283758"/>
                  </a:lnTo>
                  <a:lnTo>
                    <a:pt x="9144000" y="1283758"/>
                  </a:lnTo>
                  <a:lnTo>
                    <a:pt x="9144000" y="5109347"/>
                  </a:lnTo>
                  <a:lnTo>
                    <a:pt x="0" y="5109347"/>
                  </a:lnTo>
                  <a:close/>
                </a:path>
              </a:pathLst>
            </a:custGeom>
          </p:spPr>
        </p:pic>
      </p:grpSp>
      <p:grpSp>
        <p:nvGrpSpPr>
          <p:cNvPr id="4" name="Group 3"/>
          <p:cNvGrpSpPr/>
          <p:nvPr userDrawn="1"/>
        </p:nvGrpSpPr>
        <p:grpSpPr>
          <a:xfrm>
            <a:off x="6096" y="4634919"/>
            <a:ext cx="2207309" cy="2205319"/>
            <a:chOff x="6096" y="4634919"/>
            <a:chExt cx="2207309" cy="2205319"/>
          </a:xfrm>
        </p:grpSpPr>
        <p:sp>
          <p:nvSpPr>
            <p:cNvPr id="3" name="Oval 2"/>
            <p:cNvSpPr/>
            <p:nvPr userDrawn="1"/>
          </p:nvSpPr>
          <p:spPr>
            <a:xfrm>
              <a:off x="1119776" y="5208976"/>
              <a:ext cx="411536" cy="411536"/>
            </a:xfrm>
            <a:prstGeom prst="ellipse">
              <a:avLst/>
            </a:prstGeom>
            <a:solidFill>
              <a:schemeClr val="bg1"/>
            </a:solidFill>
            <a:ln>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96" y="4634919"/>
              <a:ext cx="2207309" cy="2205319"/>
            </a:xfrm>
            <a:prstGeom prst="rect">
              <a:avLst/>
            </a:prstGeom>
          </p:spPr>
        </p:pic>
      </p:grpSp>
      <p:sp>
        <p:nvSpPr>
          <p:cNvPr id="19" name="TextBox 18"/>
          <p:cNvSpPr txBox="1"/>
          <p:nvPr userDrawn="1"/>
        </p:nvSpPr>
        <p:spPr>
          <a:xfrm>
            <a:off x="7158603" y="6319545"/>
            <a:ext cx="1745991" cy="338554"/>
          </a:xfrm>
          <a:prstGeom prst="rect">
            <a:avLst/>
          </a:prstGeom>
          <a:noFill/>
        </p:spPr>
        <p:txBody>
          <a:bodyPr wrap="none" rtlCol="0">
            <a:spAutoFit/>
          </a:bodyPr>
          <a:lstStyle/>
          <a:p>
            <a:pPr algn="r"/>
            <a:r>
              <a:rPr lang="en-GB" sz="1600" dirty="0" smtClean="0">
                <a:solidFill>
                  <a:prstClr val="white"/>
                </a:solidFill>
              </a:rPr>
              <a:t>#</a:t>
            </a:r>
            <a:r>
              <a:rPr lang="en-GB" sz="1600" dirty="0" err="1" smtClean="0">
                <a:solidFill>
                  <a:prstClr val="white"/>
                </a:solidFill>
              </a:rPr>
              <a:t>GPforwardview</a:t>
            </a:r>
            <a:endParaRPr lang="en-GB" sz="1600" dirty="0">
              <a:solidFill>
                <a:prstClr val="white"/>
              </a:solidFill>
            </a:endParaRPr>
          </a:p>
        </p:txBody>
      </p:sp>
    </p:spTree>
    <p:extLst>
      <p:ext uri="{BB962C8B-B14F-4D97-AF65-F5344CB8AC3E}">
        <p14:creationId xmlns:p14="http://schemas.microsoft.com/office/powerpoint/2010/main" val="241422302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go title (T4C)">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1" name="Picture 10" descr="NHS England reversed ou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77935" y="279908"/>
            <a:ext cx="817696" cy="509016"/>
          </a:xfrm>
          <a:prstGeom prst="rect">
            <a:avLst/>
          </a:prstGeom>
        </p:spPr>
      </p:pic>
      <p:sp>
        <p:nvSpPr>
          <p:cNvPr id="15" name="Content Placeholder 19"/>
          <p:cNvSpPr>
            <a:spLocks noGrp="1"/>
          </p:cNvSpPr>
          <p:nvPr>
            <p:ph sz="quarter" idx="10" hasCustomPrompt="1"/>
          </p:nvPr>
        </p:nvSpPr>
        <p:spPr>
          <a:xfrm>
            <a:off x="474826" y="4084315"/>
            <a:ext cx="6812020" cy="1429842"/>
          </a:xfrm>
        </p:spPr>
        <p:txBody>
          <a:bodyPr anchor="t">
            <a:noAutofit/>
          </a:bodyPr>
          <a:lstStyle>
            <a:lvl1pPr marL="0" indent="0">
              <a:buFontTx/>
              <a:buNone/>
              <a:defRPr sz="2800">
                <a:solidFill>
                  <a:schemeClr val="bg1"/>
                </a:solidFill>
              </a:defRPr>
            </a:lvl1pPr>
          </a:lstStyle>
          <a:p>
            <a:pPr lvl="0"/>
            <a:r>
              <a:rPr lang="en-US" dirty="0" smtClean="0"/>
              <a:t>Sub heading</a:t>
            </a:r>
            <a:endParaRPr lang="en-US" dirty="0"/>
          </a:p>
        </p:txBody>
      </p:sp>
      <p:sp>
        <p:nvSpPr>
          <p:cNvPr id="18" name="Title 1"/>
          <p:cNvSpPr>
            <a:spLocks noGrp="1"/>
          </p:cNvSpPr>
          <p:nvPr>
            <p:ph type="title"/>
          </p:nvPr>
        </p:nvSpPr>
        <p:spPr>
          <a:xfrm>
            <a:off x="474826" y="2291149"/>
            <a:ext cx="8286174" cy="1603662"/>
          </a:xfrm>
        </p:spPr>
        <p:txBody>
          <a:bodyPr anchor="t">
            <a:noAutofit/>
          </a:bodyPr>
          <a:lstStyle>
            <a:lvl1pPr>
              <a:defRPr sz="4400">
                <a:solidFill>
                  <a:schemeClr val="bg1"/>
                </a:solidFill>
              </a:defRPr>
            </a:lvl1pPr>
          </a:lstStyle>
          <a:p>
            <a:r>
              <a:rPr lang="en-GB" dirty="0" smtClean="0"/>
              <a:t>Click to edit Master title style</a:t>
            </a:r>
            <a:endParaRPr lang="en-US" dirty="0"/>
          </a:p>
        </p:txBody>
      </p:sp>
      <p:sp>
        <p:nvSpPr>
          <p:cNvPr id="19" name="Date Placeholder 3"/>
          <p:cNvSpPr txBox="1">
            <a:spLocks/>
          </p:cNvSpPr>
          <p:nvPr userDrawn="1"/>
        </p:nvSpPr>
        <p:spPr>
          <a:xfrm>
            <a:off x="457200" y="598538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prstClr val="white"/>
              </a:solidFill>
            </a:endParaRPr>
          </a:p>
        </p:txBody>
      </p:sp>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32894" y="764704"/>
            <a:ext cx="4478212" cy="1292464"/>
          </a:xfrm>
          <a:prstGeom prst="rect">
            <a:avLst/>
          </a:prstGeom>
        </p:spPr>
      </p:pic>
      <p:sp>
        <p:nvSpPr>
          <p:cNvPr id="10" name="TextBox 9"/>
          <p:cNvSpPr txBox="1"/>
          <p:nvPr userDrawn="1"/>
        </p:nvSpPr>
        <p:spPr>
          <a:xfrm>
            <a:off x="7158603" y="6319545"/>
            <a:ext cx="1745991" cy="338554"/>
          </a:xfrm>
          <a:prstGeom prst="rect">
            <a:avLst/>
          </a:prstGeom>
          <a:noFill/>
        </p:spPr>
        <p:txBody>
          <a:bodyPr wrap="none" rtlCol="0">
            <a:spAutoFit/>
          </a:bodyPr>
          <a:lstStyle/>
          <a:p>
            <a:pPr algn="r"/>
            <a:r>
              <a:rPr lang="en-GB" sz="1600" dirty="0" smtClean="0">
                <a:solidFill>
                  <a:prstClr val="white"/>
                </a:solidFill>
              </a:rPr>
              <a:t>#</a:t>
            </a:r>
            <a:r>
              <a:rPr lang="en-GB" sz="1600" dirty="0" err="1" smtClean="0">
                <a:solidFill>
                  <a:prstClr val="white"/>
                </a:solidFill>
              </a:rPr>
              <a:t>GPforwardview</a:t>
            </a:r>
            <a:endParaRPr lang="en-GB" sz="1600" dirty="0">
              <a:solidFill>
                <a:prstClr val="white"/>
              </a:solidFill>
            </a:endParaRPr>
          </a:p>
        </p:txBody>
      </p:sp>
    </p:spTree>
    <p:extLst>
      <p:ext uri="{BB962C8B-B14F-4D97-AF65-F5344CB8AC3E}">
        <p14:creationId xmlns:p14="http://schemas.microsoft.com/office/powerpoint/2010/main" val="117655710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 title only">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1" name="Picture 10" descr="NHS England reversed ou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77935" y="279908"/>
            <a:ext cx="817696" cy="509016"/>
          </a:xfrm>
          <a:prstGeom prst="rect">
            <a:avLst/>
          </a:prstGeom>
        </p:spPr>
      </p:pic>
      <p:sp>
        <p:nvSpPr>
          <p:cNvPr id="2" name="Title 1"/>
          <p:cNvSpPr>
            <a:spLocks noGrp="1"/>
          </p:cNvSpPr>
          <p:nvPr>
            <p:ph type="title"/>
          </p:nvPr>
        </p:nvSpPr>
        <p:spPr/>
        <p:txBody>
          <a:bodyPr>
            <a:normAutofit/>
          </a:bodyPr>
          <a:lstStyle>
            <a:lvl1pPr>
              <a:defRPr sz="3200">
                <a:solidFill>
                  <a:schemeClr val="bg1"/>
                </a:solidFill>
              </a:defRPr>
            </a:lvl1pPr>
          </a:lstStyle>
          <a:p>
            <a:r>
              <a:rPr lang="en-US" dirty="0" smtClean="0"/>
              <a:t>Click to edit Master title style</a:t>
            </a:r>
            <a:endParaRPr lang="en-GB" dirty="0"/>
          </a:p>
        </p:txBody>
      </p:sp>
      <p:sp>
        <p:nvSpPr>
          <p:cNvPr id="6" name="TextBox 5"/>
          <p:cNvSpPr txBox="1"/>
          <p:nvPr userDrawn="1"/>
        </p:nvSpPr>
        <p:spPr>
          <a:xfrm>
            <a:off x="7158603" y="6319545"/>
            <a:ext cx="1745991" cy="338554"/>
          </a:xfrm>
          <a:prstGeom prst="rect">
            <a:avLst/>
          </a:prstGeom>
          <a:noFill/>
        </p:spPr>
        <p:txBody>
          <a:bodyPr wrap="none" rtlCol="0">
            <a:spAutoFit/>
          </a:bodyPr>
          <a:lstStyle/>
          <a:p>
            <a:pPr algn="r"/>
            <a:r>
              <a:rPr lang="en-GB" sz="1600" dirty="0" smtClean="0">
                <a:solidFill>
                  <a:prstClr val="white"/>
                </a:solidFill>
              </a:rPr>
              <a:t>#</a:t>
            </a:r>
            <a:r>
              <a:rPr lang="en-GB" sz="1600" dirty="0" err="1" smtClean="0">
                <a:solidFill>
                  <a:prstClr val="white"/>
                </a:solidFill>
              </a:rPr>
              <a:t>GPforwardview</a:t>
            </a:r>
            <a:endParaRPr lang="en-GB" sz="1600" dirty="0">
              <a:solidFill>
                <a:prstClr val="white"/>
              </a:solidFill>
            </a:endParaRPr>
          </a:p>
        </p:txBody>
      </p:sp>
    </p:spTree>
    <p:extLst>
      <p:ext uri="{BB962C8B-B14F-4D97-AF65-F5344CB8AC3E}">
        <p14:creationId xmlns:p14="http://schemas.microsoft.com/office/powerpoint/2010/main" val="320148180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 title &amp; content">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1" name="Picture 10" descr="NHS England reversed ou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77935" y="279908"/>
            <a:ext cx="817696" cy="509016"/>
          </a:xfrm>
          <a:prstGeom prst="rect">
            <a:avLst/>
          </a:prstGeom>
        </p:spPr>
      </p:pic>
      <p:sp>
        <p:nvSpPr>
          <p:cNvPr id="15" name="Content Placeholder 19"/>
          <p:cNvSpPr>
            <a:spLocks noGrp="1"/>
          </p:cNvSpPr>
          <p:nvPr>
            <p:ph sz="quarter" idx="10" hasCustomPrompt="1"/>
          </p:nvPr>
        </p:nvSpPr>
        <p:spPr>
          <a:xfrm>
            <a:off x="432440" y="1412776"/>
            <a:ext cx="8328560" cy="4906769"/>
          </a:xfrm>
        </p:spPr>
        <p:txBody>
          <a:bodyPr anchor="t">
            <a:noAutofit/>
          </a:bodyPr>
          <a:lstStyle>
            <a:lvl1pPr marL="0" indent="0">
              <a:buFontTx/>
              <a:buNone/>
              <a:defRPr sz="2800" baseline="0">
                <a:solidFill>
                  <a:schemeClr val="bg1"/>
                </a:solidFill>
              </a:defRPr>
            </a:lvl1pPr>
            <a:lvl2pPr marL="893763" indent="-436563">
              <a:buClr>
                <a:schemeClr val="bg1"/>
              </a:buClr>
              <a:buFont typeface="Wingdings" panose="05000000000000000000" pitchFamily="2" charset="2"/>
              <a:buChar char="q"/>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a:r>
              <a:rPr lang="en-US" dirty="0" smtClean="0"/>
              <a:t>Sub heading</a:t>
            </a:r>
          </a:p>
          <a:p>
            <a:pPr lvl="1"/>
            <a:r>
              <a:rPr lang="en-US" dirty="0" smtClean="0"/>
              <a:t>Level 2</a:t>
            </a:r>
          </a:p>
          <a:p>
            <a:pPr lvl="2"/>
            <a:r>
              <a:rPr lang="en-US" dirty="0" smtClean="0"/>
              <a:t>Level 3</a:t>
            </a:r>
          </a:p>
          <a:p>
            <a:pPr lvl="3"/>
            <a:r>
              <a:rPr lang="en-US" dirty="0" smtClean="0"/>
              <a:t>Level 4</a:t>
            </a:r>
            <a:endParaRPr lang="en-US" dirty="0"/>
          </a:p>
        </p:txBody>
      </p:sp>
      <p:sp>
        <p:nvSpPr>
          <p:cNvPr id="18" name="Title 1"/>
          <p:cNvSpPr>
            <a:spLocks noGrp="1"/>
          </p:cNvSpPr>
          <p:nvPr>
            <p:ph type="title"/>
          </p:nvPr>
        </p:nvSpPr>
        <p:spPr>
          <a:xfrm>
            <a:off x="438205" y="234283"/>
            <a:ext cx="8286174" cy="746446"/>
          </a:xfrm>
        </p:spPr>
        <p:txBody>
          <a:bodyPr anchor="t">
            <a:noAutofit/>
          </a:bodyPr>
          <a:lstStyle>
            <a:lvl1pPr>
              <a:defRPr sz="3200">
                <a:solidFill>
                  <a:schemeClr val="bg1"/>
                </a:solidFill>
              </a:defRPr>
            </a:lvl1pPr>
          </a:lstStyle>
          <a:p>
            <a:r>
              <a:rPr lang="en-GB" dirty="0" smtClean="0"/>
              <a:t>Click to edit Master title style</a:t>
            </a:r>
            <a:endParaRPr lang="en-US" dirty="0"/>
          </a:p>
        </p:txBody>
      </p:sp>
      <p:sp>
        <p:nvSpPr>
          <p:cNvPr id="19" name="Date Placeholder 3"/>
          <p:cNvSpPr txBox="1">
            <a:spLocks/>
          </p:cNvSpPr>
          <p:nvPr userDrawn="1"/>
        </p:nvSpPr>
        <p:spPr>
          <a:xfrm>
            <a:off x="457200" y="598538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prstClr val="white"/>
              </a:solidFill>
            </a:endParaRPr>
          </a:p>
        </p:txBody>
      </p:sp>
      <p:sp>
        <p:nvSpPr>
          <p:cNvPr id="13" name="TextBox 12"/>
          <p:cNvSpPr txBox="1"/>
          <p:nvPr userDrawn="1"/>
        </p:nvSpPr>
        <p:spPr>
          <a:xfrm>
            <a:off x="7158603" y="6319545"/>
            <a:ext cx="1745991" cy="338554"/>
          </a:xfrm>
          <a:prstGeom prst="rect">
            <a:avLst/>
          </a:prstGeom>
          <a:noFill/>
        </p:spPr>
        <p:txBody>
          <a:bodyPr wrap="none" rtlCol="0">
            <a:spAutoFit/>
          </a:bodyPr>
          <a:lstStyle/>
          <a:p>
            <a:pPr algn="r"/>
            <a:r>
              <a:rPr lang="en-GB" sz="1600" dirty="0" smtClean="0">
                <a:solidFill>
                  <a:prstClr val="white"/>
                </a:solidFill>
              </a:rPr>
              <a:t>#</a:t>
            </a:r>
            <a:r>
              <a:rPr lang="en-GB" sz="1600" dirty="0" err="1" smtClean="0">
                <a:solidFill>
                  <a:prstClr val="white"/>
                </a:solidFill>
              </a:rPr>
              <a:t>GPforwardview</a:t>
            </a:r>
            <a:endParaRPr lang="en-GB" sz="1600" dirty="0">
              <a:solidFill>
                <a:prstClr val="white"/>
              </a:solidFill>
            </a:endParaRPr>
          </a:p>
        </p:txBody>
      </p:sp>
    </p:spTree>
    <p:extLst>
      <p:ext uri="{BB962C8B-B14F-4D97-AF65-F5344CB8AC3E}">
        <p14:creationId xmlns:p14="http://schemas.microsoft.com/office/powerpoint/2010/main" val="356806937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 logo + hash">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1" name="Picture 10" descr="NHS England reversed ou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77935" y="279908"/>
            <a:ext cx="817696" cy="509016"/>
          </a:xfrm>
          <a:prstGeom prst="rect">
            <a:avLst/>
          </a:prstGeom>
        </p:spPr>
      </p:pic>
      <p:sp>
        <p:nvSpPr>
          <p:cNvPr id="6" name="TextBox 5"/>
          <p:cNvSpPr txBox="1"/>
          <p:nvPr userDrawn="1"/>
        </p:nvSpPr>
        <p:spPr>
          <a:xfrm>
            <a:off x="7158603" y="6319545"/>
            <a:ext cx="1745991" cy="338554"/>
          </a:xfrm>
          <a:prstGeom prst="rect">
            <a:avLst/>
          </a:prstGeom>
          <a:noFill/>
        </p:spPr>
        <p:txBody>
          <a:bodyPr wrap="none" rtlCol="0">
            <a:spAutoFit/>
          </a:bodyPr>
          <a:lstStyle/>
          <a:p>
            <a:pPr algn="r"/>
            <a:r>
              <a:rPr lang="en-GB" sz="1600" dirty="0" smtClean="0">
                <a:solidFill>
                  <a:prstClr val="white"/>
                </a:solidFill>
              </a:rPr>
              <a:t>#</a:t>
            </a:r>
            <a:r>
              <a:rPr lang="en-GB" sz="1600" dirty="0" err="1" smtClean="0">
                <a:solidFill>
                  <a:prstClr val="white"/>
                </a:solidFill>
              </a:rPr>
              <a:t>GPforwardview</a:t>
            </a:r>
            <a:endParaRPr lang="en-GB" sz="1600" dirty="0">
              <a:solidFill>
                <a:prstClr val="white"/>
              </a:solidFill>
            </a:endParaRPr>
          </a:p>
        </p:txBody>
      </p:sp>
    </p:spTree>
    <p:extLst>
      <p:ext uri="{BB962C8B-B14F-4D97-AF65-F5344CB8AC3E}">
        <p14:creationId xmlns:p14="http://schemas.microsoft.com/office/powerpoint/2010/main" val="278240538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 logo only">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11" name="Picture 10" descr="NHS England reversed ou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77935" y="279908"/>
            <a:ext cx="817696" cy="509016"/>
          </a:xfrm>
          <a:prstGeom prst="rect">
            <a:avLst/>
          </a:prstGeom>
        </p:spPr>
      </p:pic>
    </p:spTree>
    <p:extLst>
      <p:ext uri="{BB962C8B-B14F-4D97-AF65-F5344CB8AC3E}">
        <p14:creationId xmlns:p14="http://schemas.microsoft.com/office/powerpoint/2010/main" val="246912989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 plain">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133145961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estion">
    <p:spTree>
      <p:nvGrpSpPr>
        <p:cNvPr id="1" name=""/>
        <p:cNvGrpSpPr/>
        <p:nvPr/>
      </p:nvGrpSpPr>
      <p:grpSpPr>
        <a:xfrm>
          <a:off x="0" y="0"/>
          <a:ext cx="0" cy="0"/>
          <a:chOff x="0" y="0"/>
          <a:chExt cx="0" cy="0"/>
        </a:xfrm>
      </p:grpSpPr>
      <p:sp>
        <p:nvSpPr>
          <p:cNvPr id="15" name="Content Placeholder 19"/>
          <p:cNvSpPr>
            <a:spLocks noGrp="1"/>
          </p:cNvSpPr>
          <p:nvPr>
            <p:ph sz="quarter" idx="10" hasCustomPrompt="1"/>
          </p:nvPr>
        </p:nvSpPr>
        <p:spPr>
          <a:xfrm>
            <a:off x="457200" y="2841125"/>
            <a:ext cx="6812020" cy="959925"/>
          </a:xfrm>
        </p:spPr>
        <p:txBody>
          <a:bodyPr anchor="b">
            <a:noAutofit/>
          </a:bodyPr>
          <a:lstStyle>
            <a:lvl1pPr marL="0" indent="0">
              <a:buFontTx/>
              <a:buNone/>
              <a:defRPr sz="2800">
                <a:solidFill>
                  <a:schemeClr val="tx2"/>
                </a:solidFill>
              </a:defRPr>
            </a:lvl1pPr>
          </a:lstStyle>
          <a:p>
            <a:pPr lvl="0"/>
            <a:r>
              <a:rPr lang="en-US" dirty="0" smtClean="0"/>
              <a:t>Sub heading</a:t>
            </a:r>
            <a:endParaRPr lang="en-US" dirty="0"/>
          </a:p>
        </p:txBody>
      </p:sp>
      <p:sp>
        <p:nvSpPr>
          <p:cNvPr id="18" name="Title 1"/>
          <p:cNvSpPr>
            <a:spLocks noGrp="1"/>
          </p:cNvSpPr>
          <p:nvPr>
            <p:ph type="title"/>
          </p:nvPr>
        </p:nvSpPr>
        <p:spPr>
          <a:xfrm>
            <a:off x="457200" y="1041909"/>
            <a:ext cx="8286174" cy="1234963"/>
          </a:xfrm>
        </p:spPr>
        <p:txBody>
          <a:bodyPr anchor="t">
            <a:noAutofit/>
          </a:bodyPr>
          <a:lstStyle>
            <a:lvl1pPr>
              <a:defRPr sz="5400">
                <a:solidFill>
                  <a:schemeClr val="tx2"/>
                </a:solidFill>
              </a:defRPr>
            </a:lvl1pPr>
          </a:lstStyle>
          <a:p>
            <a:r>
              <a:rPr lang="en-GB" dirty="0" smtClean="0"/>
              <a:t>Click to edit Master title style</a:t>
            </a:r>
            <a:endParaRPr lang="en-US" dirty="0"/>
          </a:p>
        </p:txBody>
      </p:sp>
      <p:sp>
        <p:nvSpPr>
          <p:cNvPr id="19" name="Date Placeholder 3"/>
          <p:cNvSpPr txBox="1">
            <a:spLocks/>
          </p:cNvSpPr>
          <p:nvPr userDrawn="1"/>
        </p:nvSpPr>
        <p:spPr>
          <a:xfrm>
            <a:off x="457200" y="598538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0072C6"/>
              </a:solidFill>
            </a:endParaRP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709" y="4725144"/>
            <a:ext cx="2134781" cy="2132856"/>
          </a:xfrm>
          <a:prstGeom prst="rect">
            <a:avLst/>
          </a:prstGeom>
          <a:effectLst>
            <a:softEdge rad="63500"/>
          </a:effectLst>
        </p:spPr>
      </p:pic>
    </p:spTree>
    <p:extLst>
      <p:ext uri="{BB962C8B-B14F-4D97-AF65-F5344CB8AC3E}">
        <p14:creationId xmlns:p14="http://schemas.microsoft.com/office/powerpoint/2010/main" val="120530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08182"/>
            <a:fld id="{FB3FCEA1-9960-4034-851F-D73CE5F77E7F}" type="datetimeFigureOut">
              <a:rPr lang="en-GB">
                <a:solidFill>
                  <a:prstClr val="black"/>
                </a:solidFill>
              </a:rPr>
              <a:pPr defTabSz="908182"/>
              <a:t>26/01/2017</a:t>
            </a:fld>
            <a:endParaRPr lang="en-GB">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08182"/>
            <a:endParaRPr lang="en-GB">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08182"/>
            <a:fld id="{F9D1DF20-17F5-49E3-8ED6-FDC5701AF433}" type="slidenum">
              <a:rPr lang="en-GB">
                <a:solidFill>
                  <a:prstClr val="black"/>
                </a:solidFill>
              </a:rPr>
              <a:pPr defTabSz="908182"/>
              <a:t>‹#›</a:t>
            </a:fld>
            <a:endParaRPr lang="en-GB">
              <a:solidFill>
                <a:prstClr val="black"/>
              </a:solidFill>
            </a:endParaRPr>
          </a:p>
        </p:txBody>
      </p:sp>
    </p:spTree>
    <p:extLst>
      <p:ext uri="{BB962C8B-B14F-4D97-AF65-F5344CB8AC3E}">
        <p14:creationId xmlns:p14="http://schemas.microsoft.com/office/powerpoint/2010/main" val="39223793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sks">
    <p:spTree>
      <p:nvGrpSpPr>
        <p:cNvPr id="1" name=""/>
        <p:cNvGrpSpPr/>
        <p:nvPr/>
      </p:nvGrpSpPr>
      <p:grpSpPr>
        <a:xfrm>
          <a:off x="0" y="0"/>
          <a:ext cx="0" cy="0"/>
          <a:chOff x="0" y="0"/>
          <a:chExt cx="0" cy="0"/>
        </a:xfrm>
      </p:grpSpPr>
      <p:sp>
        <p:nvSpPr>
          <p:cNvPr id="19" name="Date Placeholder 3"/>
          <p:cNvSpPr txBox="1">
            <a:spLocks/>
          </p:cNvSpPr>
          <p:nvPr userDrawn="1"/>
        </p:nvSpPr>
        <p:spPr>
          <a:xfrm>
            <a:off x="457200" y="598538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0072C6"/>
              </a:solidFill>
            </a:endParaRP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670" y="3971855"/>
            <a:ext cx="2886145" cy="2886145"/>
          </a:xfrm>
          <a:prstGeom prst="rect">
            <a:avLst/>
          </a:prstGeom>
          <a:effectLst>
            <a:softEdge rad="63500"/>
          </a:effectLst>
        </p:spPr>
      </p:pic>
      <p:sp>
        <p:nvSpPr>
          <p:cNvPr id="15" name="Content Placeholder 19"/>
          <p:cNvSpPr>
            <a:spLocks noGrp="1"/>
          </p:cNvSpPr>
          <p:nvPr>
            <p:ph sz="quarter" idx="10" hasCustomPrompt="1"/>
          </p:nvPr>
        </p:nvSpPr>
        <p:spPr>
          <a:xfrm>
            <a:off x="1979712" y="1340768"/>
            <a:ext cx="6264695" cy="2880319"/>
          </a:xfrm>
        </p:spPr>
        <p:txBody>
          <a:bodyPr anchor="t">
            <a:noAutofit/>
          </a:bodyPr>
          <a:lstStyle>
            <a:lvl1pPr marL="0" indent="0">
              <a:buFontTx/>
              <a:buNone/>
              <a:defRPr sz="2800">
                <a:solidFill>
                  <a:schemeClr val="tx2"/>
                </a:solidFill>
              </a:defRPr>
            </a:lvl1pPr>
          </a:lstStyle>
          <a:p>
            <a:pPr lvl="0"/>
            <a:r>
              <a:rPr lang="en-US" dirty="0" smtClean="0"/>
              <a:t>Sub heading</a:t>
            </a:r>
            <a:endParaRPr lang="en-US" dirty="0"/>
          </a:p>
        </p:txBody>
      </p:sp>
    </p:spTree>
    <p:extLst>
      <p:ext uri="{BB962C8B-B14F-4D97-AF65-F5344CB8AC3E}">
        <p14:creationId xmlns:p14="http://schemas.microsoft.com/office/powerpoint/2010/main" val="394471517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middle">
    <p:spTree>
      <p:nvGrpSpPr>
        <p:cNvPr id="1" name=""/>
        <p:cNvGrpSpPr/>
        <p:nvPr/>
      </p:nvGrpSpPr>
      <p:grpSpPr>
        <a:xfrm>
          <a:off x="0" y="0"/>
          <a:ext cx="0" cy="0"/>
          <a:chOff x="0" y="0"/>
          <a:chExt cx="0" cy="0"/>
        </a:xfrm>
      </p:grpSpPr>
      <p:sp>
        <p:nvSpPr>
          <p:cNvPr id="2" name="Title 1"/>
          <p:cNvSpPr>
            <a:spLocks noGrp="1"/>
          </p:cNvSpPr>
          <p:nvPr>
            <p:ph type="title"/>
          </p:nvPr>
        </p:nvSpPr>
        <p:spPr>
          <a:xfrm>
            <a:off x="3851275" y="188640"/>
            <a:ext cx="3829068" cy="667725"/>
          </a:xfrm>
        </p:spPr>
        <p:txBody>
          <a:bodyPr anchor="t">
            <a:noAutofit/>
          </a:bodyPr>
          <a:lstStyle>
            <a:lvl1pPr>
              <a:defRPr sz="2400"/>
            </a:lvl1pPr>
          </a:lstStyle>
          <a:p>
            <a:r>
              <a:rPr lang="en-US" dirty="0" smtClean="0"/>
              <a:t>Click to edit Master title style</a:t>
            </a:r>
            <a:endParaRPr lang="en-GB" dirty="0"/>
          </a:p>
        </p:txBody>
      </p:sp>
    </p:spTree>
    <p:extLst>
      <p:ext uri="{BB962C8B-B14F-4D97-AF65-F5344CB8AC3E}">
        <p14:creationId xmlns:p14="http://schemas.microsoft.com/office/powerpoint/2010/main" val="177774778"/>
      </p:ext>
    </p:extLst>
  </p:cSld>
  <p:clrMapOvr>
    <a:masterClrMapping/>
  </p:clrMapOvr>
  <p:timing>
    <p:tnLst>
      <p:par>
        <p:cTn id="1" dur="indefinite" restart="never" nodeType="tmRoot"/>
      </p:par>
    </p:tnLst>
  </p:timing>
  <p:extLst>
    <p:ext uri="{DCECCB84-F9BA-43D5-87BE-67443E8EF086}">
      <p15:sldGuideLst xmlns="" xmlns:p15="http://schemas.microsoft.com/office/powerpoint/2012/main">
        <p15:guide id="1" orient="horz" pos="2160" userDrawn="1">
          <p15:clr>
            <a:srgbClr val="FBAE40"/>
          </p15:clr>
        </p15:guide>
        <p15:guide id="2" pos="2426"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ogo &amp; hash">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430260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2" name="Rectangle 1"/>
          <p:cNvSpPr/>
          <p:nvPr userDrawn="1"/>
        </p:nvSpPr>
        <p:spPr>
          <a:xfrm>
            <a:off x="5364088" y="6165304"/>
            <a:ext cx="3779912" cy="6926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434401193"/>
      </p:ext>
    </p:extLst>
  </p:cSld>
  <p:clrMapOvr>
    <a:masterClrMapping/>
  </p:clrMapOvr>
  <p:timing>
    <p:tnLst>
      <p:par>
        <p:cTn id="1" dur="indefinite" restart="never" nodeType="tmRoot"/>
      </p:par>
    </p:tnLst>
  </p:timing>
  <p:extLst>
    <p:ext uri="{DCECCB84-F9BA-43D5-87BE-67443E8EF086}">
      <p15:sldGuideLst xmlns="" xmlns:p15="http://schemas.microsoft.com/office/powerpoint/2012/main">
        <p15:guide id="1" orient="horz" pos="2160" userDrawn="1">
          <p15:clr>
            <a:srgbClr val="FBAE40"/>
          </p15:clr>
        </p15:guide>
        <p15:guide id="2" pos="2381"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00266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c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42506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0 HIA title only">
    <p:spTree>
      <p:nvGrpSpPr>
        <p:cNvPr id="1" name=""/>
        <p:cNvGrpSpPr/>
        <p:nvPr/>
      </p:nvGrpSpPr>
      <p:grpSpPr>
        <a:xfrm>
          <a:off x="0" y="0"/>
          <a:ext cx="0" cy="0"/>
          <a:chOff x="0" y="0"/>
          <a:chExt cx="0" cy="0"/>
        </a:xfrm>
      </p:grpSpPr>
      <p:sp>
        <p:nvSpPr>
          <p:cNvPr id="4" name="TextBox 3"/>
          <p:cNvSpPr txBox="1"/>
          <p:nvPr userDrawn="1"/>
        </p:nvSpPr>
        <p:spPr>
          <a:xfrm>
            <a:off x="179512" y="5715"/>
            <a:ext cx="7632848" cy="830997"/>
          </a:xfrm>
          <a:prstGeom prst="rect">
            <a:avLst/>
          </a:prstGeom>
        </p:spPr>
        <p:txBody>
          <a:bodyPr vert="horz" lIns="91440" tIns="45720" rIns="91440" bIns="45720" rtlCol="0" anchor="t">
            <a:noAutofit/>
          </a:bodyPr>
          <a:lstStyle>
            <a:lvl1pPr>
              <a:spcBef>
                <a:spcPct val="0"/>
              </a:spcBef>
              <a:buNone/>
              <a:defRPr lang="en-GB" sz="4800" b="1" i="0" baseline="0" smtClean="0">
                <a:solidFill>
                  <a:schemeClr val="tx2"/>
                </a:solidFill>
                <a:latin typeface="Sini" pitchFamily="50" charset="0"/>
                <a:ea typeface="+mj-ea"/>
                <a:cs typeface="Arial"/>
              </a:defRPr>
            </a:lvl1pPr>
          </a:lstStyle>
          <a:p>
            <a:pPr defTabSz="457200"/>
            <a:r>
              <a:rPr sz="3200" dirty="0">
                <a:solidFill>
                  <a:srgbClr val="0072C6"/>
                </a:solidFill>
                <a:latin typeface="Arial"/>
              </a:rPr>
              <a:t>10 High Impact Actions</a:t>
            </a:r>
          </a:p>
        </p:txBody>
      </p:sp>
    </p:spTree>
    <p:extLst>
      <p:ext uri="{BB962C8B-B14F-4D97-AF65-F5344CB8AC3E}">
        <p14:creationId xmlns:p14="http://schemas.microsoft.com/office/powerpoint/2010/main" val="390178060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HIA Detail 1 pan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3"/>
            <a:ext cx="3096344" cy="667725"/>
          </a:xfrm>
          <a:solidFill>
            <a:schemeClr val="tx2"/>
          </a:solidFill>
        </p:spPr>
        <p:txBody>
          <a:bodyPr anchor="ctr">
            <a:noAutofit/>
          </a:bodyPr>
          <a:lstStyle>
            <a:lvl1pPr>
              <a:defRPr sz="1500">
                <a:solidFill>
                  <a:schemeClr val="bg1"/>
                </a:solidFill>
                <a:latin typeface="+mj-lt"/>
              </a:defRPr>
            </a:lvl1pPr>
          </a:lstStyle>
          <a:p>
            <a:r>
              <a:rPr lang="en-GB" dirty="0" smtClean="0"/>
              <a:t>Click to edit Master title style</a:t>
            </a:r>
            <a:endParaRPr lang="en-US" dirty="0"/>
          </a:p>
        </p:txBody>
      </p:sp>
      <p:sp>
        <p:nvSpPr>
          <p:cNvPr id="4" name="Content Placeholder 2"/>
          <p:cNvSpPr>
            <a:spLocks noGrp="1"/>
          </p:cNvSpPr>
          <p:nvPr>
            <p:ph idx="1"/>
          </p:nvPr>
        </p:nvSpPr>
        <p:spPr>
          <a:xfrm>
            <a:off x="179512" y="1052736"/>
            <a:ext cx="8712967" cy="5544616"/>
          </a:xfrm>
        </p:spPr>
        <p:txBody>
          <a:bodyPr>
            <a:normAutofit/>
          </a:bodyPr>
          <a:lstStyle>
            <a:lvl1pPr marL="0" indent="0">
              <a:buNone/>
              <a:defRPr sz="1500" b="1">
                <a:solidFill>
                  <a:schemeClr val="tx2"/>
                </a:solidFill>
              </a:defRPr>
            </a:lvl1pPr>
            <a:lvl2pPr marL="200025" indent="-142875">
              <a:lnSpc>
                <a:spcPct val="90000"/>
              </a:lnSpc>
              <a:spcBef>
                <a:spcPts val="400"/>
              </a:spcBef>
              <a:defRPr sz="1500"/>
            </a:lvl2pPr>
            <a:lvl3pPr marL="444500" indent="-177800">
              <a:lnSpc>
                <a:spcPct val="90000"/>
              </a:lnSpc>
              <a:spcBef>
                <a:spcPts val="0"/>
              </a:spcBef>
              <a:buFont typeface="Arial" panose="020B0604020202020204" pitchFamily="34" charset="0"/>
              <a:buChar char="•"/>
              <a:defRPr sz="1400" baseline="0"/>
            </a:lvl3pPr>
          </a:lstStyle>
          <a:p>
            <a:pPr lvl="0"/>
            <a:r>
              <a:rPr lang="en-GB" dirty="0" smtClean="0"/>
              <a:t>Click to edit Master text styles</a:t>
            </a:r>
          </a:p>
          <a:p>
            <a:pPr lvl="1"/>
            <a:r>
              <a:rPr lang="en-GB" dirty="0" smtClean="0"/>
              <a:t>Second level</a:t>
            </a:r>
            <a:endParaRPr lang="en-US" dirty="0" smtClean="0"/>
          </a:p>
          <a:p>
            <a:pPr lvl="2"/>
            <a:r>
              <a:rPr lang="en-US" dirty="0" smtClean="0"/>
              <a:t>Third level</a:t>
            </a:r>
            <a:endParaRPr lang="en-GB" dirty="0" smtClean="0"/>
          </a:p>
        </p:txBody>
      </p:sp>
      <p:sp>
        <p:nvSpPr>
          <p:cNvPr id="5" name="Text Placeholder 4"/>
          <p:cNvSpPr>
            <a:spLocks noGrp="1"/>
          </p:cNvSpPr>
          <p:nvPr>
            <p:ph type="body" sz="quarter" idx="13"/>
          </p:nvPr>
        </p:nvSpPr>
        <p:spPr>
          <a:xfrm>
            <a:off x="4067944" y="115888"/>
            <a:ext cx="3816424" cy="668337"/>
          </a:xfrm>
          <a:solidFill>
            <a:schemeClr val="tx2"/>
          </a:solidFill>
          <a:ln>
            <a:noFill/>
          </a:ln>
        </p:spPr>
        <p:txBody>
          <a:bodyPr anchor="ctr">
            <a:noAutofit/>
          </a:bodyPr>
          <a:lstStyle>
            <a:lvl1pPr marL="0" indent="0">
              <a:defRPr sz="1500" b="1">
                <a:solidFill>
                  <a:schemeClr val="bg1"/>
                </a:solidFill>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smtClean="0"/>
              <a:t>Click to edit Master text styles</a:t>
            </a:r>
            <a:endParaRPr lang="en-GB" dirty="0"/>
          </a:p>
        </p:txBody>
      </p:sp>
    </p:spTree>
    <p:extLst>
      <p:ext uri="{BB962C8B-B14F-4D97-AF65-F5344CB8AC3E}">
        <p14:creationId xmlns:p14="http://schemas.microsoft.com/office/powerpoint/2010/main" val="13778335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HIA detail re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3"/>
            <a:ext cx="3096344" cy="667725"/>
          </a:xfrm>
          <a:solidFill>
            <a:schemeClr val="bg2"/>
          </a:solidFill>
        </p:spPr>
        <p:txBody>
          <a:bodyPr anchor="ctr">
            <a:noAutofit/>
          </a:bodyPr>
          <a:lstStyle>
            <a:lvl1pPr>
              <a:defRPr sz="1500">
                <a:solidFill>
                  <a:schemeClr val="bg1"/>
                </a:solidFill>
                <a:latin typeface="+mj-lt"/>
              </a:defRPr>
            </a:lvl1pPr>
          </a:lstStyle>
          <a:p>
            <a:r>
              <a:rPr lang="en-GB" dirty="0" smtClean="0"/>
              <a:t>Click to edit Master title style</a:t>
            </a:r>
            <a:endParaRPr lang="en-US" dirty="0"/>
          </a:p>
        </p:txBody>
      </p:sp>
      <p:sp>
        <p:nvSpPr>
          <p:cNvPr id="4" name="Content Placeholder 2"/>
          <p:cNvSpPr>
            <a:spLocks noGrp="1"/>
          </p:cNvSpPr>
          <p:nvPr>
            <p:ph idx="1"/>
          </p:nvPr>
        </p:nvSpPr>
        <p:spPr>
          <a:xfrm>
            <a:off x="179512" y="1052736"/>
            <a:ext cx="8712967" cy="5616624"/>
          </a:xfrm>
        </p:spPr>
        <p:txBody>
          <a:bodyPr>
            <a:normAutofit/>
          </a:bodyPr>
          <a:lstStyle>
            <a:lvl1pPr marL="0" indent="0">
              <a:buNone/>
              <a:defRPr sz="1600" b="1">
                <a:solidFill>
                  <a:schemeClr val="bg2"/>
                </a:solidFill>
              </a:defRPr>
            </a:lvl1pPr>
            <a:lvl2pPr marL="200025" indent="-142875">
              <a:spcBef>
                <a:spcPts val="1200"/>
              </a:spcBef>
              <a:buClr>
                <a:schemeClr val="bg2"/>
              </a:buClr>
              <a:defRPr sz="1600" b="0"/>
            </a:lvl2pPr>
            <a:lvl3pPr marL="444500" indent="-177800">
              <a:buClr>
                <a:schemeClr val="bg2"/>
              </a:buClr>
              <a:buFont typeface="Arial" panose="020B0604020202020204" pitchFamily="34" charset="0"/>
              <a:buChar char="•"/>
              <a:defRPr sz="1400" baseline="0"/>
            </a:lvl3pPr>
            <a:lvl4pPr marL="719138" indent="-228600">
              <a:buClr>
                <a:schemeClr val="bg2"/>
              </a:buClr>
              <a:defRPr sz="1400"/>
            </a:lvl4pPr>
          </a:lstStyle>
          <a:p>
            <a:pPr lvl="0"/>
            <a:r>
              <a:rPr lang="en-GB" dirty="0" smtClean="0"/>
              <a:t>Click to edit Master text styles</a:t>
            </a:r>
          </a:p>
          <a:p>
            <a:pPr lvl="1"/>
            <a:r>
              <a:rPr lang="en-GB" dirty="0" smtClean="0"/>
              <a:t>Second level</a:t>
            </a:r>
            <a:endParaRPr lang="en-US" dirty="0" smtClean="0"/>
          </a:p>
          <a:p>
            <a:pPr lvl="2"/>
            <a:r>
              <a:rPr lang="en-US" dirty="0" smtClean="0"/>
              <a:t>Third level</a:t>
            </a:r>
          </a:p>
          <a:p>
            <a:pPr lvl="3"/>
            <a:r>
              <a:rPr lang="en-US" dirty="0" smtClean="0"/>
              <a:t>Fourth level</a:t>
            </a:r>
            <a:endParaRPr lang="en-GB" dirty="0" smtClean="0"/>
          </a:p>
        </p:txBody>
      </p:sp>
      <p:sp>
        <p:nvSpPr>
          <p:cNvPr id="5" name="Text Placeholder 4"/>
          <p:cNvSpPr>
            <a:spLocks noGrp="1"/>
          </p:cNvSpPr>
          <p:nvPr>
            <p:ph type="body" sz="quarter" idx="13"/>
          </p:nvPr>
        </p:nvSpPr>
        <p:spPr>
          <a:xfrm>
            <a:off x="4067944" y="115888"/>
            <a:ext cx="3816424" cy="668337"/>
          </a:xfrm>
          <a:solidFill>
            <a:schemeClr val="bg2"/>
          </a:solidFill>
          <a:ln>
            <a:noFill/>
          </a:ln>
        </p:spPr>
        <p:txBody>
          <a:bodyPr anchor="ctr">
            <a:noAutofit/>
          </a:bodyPr>
          <a:lstStyle>
            <a:lvl1pPr marL="92075" indent="0">
              <a:buNone/>
              <a:defRPr sz="1500" b="1">
                <a:solidFill>
                  <a:schemeClr val="bg1"/>
                </a:solidFill>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smtClean="0"/>
              <a:t>Click to edit Master text styles</a:t>
            </a:r>
            <a:endParaRPr lang="en-GB" dirty="0"/>
          </a:p>
        </p:txBody>
      </p:sp>
    </p:spTree>
    <p:extLst>
      <p:ext uri="{BB962C8B-B14F-4D97-AF65-F5344CB8AC3E}">
        <p14:creationId xmlns:p14="http://schemas.microsoft.com/office/powerpoint/2010/main" val="6383116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HIA detail red ques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3"/>
            <a:ext cx="3096344" cy="667725"/>
          </a:xfrm>
          <a:solidFill>
            <a:schemeClr val="bg2"/>
          </a:solidFill>
        </p:spPr>
        <p:txBody>
          <a:bodyPr anchor="ctr">
            <a:noAutofit/>
          </a:bodyPr>
          <a:lstStyle>
            <a:lvl1pPr>
              <a:defRPr sz="1500">
                <a:solidFill>
                  <a:schemeClr val="bg1"/>
                </a:solidFill>
                <a:latin typeface="+mj-lt"/>
              </a:defRPr>
            </a:lvl1pPr>
          </a:lstStyle>
          <a:p>
            <a:r>
              <a:rPr lang="en-GB" dirty="0" smtClean="0"/>
              <a:t>Click to edit Master title style</a:t>
            </a:r>
            <a:endParaRPr lang="en-US" dirty="0"/>
          </a:p>
        </p:txBody>
      </p:sp>
      <p:sp>
        <p:nvSpPr>
          <p:cNvPr id="4" name="Content Placeholder 2"/>
          <p:cNvSpPr>
            <a:spLocks noGrp="1"/>
          </p:cNvSpPr>
          <p:nvPr>
            <p:ph idx="1"/>
          </p:nvPr>
        </p:nvSpPr>
        <p:spPr>
          <a:xfrm>
            <a:off x="971600" y="1052736"/>
            <a:ext cx="7920879" cy="5472608"/>
          </a:xfrm>
        </p:spPr>
        <p:txBody>
          <a:bodyPr>
            <a:normAutofit/>
          </a:bodyPr>
          <a:lstStyle>
            <a:lvl1pPr marL="0" indent="0">
              <a:buNone/>
              <a:defRPr sz="1600" b="1">
                <a:solidFill>
                  <a:schemeClr val="bg2"/>
                </a:solidFill>
              </a:defRPr>
            </a:lvl1pPr>
            <a:lvl2pPr marL="263525" indent="-206375">
              <a:spcBef>
                <a:spcPts val="1200"/>
              </a:spcBef>
              <a:buClr>
                <a:schemeClr val="bg2"/>
              </a:buClr>
              <a:buFont typeface="Wingdings" panose="05000000000000000000" pitchFamily="2" charset="2"/>
              <a:buChar char="Ø"/>
              <a:defRPr sz="1600" b="0"/>
            </a:lvl2pPr>
            <a:lvl3pPr marL="444500" indent="-177800">
              <a:buClr>
                <a:schemeClr val="bg2"/>
              </a:buClr>
              <a:buFont typeface="Arial" panose="020B0604020202020204" pitchFamily="34" charset="0"/>
              <a:buChar char="•"/>
              <a:defRPr sz="1400" baseline="0"/>
            </a:lvl3pPr>
            <a:lvl4pPr marL="719138" indent="-228600">
              <a:buClr>
                <a:schemeClr val="bg2"/>
              </a:buClr>
              <a:defRPr sz="1400"/>
            </a:lvl4pPr>
          </a:lstStyle>
          <a:p>
            <a:pPr lvl="0"/>
            <a:r>
              <a:rPr lang="en-GB" dirty="0" smtClean="0"/>
              <a:t>Click to edit Master text styles</a:t>
            </a:r>
          </a:p>
          <a:p>
            <a:pPr lvl="1"/>
            <a:r>
              <a:rPr lang="en-GB" dirty="0" smtClean="0"/>
              <a:t>Second level</a:t>
            </a:r>
            <a:endParaRPr lang="en-US" dirty="0" smtClean="0"/>
          </a:p>
          <a:p>
            <a:pPr lvl="2"/>
            <a:r>
              <a:rPr lang="en-US" dirty="0" smtClean="0"/>
              <a:t>Third level</a:t>
            </a:r>
          </a:p>
          <a:p>
            <a:pPr lvl="3"/>
            <a:r>
              <a:rPr lang="en-US" dirty="0" smtClean="0"/>
              <a:t>Fourth level</a:t>
            </a:r>
            <a:endParaRPr lang="en-GB" dirty="0" smtClean="0"/>
          </a:p>
        </p:txBody>
      </p:sp>
      <p:sp>
        <p:nvSpPr>
          <p:cNvPr id="5" name="Text Placeholder 4"/>
          <p:cNvSpPr>
            <a:spLocks noGrp="1"/>
          </p:cNvSpPr>
          <p:nvPr>
            <p:ph type="body" sz="quarter" idx="13"/>
          </p:nvPr>
        </p:nvSpPr>
        <p:spPr>
          <a:xfrm>
            <a:off x="4067944" y="115888"/>
            <a:ext cx="3816424" cy="668337"/>
          </a:xfrm>
          <a:solidFill>
            <a:schemeClr val="bg2"/>
          </a:solidFill>
          <a:ln>
            <a:noFill/>
          </a:ln>
        </p:spPr>
        <p:txBody>
          <a:bodyPr anchor="ctr">
            <a:noAutofit/>
          </a:bodyPr>
          <a:lstStyle>
            <a:lvl1pPr marL="92075" indent="0">
              <a:buNone/>
              <a:defRPr sz="1500" b="1">
                <a:solidFill>
                  <a:schemeClr val="bg1"/>
                </a:solidFill>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smtClean="0"/>
              <a:t>Click to edit Master text styles</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136" y="5661248"/>
            <a:ext cx="1199961" cy="1196752"/>
          </a:xfrm>
          <a:prstGeom prst="rect">
            <a:avLst/>
          </a:prstGeom>
        </p:spPr>
      </p:pic>
    </p:spTree>
    <p:extLst>
      <p:ext uri="{BB962C8B-B14F-4D97-AF65-F5344CB8AC3E}">
        <p14:creationId xmlns:p14="http://schemas.microsoft.com/office/powerpoint/2010/main" val="19009877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6"/>
          <p:cNvSpPr>
            <a:spLocks noGrp="1"/>
          </p:cNvSpPr>
          <p:nvPr>
            <p:ph type="title"/>
          </p:nvPr>
        </p:nvSpPr>
        <p:spPr>
          <a:xfrm>
            <a:off x="201613" y="341313"/>
            <a:ext cx="7856537" cy="677862"/>
          </a:xfrm>
          <a:prstGeom prst="rect">
            <a:avLst/>
          </a:prstGeom>
        </p:spPr>
        <p:txBody>
          <a:bodyPr/>
          <a:lstStyle>
            <a:lvl1pPr algn="l">
              <a:defRPr sz="3500" b="1">
                <a:solidFill>
                  <a:srgbClr val="0070C0"/>
                </a:solidFill>
              </a:defRPr>
            </a:lvl1pPr>
          </a:lstStyle>
          <a:p>
            <a:r>
              <a:rPr lang="en-US" smtClean="0"/>
              <a:t>Click to edit Master title style</a:t>
            </a:r>
            <a:endParaRPr lang="en-GB"/>
          </a:p>
        </p:txBody>
      </p:sp>
    </p:spTree>
    <p:extLst>
      <p:ext uri="{BB962C8B-B14F-4D97-AF65-F5344CB8AC3E}">
        <p14:creationId xmlns:p14="http://schemas.microsoft.com/office/powerpoint/2010/main" val="187124251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HIA detail turquois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3"/>
            <a:ext cx="3096344" cy="667725"/>
          </a:xfrm>
          <a:solidFill>
            <a:schemeClr val="accent1"/>
          </a:solidFill>
        </p:spPr>
        <p:txBody>
          <a:bodyPr anchor="ctr">
            <a:noAutofit/>
          </a:bodyPr>
          <a:lstStyle>
            <a:lvl1pPr>
              <a:defRPr sz="1500">
                <a:solidFill>
                  <a:schemeClr val="bg1"/>
                </a:solidFill>
                <a:latin typeface="+mj-lt"/>
              </a:defRPr>
            </a:lvl1pPr>
          </a:lstStyle>
          <a:p>
            <a:r>
              <a:rPr lang="en-GB" dirty="0" smtClean="0"/>
              <a:t>Click to edit Master title style</a:t>
            </a:r>
            <a:endParaRPr lang="en-US" dirty="0"/>
          </a:p>
        </p:txBody>
      </p:sp>
      <p:sp>
        <p:nvSpPr>
          <p:cNvPr id="4" name="Content Placeholder 2"/>
          <p:cNvSpPr>
            <a:spLocks noGrp="1"/>
          </p:cNvSpPr>
          <p:nvPr>
            <p:ph idx="1"/>
          </p:nvPr>
        </p:nvSpPr>
        <p:spPr>
          <a:xfrm>
            <a:off x="179512" y="1052736"/>
            <a:ext cx="8712967" cy="5616624"/>
          </a:xfrm>
        </p:spPr>
        <p:txBody>
          <a:bodyPr>
            <a:normAutofit/>
          </a:bodyPr>
          <a:lstStyle>
            <a:lvl1pPr marL="0" indent="0">
              <a:buNone/>
              <a:defRPr sz="1600" b="1">
                <a:solidFill>
                  <a:schemeClr val="accent1"/>
                </a:solidFill>
              </a:defRPr>
            </a:lvl1pPr>
            <a:lvl2pPr marL="200025" indent="-142875">
              <a:spcBef>
                <a:spcPts val="1200"/>
              </a:spcBef>
              <a:buClr>
                <a:schemeClr val="accent1"/>
              </a:buClr>
              <a:defRPr sz="1600" b="0"/>
            </a:lvl2pPr>
            <a:lvl3pPr marL="444500" indent="-177800">
              <a:buClr>
                <a:schemeClr val="accent1"/>
              </a:buClr>
              <a:buFont typeface="Arial" panose="020B0604020202020204" pitchFamily="34" charset="0"/>
              <a:buChar char="•"/>
              <a:defRPr sz="1400" baseline="0"/>
            </a:lvl3pPr>
            <a:lvl4pPr marL="719138" indent="-228600">
              <a:buClr>
                <a:schemeClr val="accent1"/>
              </a:buClr>
              <a:defRPr sz="1400"/>
            </a:lvl4pPr>
          </a:lstStyle>
          <a:p>
            <a:pPr lvl="0"/>
            <a:r>
              <a:rPr lang="en-GB" dirty="0" smtClean="0"/>
              <a:t>Click to edit Master text styles</a:t>
            </a:r>
          </a:p>
          <a:p>
            <a:pPr lvl="1"/>
            <a:r>
              <a:rPr lang="en-GB" dirty="0" smtClean="0"/>
              <a:t>Second level</a:t>
            </a:r>
            <a:endParaRPr lang="en-US" dirty="0" smtClean="0"/>
          </a:p>
          <a:p>
            <a:pPr lvl="2"/>
            <a:r>
              <a:rPr lang="en-US" dirty="0" smtClean="0"/>
              <a:t>Third level</a:t>
            </a:r>
          </a:p>
          <a:p>
            <a:pPr lvl="3"/>
            <a:r>
              <a:rPr lang="en-US" dirty="0" smtClean="0"/>
              <a:t>Fourth level</a:t>
            </a:r>
            <a:endParaRPr lang="en-GB" dirty="0" smtClean="0"/>
          </a:p>
        </p:txBody>
      </p:sp>
      <p:sp>
        <p:nvSpPr>
          <p:cNvPr id="5" name="Text Placeholder 4"/>
          <p:cNvSpPr>
            <a:spLocks noGrp="1"/>
          </p:cNvSpPr>
          <p:nvPr>
            <p:ph type="body" sz="quarter" idx="13"/>
          </p:nvPr>
        </p:nvSpPr>
        <p:spPr>
          <a:xfrm>
            <a:off x="4067944" y="115888"/>
            <a:ext cx="3816424" cy="668337"/>
          </a:xfrm>
          <a:solidFill>
            <a:schemeClr val="accent1"/>
          </a:solidFill>
          <a:ln>
            <a:noFill/>
          </a:ln>
        </p:spPr>
        <p:txBody>
          <a:bodyPr anchor="ctr">
            <a:noAutofit/>
          </a:bodyPr>
          <a:lstStyle>
            <a:lvl1pPr marL="92075" indent="0">
              <a:buNone/>
              <a:defRPr sz="1500" b="1">
                <a:solidFill>
                  <a:schemeClr val="bg1"/>
                </a:solidFill>
              </a:defRPr>
            </a:lvl1pPr>
            <a:lvl2pPr>
              <a:defRPr sz="1500" b="1">
                <a:solidFill>
                  <a:schemeClr val="bg1"/>
                </a:solidFill>
              </a:defRPr>
            </a:lvl2pPr>
            <a:lvl3pPr>
              <a:defRPr sz="1500" b="1">
                <a:solidFill>
                  <a:schemeClr val="bg1"/>
                </a:solidFill>
              </a:defRPr>
            </a:lvl3pPr>
            <a:lvl4pPr>
              <a:defRPr sz="1500" b="1">
                <a:solidFill>
                  <a:schemeClr val="bg1"/>
                </a:solidFill>
              </a:defRPr>
            </a:lvl4pPr>
            <a:lvl5pPr>
              <a:defRPr sz="1500" b="1">
                <a:solidFill>
                  <a:schemeClr val="bg1"/>
                </a:solidFill>
              </a:defRPr>
            </a:lvl5pPr>
          </a:lstStyle>
          <a:p>
            <a:pPr lvl="0"/>
            <a:r>
              <a:rPr lang="en-US" dirty="0" smtClean="0"/>
              <a:t>Click to edit Master text styles</a:t>
            </a:r>
            <a:endParaRPr lang="en-GB" dirty="0"/>
          </a:p>
        </p:txBody>
      </p:sp>
    </p:spTree>
    <p:extLst>
      <p:ext uri="{BB962C8B-B14F-4D97-AF65-F5344CB8AC3E}">
        <p14:creationId xmlns:p14="http://schemas.microsoft.com/office/powerpoint/2010/main" val="18084064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1C1A0F4-4BB3-4B99-A747-DA6A921DA42D}" type="datetimeFigureOut">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1D31B25-022E-4441-B9C2-8CA13507AA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530686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C1A0F4-4BB3-4B99-A747-DA6A921DA42D}" type="datetimeFigureOut">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1D31B25-022E-4441-B9C2-8CA13507AA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71844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C1A0F4-4BB3-4B99-A747-DA6A921DA42D}" type="datetimeFigureOut">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1D31B25-022E-4441-B9C2-8CA13507AA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934102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1C1A0F4-4BB3-4B99-A747-DA6A921DA42D}" type="datetimeFigureOut">
              <a:rPr lang="en-GB" smtClean="0">
                <a:solidFill>
                  <a:prstClr val="black">
                    <a:tint val="75000"/>
                  </a:prstClr>
                </a:solidFill>
              </a:rPr>
              <a:pPr/>
              <a:t>26/01/2017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1D31B25-022E-4441-B9C2-8CA13507AA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119341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1C1A0F4-4BB3-4B99-A747-DA6A921DA42D}" type="datetimeFigureOut">
              <a:rPr lang="en-GB" smtClean="0">
                <a:solidFill>
                  <a:prstClr val="black">
                    <a:tint val="75000"/>
                  </a:prstClr>
                </a:solidFill>
              </a:rPr>
              <a:pPr/>
              <a:t>26/01/2017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1D31B25-022E-4441-B9C2-8CA13507AA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18218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1C1A0F4-4BB3-4B99-A747-DA6A921DA42D}" type="datetimeFigureOut">
              <a:rPr lang="en-GB" smtClean="0">
                <a:solidFill>
                  <a:prstClr val="black">
                    <a:tint val="75000"/>
                  </a:prstClr>
                </a:solidFill>
              </a:rPr>
              <a:pPr/>
              <a:t>26/01/2017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1D31B25-022E-4441-B9C2-8CA13507AA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695462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1A0F4-4BB3-4B99-A747-DA6A921DA42D}" type="datetimeFigureOut">
              <a:rPr lang="en-GB" smtClean="0">
                <a:solidFill>
                  <a:prstClr val="black">
                    <a:tint val="75000"/>
                  </a:prstClr>
                </a:solidFill>
              </a:rPr>
              <a:pPr/>
              <a:t>26/01/2017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1D31B25-022E-4441-B9C2-8CA13507AA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305796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1A0F4-4BB3-4B99-A747-DA6A921DA42D}" type="datetimeFigureOut">
              <a:rPr lang="en-GB" smtClean="0">
                <a:solidFill>
                  <a:prstClr val="black">
                    <a:tint val="75000"/>
                  </a:prstClr>
                </a:solidFill>
              </a:rPr>
              <a:pPr/>
              <a:t>26/01/2017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1D31B25-022E-4441-B9C2-8CA13507AA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691380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1A0F4-4BB3-4B99-A747-DA6A921DA42D}" type="datetimeFigureOut">
              <a:rPr lang="en-GB" smtClean="0">
                <a:solidFill>
                  <a:prstClr val="black">
                    <a:tint val="75000"/>
                  </a:prstClr>
                </a:solidFill>
              </a:rPr>
              <a:pPr/>
              <a:t>26/01/2017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1D31B25-022E-4441-B9C2-8CA13507AA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37742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descr="Two women painting at table, blue diamond pattern i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16000"/>
            <a:ext cx="9144000" cy="5219700"/>
          </a:xfrm>
          <a:prstGeom prst="rect">
            <a:avLst/>
          </a:prstGeom>
        </p:spPr>
      </p:pic>
      <p:sp>
        <p:nvSpPr>
          <p:cNvPr id="15" name="Title 14"/>
          <p:cNvSpPr>
            <a:spLocks noGrp="1"/>
          </p:cNvSpPr>
          <p:nvPr>
            <p:ph type="title"/>
          </p:nvPr>
        </p:nvSpPr>
        <p:spPr>
          <a:xfrm>
            <a:off x="0" y="2322513"/>
            <a:ext cx="9144000" cy="2754312"/>
          </a:xfrm>
          <a:prstGeom prst="rect">
            <a:avLst/>
          </a:prstGeom>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147487359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C1A0F4-4BB3-4B99-A747-DA6A921DA42D}" type="datetimeFigureOut">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1D31B25-022E-4441-B9C2-8CA13507AA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02123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C1A0F4-4BB3-4B99-A747-DA6A921DA42D}" type="datetimeFigureOut">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1D31B25-022E-4441-B9C2-8CA13507AA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839946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3F931427-35C7-4FBE-A0E6-564DED20F2E1}"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1C57A74-FCAB-4862-945C-FAB7E80ECAF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9806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76FD93C-0BB0-415A-968D-49B493973D85}"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845674C-F39B-4E74-9781-450CD2CFC11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7535827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BF2301C-BA78-47E9-8F0A-8AAA86EC30D3}"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5F0B0F4-5600-4172-9212-AC032E5B302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4385368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0D1026D2-C6B7-497B-A6E3-459B75EF5176}" type="datetimeFigureOut">
              <a:rPr lang="en-GB">
                <a:solidFill>
                  <a:prstClr val="black">
                    <a:tint val="75000"/>
                  </a:prstClr>
                </a:solidFill>
              </a:rPr>
              <a:pPr>
                <a:defRPr/>
              </a:pPr>
              <a:t>26/01/2017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9020135-C7D8-427C-B486-05FEE25CBAD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9089945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4D626625-F69D-46FF-9425-ADEF975F97DF}" type="datetimeFigureOut">
              <a:rPr lang="en-GB">
                <a:solidFill>
                  <a:prstClr val="black">
                    <a:tint val="75000"/>
                  </a:prstClr>
                </a:solidFill>
              </a:rPr>
              <a:pPr>
                <a:defRPr/>
              </a:pPr>
              <a:t>26/01/2017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E1117C0-548A-4A38-B699-107F0B08D12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9280358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217AA42-ECB1-40AE-9DE9-C0220315BF37}" type="datetimeFigureOut">
              <a:rPr lang="en-GB">
                <a:solidFill>
                  <a:prstClr val="black">
                    <a:tint val="75000"/>
                  </a:prstClr>
                </a:solidFill>
              </a:rPr>
              <a:pPr>
                <a:defRPr/>
              </a:pPr>
              <a:t>26/01/2017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F526724-A999-468F-B487-5B989695A13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9298478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E4B668-705C-4BB5-97A6-2AA7FE177294}" type="datetimeFigureOut">
              <a:rPr lang="en-GB">
                <a:solidFill>
                  <a:prstClr val="black">
                    <a:tint val="75000"/>
                  </a:prstClr>
                </a:solidFill>
              </a:rPr>
              <a:pPr>
                <a:defRPr/>
              </a:pPr>
              <a:t>26/01/2017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3EFB5DB-D2CA-4855-A10C-08DB756A94A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868503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FE01771-103A-4364-B376-0D258C7E5CD8}" type="datetimeFigureOut">
              <a:rPr lang="en-GB">
                <a:solidFill>
                  <a:prstClr val="black">
                    <a:tint val="75000"/>
                  </a:prstClr>
                </a:solidFill>
              </a:rPr>
              <a:pPr>
                <a:defRPr/>
              </a:pPr>
              <a:t>26/01/2017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DF8D91D-0E96-4B02-B40D-57F23B57DCF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456840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3" name="Title 1"/>
          <p:cNvSpPr>
            <a:spLocks noGrp="1"/>
          </p:cNvSpPr>
          <p:nvPr>
            <p:ph type="ctrTitle"/>
          </p:nvPr>
        </p:nvSpPr>
        <p:spPr>
          <a:xfrm>
            <a:off x="409254" y="356317"/>
            <a:ext cx="7466208" cy="653333"/>
          </a:xfrm>
          <a:prstGeom prst="rect">
            <a:avLst/>
          </a:prstGeom>
        </p:spPr>
        <p:txBody>
          <a:bodyPr lIns="90818" tIns="45409" rIns="90818" bIns="45409"/>
          <a:lstStyle>
            <a:lvl1pPr algn="l">
              <a:defRPr sz="2400" b="1">
                <a:solidFill>
                  <a:srgbClr val="333092"/>
                </a:solidFill>
                <a:latin typeface="Arial (Headings)"/>
                <a:cs typeface="Arial (Headings)"/>
              </a:defRPr>
            </a:lvl1pPr>
          </a:lstStyle>
          <a:p>
            <a:r>
              <a:rPr lang="en-US" smtClean="0"/>
              <a:t>Click to edit Master title style</a:t>
            </a:r>
            <a:endParaRPr lang="en-US" dirty="0"/>
          </a:p>
        </p:txBody>
      </p:sp>
      <p:sp>
        <p:nvSpPr>
          <p:cNvPr id="6" name="Text Placeholder 5"/>
          <p:cNvSpPr>
            <a:spLocks noGrp="1"/>
          </p:cNvSpPr>
          <p:nvPr>
            <p:ph type="body" sz="quarter" idx="13"/>
          </p:nvPr>
        </p:nvSpPr>
        <p:spPr>
          <a:xfrm>
            <a:off x="409253" y="1076325"/>
            <a:ext cx="7466208" cy="4425512"/>
          </a:xfrm>
          <a:prstGeom prst="rect">
            <a:avLst/>
          </a:prstGeom>
        </p:spPr>
        <p:txBody>
          <a:bodyPr vert="horz" lIns="90818" tIns="45409" rIns="90818" bIns="45409"/>
          <a:lstStyle>
            <a:lvl1pPr>
              <a:defRPr sz="1400" b="0" i="0">
                <a:latin typeface="Arial"/>
                <a:cs typeface="Arial"/>
              </a:defRPr>
            </a:lvl1pPr>
            <a:lvl2pPr>
              <a:defRPr sz="1400" b="0" i="0">
                <a:latin typeface="Arial"/>
                <a:cs typeface="Arial"/>
              </a:defRPr>
            </a:lvl2pPr>
            <a:lvl3pPr>
              <a:defRPr sz="1400" b="0" i="0">
                <a:latin typeface="Arial"/>
                <a:cs typeface="Arial"/>
              </a:defRPr>
            </a:lvl3pPr>
            <a:lvl4pPr>
              <a:defRPr sz="1400" b="0" i="0">
                <a:latin typeface="Arial"/>
                <a:cs typeface="Arial"/>
              </a:defRPr>
            </a:lvl4pPr>
            <a:lvl5pPr>
              <a:defRPr sz="1400" b="0" i="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175660" y="6488601"/>
            <a:ext cx="2121080" cy="218918"/>
          </a:xfrm>
          <a:prstGeom prst="rect">
            <a:avLst/>
          </a:prstGeom>
        </p:spPr>
        <p:txBody>
          <a:bodyPr lIns="90818" tIns="45409" rIns="90818" bIns="45409"/>
          <a:lstStyle>
            <a:lvl1pPr algn="l">
              <a:defRPr sz="1000" b="0" i="0">
                <a:solidFill>
                  <a:srgbClr val="000000"/>
                </a:solidFill>
                <a:latin typeface="Arial"/>
                <a:cs typeface="Arial"/>
              </a:defRPr>
            </a:lvl1pPr>
          </a:lstStyle>
          <a:p>
            <a:pPr defTabSz="908182"/>
            <a:fld id="{87DADF28-5588-485E-81E7-6B9A2B6E3B3C}" type="slidenum">
              <a:rPr lang="en-GB" smtClean="0"/>
              <a:pPr defTabSz="908182"/>
              <a:t>‹#›</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08182"/>
            <a:fld id="{831E3F6C-F1F8-764A-8446-C136ECF7793E}" type="slidenum">
              <a:rPr lang="en-US">
                <a:solidFill>
                  <a:prstClr val="black"/>
                </a:solidFill>
              </a:rPr>
              <a:pPr defTabSz="908182"/>
              <a:t>‹#›</a:t>
            </a:fld>
            <a:endParaRPr lang="en-US" dirty="0">
              <a:solidFill>
                <a:prstClr val="black"/>
              </a:solidFill>
            </a:endParaRPr>
          </a:p>
        </p:txBody>
      </p:sp>
    </p:spTree>
    <p:extLst>
      <p:ext uri="{BB962C8B-B14F-4D97-AF65-F5344CB8AC3E}">
        <p14:creationId xmlns:p14="http://schemas.microsoft.com/office/powerpoint/2010/main" val="7296614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7C3D11-A91C-4988-A0A8-B7FB66ED22B4}" type="datetimeFigureOut">
              <a:rPr lang="en-GB">
                <a:solidFill>
                  <a:prstClr val="black">
                    <a:tint val="75000"/>
                  </a:prstClr>
                </a:solidFill>
              </a:rPr>
              <a:pPr>
                <a:defRPr/>
              </a:pPr>
              <a:t>26/01/2017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16C8F12-CE05-4938-8F04-DAE029CDC3F0}"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5184162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B340480-CF17-43A8-B6C9-B827E3070842}"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C0E0F64-7458-4E37-AD97-1C6EAE9A14B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7837912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38555FB-BBB9-4DAE-B324-CD0FD8524E2D}"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5A046D6-83B3-46C7-AA3C-3139D891653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268490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3F931427-35C7-4FBE-A0E6-564DED20F2E1}"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1C57A74-FCAB-4862-945C-FAB7E80ECAF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190909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76FD93C-0BB0-415A-968D-49B493973D85}"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845674C-F39B-4E74-9781-450CD2CFC11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2724717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BF2301C-BA78-47E9-8F0A-8AAA86EC30D3}"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5F0B0F4-5600-4172-9212-AC032E5B302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227296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0D1026D2-C6B7-497B-A6E3-459B75EF5176}" type="datetimeFigureOut">
              <a:rPr lang="en-GB">
                <a:solidFill>
                  <a:prstClr val="black">
                    <a:tint val="75000"/>
                  </a:prstClr>
                </a:solidFill>
              </a:rPr>
              <a:pPr>
                <a:defRPr/>
              </a:pPr>
              <a:t>26/01/2017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9020135-C7D8-427C-B486-05FEE25CBAD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833170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4D626625-F69D-46FF-9425-ADEF975F97DF}" type="datetimeFigureOut">
              <a:rPr lang="en-GB">
                <a:solidFill>
                  <a:prstClr val="black">
                    <a:tint val="75000"/>
                  </a:prstClr>
                </a:solidFill>
              </a:rPr>
              <a:pPr>
                <a:defRPr/>
              </a:pPr>
              <a:t>26/01/2017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E1117C0-548A-4A38-B699-107F0B08D12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9112919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217AA42-ECB1-40AE-9DE9-C0220315BF37}" type="datetimeFigureOut">
              <a:rPr lang="en-GB">
                <a:solidFill>
                  <a:prstClr val="black">
                    <a:tint val="75000"/>
                  </a:prstClr>
                </a:solidFill>
              </a:rPr>
              <a:pPr>
                <a:defRPr/>
              </a:pPr>
              <a:t>26/01/2017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F526724-A999-468F-B487-5B989695A13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0956040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E4B668-705C-4BB5-97A6-2AA7FE177294}" type="datetimeFigureOut">
              <a:rPr lang="en-GB">
                <a:solidFill>
                  <a:prstClr val="black">
                    <a:tint val="75000"/>
                  </a:prstClr>
                </a:solidFill>
              </a:rPr>
              <a:pPr>
                <a:defRPr/>
              </a:pPr>
              <a:t>26/01/2017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3EFB5DB-D2CA-4855-A10C-08DB756A94A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08211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1C1A0F4-4BB3-4B99-A747-DA6A921DA42D}" type="datetimeFigureOut">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1D31B25-022E-4441-B9C2-8CA13507AA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16519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FE01771-103A-4364-B376-0D258C7E5CD8}" type="datetimeFigureOut">
              <a:rPr lang="en-GB">
                <a:solidFill>
                  <a:prstClr val="black">
                    <a:tint val="75000"/>
                  </a:prstClr>
                </a:solidFill>
              </a:rPr>
              <a:pPr>
                <a:defRPr/>
              </a:pPr>
              <a:t>26/01/2017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DF8D91D-0E96-4B02-B40D-57F23B57DCF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303830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7C3D11-A91C-4988-A0A8-B7FB66ED22B4}" type="datetimeFigureOut">
              <a:rPr lang="en-GB">
                <a:solidFill>
                  <a:prstClr val="black">
                    <a:tint val="75000"/>
                  </a:prstClr>
                </a:solidFill>
              </a:rPr>
              <a:pPr>
                <a:defRPr/>
              </a:pPr>
              <a:t>26/01/2017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16C8F12-CE05-4938-8F04-DAE029CDC3F0}"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1326078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B340480-CF17-43A8-B6C9-B827E3070842}"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C0E0F64-7458-4E37-AD97-1C6EAE9A14B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522690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38555FB-BBB9-4DAE-B324-CD0FD8524E2D}"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5A046D6-83B3-46C7-AA3C-3139D891653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8858530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3F931427-35C7-4FBE-A0E6-564DED20F2E1}"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1C57A74-FCAB-4862-945C-FAB7E80ECAF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8537115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76FD93C-0BB0-415A-968D-49B493973D85}"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845674C-F39B-4E74-9781-450CD2CFC11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087115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BF2301C-BA78-47E9-8F0A-8AAA86EC30D3}"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5F0B0F4-5600-4172-9212-AC032E5B302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8036006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0D1026D2-C6B7-497B-A6E3-459B75EF5176}" type="datetimeFigureOut">
              <a:rPr lang="en-GB">
                <a:solidFill>
                  <a:prstClr val="black">
                    <a:tint val="75000"/>
                  </a:prstClr>
                </a:solidFill>
              </a:rPr>
              <a:pPr>
                <a:defRPr/>
              </a:pPr>
              <a:t>26/01/2017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9020135-C7D8-427C-B486-05FEE25CBAD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8353889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4D626625-F69D-46FF-9425-ADEF975F97DF}" type="datetimeFigureOut">
              <a:rPr lang="en-GB">
                <a:solidFill>
                  <a:prstClr val="black">
                    <a:tint val="75000"/>
                  </a:prstClr>
                </a:solidFill>
              </a:rPr>
              <a:pPr>
                <a:defRPr/>
              </a:pPr>
              <a:t>26/01/2017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E1117C0-548A-4A38-B699-107F0B08D12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9378575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217AA42-ECB1-40AE-9DE9-C0220315BF37}" type="datetimeFigureOut">
              <a:rPr lang="en-GB">
                <a:solidFill>
                  <a:prstClr val="black">
                    <a:tint val="75000"/>
                  </a:prstClr>
                </a:solidFill>
              </a:rPr>
              <a:pPr>
                <a:defRPr/>
              </a:pPr>
              <a:t>26/01/2017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F526724-A999-468F-B487-5B989695A13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09998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C1A0F4-4BB3-4B99-A747-DA6A921DA42D}" type="datetimeFigureOut">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1D31B25-022E-4441-B9C2-8CA13507AA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125766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E4B668-705C-4BB5-97A6-2AA7FE177294}" type="datetimeFigureOut">
              <a:rPr lang="en-GB">
                <a:solidFill>
                  <a:prstClr val="black">
                    <a:tint val="75000"/>
                  </a:prstClr>
                </a:solidFill>
              </a:rPr>
              <a:pPr>
                <a:defRPr/>
              </a:pPr>
              <a:t>26/01/2017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3EFB5DB-D2CA-4855-A10C-08DB756A94A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4162728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FE01771-103A-4364-B376-0D258C7E5CD8}" type="datetimeFigureOut">
              <a:rPr lang="en-GB">
                <a:solidFill>
                  <a:prstClr val="black">
                    <a:tint val="75000"/>
                  </a:prstClr>
                </a:solidFill>
              </a:rPr>
              <a:pPr>
                <a:defRPr/>
              </a:pPr>
              <a:t>26/01/2017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DF8D91D-0E96-4B02-B40D-57F23B57DCF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191177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7C3D11-A91C-4988-A0A8-B7FB66ED22B4}" type="datetimeFigureOut">
              <a:rPr lang="en-GB">
                <a:solidFill>
                  <a:prstClr val="black">
                    <a:tint val="75000"/>
                  </a:prstClr>
                </a:solidFill>
              </a:rPr>
              <a:pPr>
                <a:defRPr/>
              </a:pPr>
              <a:t>26/01/2017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16C8F12-CE05-4938-8F04-DAE029CDC3F0}"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100817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B340480-CF17-43A8-B6C9-B827E3070842}"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C0E0F64-7458-4E37-AD97-1C6EAE9A14B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4855348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38555FB-BBB9-4DAE-B324-CD0FD8524E2D}"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5A046D6-83B3-46C7-AA3C-3139D891653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689382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3F931427-35C7-4FBE-A0E6-564DED20F2E1}"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1C57A74-FCAB-4862-945C-FAB7E80ECAF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8600006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76FD93C-0BB0-415A-968D-49B493973D85}"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845674C-F39B-4E74-9781-450CD2CFC11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6240155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BF2301C-BA78-47E9-8F0A-8AAA86EC30D3}"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5F0B0F4-5600-4172-9212-AC032E5B302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531921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0D1026D2-C6B7-497B-A6E3-459B75EF5176}" type="datetimeFigureOut">
              <a:rPr lang="en-GB">
                <a:solidFill>
                  <a:prstClr val="black">
                    <a:tint val="75000"/>
                  </a:prstClr>
                </a:solidFill>
              </a:rPr>
              <a:pPr>
                <a:defRPr/>
              </a:pPr>
              <a:t>26/01/2017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9020135-C7D8-427C-B486-05FEE25CBAD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5894203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4D626625-F69D-46FF-9425-ADEF975F97DF}" type="datetimeFigureOut">
              <a:rPr lang="en-GB">
                <a:solidFill>
                  <a:prstClr val="black">
                    <a:tint val="75000"/>
                  </a:prstClr>
                </a:solidFill>
              </a:rPr>
              <a:pPr>
                <a:defRPr/>
              </a:pPr>
              <a:t>26/01/2017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E1117C0-548A-4A38-B699-107F0B08D12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873449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C1A0F4-4BB3-4B99-A747-DA6A921DA42D}" type="datetimeFigureOut">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1D31B25-022E-4441-B9C2-8CA13507AA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1871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217AA42-ECB1-40AE-9DE9-C0220315BF37}" type="datetimeFigureOut">
              <a:rPr lang="en-GB">
                <a:solidFill>
                  <a:prstClr val="black">
                    <a:tint val="75000"/>
                  </a:prstClr>
                </a:solidFill>
              </a:rPr>
              <a:pPr>
                <a:defRPr/>
              </a:pPr>
              <a:t>26/01/2017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F526724-A999-468F-B487-5B989695A13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8351532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EE4B668-705C-4BB5-97A6-2AA7FE177294}" type="datetimeFigureOut">
              <a:rPr lang="en-GB">
                <a:solidFill>
                  <a:prstClr val="black">
                    <a:tint val="75000"/>
                  </a:prstClr>
                </a:solidFill>
              </a:rPr>
              <a:pPr>
                <a:defRPr/>
              </a:pPr>
              <a:t>26/01/2017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3EFB5DB-D2CA-4855-A10C-08DB756A94A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4862358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FE01771-103A-4364-B376-0D258C7E5CD8}" type="datetimeFigureOut">
              <a:rPr lang="en-GB">
                <a:solidFill>
                  <a:prstClr val="black">
                    <a:tint val="75000"/>
                  </a:prstClr>
                </a:solidFill>
              </a:rPr>
              <a:pPr>
                <a:defRPr/>
              </a:pPr>
              <a:t>26/01/2017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DF8D91D-0E96-4B02-B40D-57F23B57DCF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050213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7C3D11-A91C-4988-A0A8-B7FB66ED22B4}" type="datetimeFigureOut">
              <a:rPr lang="en-GB">
                <a:solidFill>
                  <a:prstClr val="black">
                    <a:tint val="75000"/>
                  </a:prstClr>
                </a:solidFill>
              </a:rPr>
              <a:pPr>
                <a:defRPr/>
              </a:pPr>
              <a:t>26/01/2017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16C8F12-CE05-4938-8F04-DAE029CDC3F0}"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8345897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B340480-CF17-43A8-B6C9-B827E3070842}"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C0E0F64-7458-4E37-AD97-1C6EAE9A14B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2097183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38555FB-BBB9-4DAE-B324-CD0FD8524E2D}"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5A046D6-83B3-46C7-AA3C-3139D891653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2648130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5D7A7FC-39D4-46B9-8E9F-EDB4F864A9BB}"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7A25669-C91D-4921-8B8B-46F8C30F587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99290737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4845EC1-53DD-4101-8625-D8083EE82361}"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A45F352-294A-40B1-96B1-307E664CEBE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5329326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2761B26-D8C6-4E01-9932-ED2002E5F570}" type="datetimeFigureOut">
              <a:rPr lang="en-GB">
                <a:solidFill>
                  <a:prstClr val="black">
                    <a:tint val="75000"/>
                  </a:prstClr>
                </a:solidFill>
              </a:rPr>
              <a:pPr>
                <a:defRPr/>
              </a:pPr>
              <a:t>26/01/2017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0237328-725E-474F-A6D9-F8DF0292A908}"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648125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4314B8C-3ADB-4A94-ACB4-2671ACF45E14}" type="datetimeFigureOut">
              <a:rPr lang="en-GB">
                <a:solidFill>
                  <a:prstClr val="black">
                    <a:tint val="75000"/>
                  </a:prstClr>
                </a:solidFill>
              </a:rPr>
              <a:pPr>
                <a:defRPr/>
              </a:pPr>
              <a:t>26/01/2017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C838465-8AE6-446B-8F8F-3C04E0864CE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2942340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3.jpe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3.jpe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3.jpe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3.jpe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3.jpe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3.jpe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image" Target="../media/image3.png"/><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theme" Target="../theme/theme4.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3.jpe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3.jpe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3.jpe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3.jpe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NHS logo top right, with Five Year Forward View and hashtag future NHS on blue diamond background"/>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403875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iming>
    <p:tnLst>
      <p:par>
        <p:cTn id="1" dur="indefinite" restart="never" nodeType="tmRoot"/>
      </p:par>
    </p:tnLst>
  </p:timing>
  <p:hf hdr="0" ftr="0" dt="0"/>
  <p:txStyles>
    <p:titleStyle>
      <a:lvl1pPr algn="ctr" defTabSz="454091" rtl="0" eaLnBrk="1" latinLnBrk="0" hangingPunct="1">
        <a:spcBef>
          <a:spcPct val="0"/>
        </a:spcBef>
        <a:buNone/>
        <a:defRPr sz="4400" kern="1200">
          <a:solidFill>
            <a:schemeClr val="tx1"/>
          </a:solidFill>
          <a:latin typeface="+mj-lt"/>
          <a:ea typeface="+mj-ea"/>
          <a:cs typeface="+mj-cs"/>
        </a:defRPr>
      </a:lvl1pPr>
    </p:titleStyle>
    <p:bodyStyle>
      <a:lvl1pPr marL="340568" indent="-340568" algn="l" defTabSz="454091" rtl="0" eaLnBrk="1" latinLnBrk="0" hangingPunct="1">
        <a:spcBef>
          <a:spcPct val="20000"/>
        </a:spcBef>
        <a:buFont typeface="Arial"/>
        <a:buChar char="•"/>
        <a:defRPr sz="3200" kern="1200">
          <a:solidFill>
            <a:schemeClr val="tx1"/>
          </a:solidFill>
          <a:latin typeface="+mn-lt"/>
          <a:ea typeface="+mn-ea"/>
          <a:cs typeface="+mn-cs"/>
        </a:defRPr>
      </a:lvl1pPr>
      <a:lvl2pPr marL="737898" indent="-283807" algn="l" defTabSz="454091" rtl="0" eaLnBrk="1" latinLnBrk="0" hangingPunct="1">
        <a:spcBef>
          <a:spcPct val="20000"/>
        </a:spcBef>
        <a:buFont typeface="Arial"/>
        <a:buChar char="–"/>
        <a:defRPr sz="2800" kern="1200">
          <a:solidFill>
            <a:schemeClr val="tx1"/>
          </a:solidFill>
          <a:latin typeface="+mn-lt"/>
          <a:ea typeface="+mn-ea"/>
          <a:cs typeface="+mn-cs"/>
        </a:defRPr>
      </a:lvl2pPr>
      <a:lvl3pPr marL="1135228" indent="-227046" algn="l" defTabSz="454091" rtl="0" eaLnBrk="1" latinLnBrk="0" hangingPunct="1">
        <a:spcBef>
          <a:spcPct val="20000"/>
        </a:spcBef>
        <a:buFont typeface="Arial"/>
        <a:buChar char="•"/>
        <a:defRPr sz="2400" kern="1200">
          <a:solidFill>
            <a:schemeClr val="tx1"/>
          </a:solidFill>
          <a:latin typeface="+mn-lt"/>
          <a:ea typeface="+mn-ea"/>
          <a:cs typeface="+mn-cs"/>
        </a:defRPr>
      </a:lvl3pPr>
      <a:lvl4pPr marL="1589319" indent="-227046" algn="l" defTabSz="454091" rtl="0" eaLnBrk="1" latinLnBrk="0" hangingPunct="1">
        <a:spcBef>
          <a:spcPct val="20000"/>
        </a:spcBef>
        <a:buFont typeface="Arial"/>
        <a:buChar char="–"/>
        <a:defRPr sz="2000" kern="1200">
          <a:solidFill>
            <a:schemeClr val="tx1"/>
          </a:solidFill>
          <a:latin typeface="+mn-lt"/>
          <a:ea typeface="+mn-ea"/>
          <a:cs typeface="+mn-cs"/>
        </a:defRPr>
      </a:lvl4pPr>
      <a:lvl5pPr marL="2043410" indent="-227046" algn="l" defTabSz="454091" rtl="0" eaLnBrk="1" latinLnBrk="0" hangingPunct="1">
        <a:spcBef>
          <a:spcPct val="20000"/>
        </a:spcBef>
        <a:buFont typeface="Arial"/>
        <a:buChar char="»"/>
        <a:defRPr sz="2000" kern="1200">
          <a:solidFill>
            <a:schemeClr val="tx1"/>
          </a:solidFill>
          <a:latin typeface="+mn-lt"/>
          <a:ea typeface="+mn-ea"/>
          <a:cs typeface="+mn-cs"/>
        </a:defRPr>
      </a:lvl5pPr>
      <a:lvl6pPr marL="2497501" indent="-227046" algn="l" defTabSz="454091" rtl="0" eaLnBrk="1" latinLnBrk="0" hangingPunct="1">
        <a:spcBef>
          <a:spcPct val="20000"/>
        </a:spcBef>
        <a:buFont typeface="Arial"/>
        <a:buChar char="•"/>
        <a:defRPr sz="2000" kern="1200">
          <a:solidFill>
            <a:schemeClr val="tx1"/>
          </a:solidFill>
          <a:latin typeface="+mn-lt"/>
          <a:ea typeface="+mn-ea"/>
          <a:cs typeface="+mn-cs"/>
        </a:defRPr>
      </a:lvl6pPr>
      <a:lvl7pPr marL="2951592" indent="-227046" algn="l" defTabSz="454091" rtl="0" eaLnBrk="1" latinLnBrk="0" hangingPunct="1">
        <a:spcBef>
          <a:spcPct val="20000"/>
        </a:spcBef>
        <a:buFont typeface="Arial"/>
        <a:buChar char="•"/>
        <a:defRPr sz="2000" kern="1200">
          <a:solidFill>
            <a:schemeClr val="tx1"/>
          </a:solidFill>
          <a:latin typeface="+mn-lt"/>
          <a:ea typeface="+mn-ea"/>
          <a:cs typeface="+mn-cs"/>
        </a:defRPr>
      </a:lvl7pPr>
      <a:lvl8pPr marL="3405683" indent="-227046" algn="l" defTabSz="454091" rtl="0" eaLnBrk="1" latinLnBrk="0" hangingPunct="1">
        <a:spcBef>
          <a:spcPct val="20000"/>
        </a:spcBef>
        <a:buFont typeface="Arial"/>
        <a:buChar char="•"/>
        <a:defRPr sz="2000" kern="1200">
          <a:solidFill>
            <a:schemeClr val="tx1"/>
          </a:solidFill>
          <a:latin typeface="+mn-lt"/>
          <a:ea typeface="+mn-ea"/>
          <a:cs typeface="+mn-cs"/>
        </a:defRPr>
      </a:lvl8pPr>
      <a:lvl9pPr marL="3859774" indent="-227046" algn="l" defTabSz="45409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4091" rtl="0" eaLnBrk="1" latinLnBrk="0" hangingPunct="1">
        <a:defRPr sz="1800" kern="1200">
          <a:solidFill>
            <a:schemeClr val="tx1"/>
          </a:solidFill>
          <a:latin typeface="+mn-lt"/>
          <a:ea typeface="+mn-ea"/>
          <a:cs typeface="+mn-cs"/>
        </a:defRPr>
      </a:lvl1pPr>
      <a:lvl2pPr marL="454091" algn="l" defTabSz="454091" rtl="0" eaLnBrk="1" latinLnBrk="0" hangingPunct="1">
        <a:defRPr sz="1800" kern="1200">
          <a:solidFill>
            <a:schemeClr val="tx1"/>
          </a:solidFill>
          <a:latin typeface="+mn-lt"/>
          <a:ea typeface="+mn-ea"/>
          <a:cs typeface="+mn-cs"/>
        </a:defRPr>
      </a:lvl2pPr>
      <a:lvl3pPr marL="908182" algn="l" defTabSz="454091" rtl="0" eaLnBrk="1" latinLnBrk="0" hangingPunct="1">
        <a:defRPr sz="1800" kern="1200">
          <a:solidFill>
            <a:schemeClr val="tx1"/>
          </a:solidFill>
          <a:latin typeface="+mn-lt"/>
          <a:ea typeface="+mn-ea"/>
          <a:cs typeface="+mn-cs"/>
        </a:defRPr>
      </a:lvl3pPr>
      <a:lvl4pPr marL="1362273" algn="l" defTabSz="454091" rtl="0" eaLnBrk="1" latinLnBrk="0" hangingPunct="1">
        <a:defRPr sz="1800" kern="1200">
          <a:solidFill>
            <a:schemeClr val="tx1"/>
          </a:solidFill>
          <a:latin typeface="+mn-lt"/>
          <a:ea typeface="+mn-ea"/>
          <a:cs typeface="+mn-cs"/>
        </a:defRPr>
      </a:lvl4pPr>
      <a:lvl5pPr marL="1816364" algn="l" defTabSz="454091" rtl="0" eaLnBrk="1" latinLnBrk="0" hangingPunct="1">
        <a:defRPr sz="1800" kern="1200">
          <a:solidFill>
            <a:schemeClr val="tx1"/>
          </a:solidFill>
          <a:latin typeface="+mn-lt"/>
          <a:ea typeface="+mn-ea"/>
          <a:cs typeface="+mn-cs"/>
        </a:defRPr>
      </a:lvl5pPr>
      <a:lvl6pPr marL="2270455" algn="l" defTabSz="454091" rtl="0" eaLnBrk="1" latinLnBrk="0" hangingPunct="1">
        <a:defRPr sz="1800" kern="1200">
          <a:solidFill>
            <a:schemeClr val="tx1"/>
          </a:solidFill>
          <a:latin typeface="+mn-lt"/>
          <a:ea typeface="+mn-ea"/>
          <a:cs typeface="+mn-cs"/>
        </a:defRPr>
      </a:lvl6pPr>
      <a:lvl7pPr marL="2724546" algn="l" defTabSz="454091" rtl="0" eaLnBrk="1" latinLnBrk="0" hangingPunct="1">
        <a:defRPr sz="1800" kern="1200">
          <a:solidFill>
            <a:schemeClr val="tx1"/>
          </a:solidFill>
          <a:latin typeface="+mn-lt"/>
          <a:ea typeface="+mn-ea"/>
          <a:cs typeface="+mn-cs"/>
        </a:defRPr>
      </a:lvl7pPr>
      <a:lvl8pPr marL="3178637" algn="l" defTabSz="454091" rtl="0" eaLnBrk="1" latinLnBrk="0" hangingPunct="1">
        <a:defRPr sz="1800" kern="1200">
          <a:solidFill>
            <a:schemeClr val="tx1"/>
          </a:solidFill>
          <a:latin typeface="+mn-lt"/>
          <a:ea typeface="+mn-ea"/>
          <a:cs typeface="+mn-cs"/>
        </a:defRPr>
      </a:lvl8pPr>
      <a:lvl9pPr marL="3632728" algn="l" defTabSz="454091"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9810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2349500"/>
            <a:ext cx="8229600"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fld id="{2B131B02-13F1-43CC-8232-324EA1CAE573}" type="datetimeFigureOut">
              <a:rPr lang="en-GB">
                <a:solidFill>
                  <a:prstClr val="black">
                    <a:tint val="75000"/>
                  </a:prstClr>
                </a:solidFill>
              </a:rPr>
              <a:pPr fontAlgn="base">
                <a:spcBef>
                  <a:spcPct val="0"/>
                </a:spcBef>
                <a:spcAft>
                  <a:spcPct val="0"/>
                </a:spcAft>
                <a:defRPr/>
              </a:pPr>
              <a:t>26/01/2017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fontAlgn="base">
              <a:spcBef>
                <a:spcPct val="0"/>
              </a:spcBef>
              <a:spcAft>
                <a:spcPct val="0"/>
              </a:spcAft>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fontAlgn="base">
              <a:spcBef>
                <a:spcPct val="0"/>
              </a:spcBef>
              <a:spcAft>
                <a:spcPct val="0"/>
              </a:spcAft>
              <a:defRPr/>
            </a:pPr>
            <a:fld id="{5D370750-6635-4664-83E7-0C39BE0596DC}" type="slidenum">
              <a:rPr lang="en-GB">
                <a:solidFill>
                  <a:prstClr val="black">
                    <a:tint val="75000"/>
                  </a:prstClr>
                </a:solidFill>
              </a:rPr>
              <a:pPr fontAlgn="base">
                <a:spcBef>
                  <a:spcPct val="0"/>
                </a:spcBef>
                <a:spcAft>
                  <a:spcPct val="0"/>
                </a:spcAft>
                <a:defRPr/>
              </a:pPr>
              <a:t>‹#›</a:t>
            </a:fld>
            <a:endParaRPr lang="en-GB">
              <a:solidFill>
                <a:prstClr val="black">
                  <a:tint val="75000"/>
                </a:prstClr>
              </a:solidFill>
            </a:endParaRPr>
          </a:p>
        </p:txBody>
      </p:sp>
    </p:spTree>
    <p:extLst>
      <p:ext uri="{BB962C8B-B14F-4D97-AF65-F5344CB8AC3E}">
        <p14:creationId xmlns:p14="http://schemas.microsoft.com/office/powerpoint/2010/main" val="32015983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9810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2349500"/>
            <a:ext cx="8229600"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fld id="{2B131B02-13F1-43CC-8232-324EA1CAE573}" type="datetimeFigureOut">
              <a:rPr lang="en-GB">
                <a:solidFill>
                  <a:prstClr val="black">
                    <a:tint val="75000"/>
                  </a:prstClr>
                </a:solidFill>
              </a:rPr>
              <a:pPr fontAlgn="base">
                <a:spcBef>
                  <a:spcPct val="0"/>
                </a:spcBef>
                <a:spcAft>
                  <a:spcPct val="0"/>
                </a:spcAft>
                <a:defRPr/>
              </a:pPr>
              <a:t>26/01/2017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fontAlgn="base">
              <a:spcBef>
                <a:spcPct val="0"/>
              </a:spcBef>
              <a:spcAft>
                <a:spcPct val="0"/>
              </a:spcAft>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fontAlgn="base">
              <a:spcBef>
                <a:spcPct val="0"/>
              </a:spcBef>
              <a:spcAft>
                <a:spcPct val="0"/>
              </a:spcAft>
              <a:defRPr/>
            </a:pPr>
            <a:fld id="{5D370750-6635-4664-83E7-0C39BE0596DC}" type="slidenum">
              <a:rPr lang="en-GB">
                <a:solidFill>
                  <a:prstClr val="black">
                    <a:tint val="75000"/>
                  </a:prstClr>
                </a:solidFill>
              </a:rPr>
              <a:pPr fontAlgn="base">
                <a:spcBef>
                  <a:spcPct val="0"/>
                </a:spcBef>
                <a:spcAft>
                  <a:spcPct val="0"/>
                </a:spcAft>
                <a:defRPr/>
              </a:pPr>
              <a:t>‹#›</a:t>
            </a:fld>
            <a:endParaRPr lang="en-GB">
              <a:solidFill>
                <a:prstClr val="black">
                  <a:tint val="75000"/>
                </a:prstClr>
              </a:solidFill>
            </a:endParaRPr>
          </a:p>
        </p:txBody>
      </p:sp>
    </p:spTree>
    <p:extLst>
      <p:ext uri="{BB962C8B-B14F-4D97-AF65-F5344CB8AC3E}">
        <p14:creationId xmlns:p14="http://schemas.microsoft.com/office/powerpoint/2010/main" val="231341051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9810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2349500"/>
            <a:ext cx="8229600"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fld id="{2B131B02-13F1-43CC-8232-324EA1CAE573}" type="datetimeFigureOut">
              <a:rPr lang="en-GB">
                <a:solidFill>
                  <a:prstClr val="black">
                    <a:tint val="75000"/>
                  </a:prstClr>
                </a:solidFill>
              </a:rPr>
              <a:pPr fontAlgn="base">
                <a:spcBef>
                  <a:spcPct val="0"/>
                </a:spcBef>
                <a:spcAft>
                  <a:spcPct val="0"/>
                </a:spcAft>
                <a:defRPr/>
              </a:pPr>
              <a:t>26/01/2017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fontAlgn="base">
              <a:spcBef>
                <a:spcPct val="0"/>
              </a:spcBef>
              <a:spcAft>
                <a:spcPct val="0"/>
              </a:spcAft>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fontAlgn="base">
              <a:spcBef>
                <a:spcPct val="0"/>
              </a:spcBef>
              <a:spcAft>
                <a:spcPct val="0"/>
              </a:spcAft>
              <a:defRPr/>
            </a:pPr>
            <a:fld id="{5D370750-6635-4664-83E7-0C39BE0596DC}" type="slidenum">
              <a:rPr lang="en-GB">
                <a:solidFill>
                  <a:prstClr val="black">
                    <a:tint val="75000"/>
                  </a:prstClr>
                </a:solidFill>
              </a:rPr>
              <a:pPr fontAlgn="base">
                <a:spcBef>
                  <a:spcPct val="0"/>
                </a:spcBef>
                <a:spcAft>
                  <a:spcPct val="0"/>
                </a:spcAft>
                <a:defRPr/>
              </a:pPr>
              <a:t>‹#›</a:t>
            </a:fld>
            <a:endParaRPr lang="en-GB">
              <a:solidFill>
                <a:prstClr val="black">
                  <a:tint val="75000"/>
                </a:prstClr>
              </a:solidFill>
            </a:endParaRPr>
          </a:p>
        </p:txBody>
      </p:sp>
    </p:spTree>
    <p:extLst>
      <p:ext uri="{BB962C8B-B14F-4D97-AF65-F5344CB8AC3E}">
        <p14:creationId xmlns:p14="http://schemas.microsoft.com/office/powerpoint/2010/main" val="2081627775"/>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9810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2349500"/>
            <a:ext cx="8229600"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fld id="{2B131B02-13F1-43CC-8232-324EA1CAE573}" type="datetimeFigureOut">
              <a:rPr lang="en-GB">
                <a:solidFill>
                  <a:prstClr val="black">
                    <a:tint val="75000"/>
                  </a:prstClr>
                </a:solidFill>
              </a:rPr>
              <a:pPr fontAlgn="base">
                <a:spcBef>
                  <a:spcPct val="0"/>
                </a:spcBef>
                <a:spcAft>
                  <a:spcPct val="0"/>
                </a:spcAft>
                <a:defRPr/>
              </a:pPr>
              <a:t>26/01/2017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fontAlgn="base">
              <a:spcBef>
                <a:spcPct val="0"/>
              </a:spcBef>
              <a:spcAft>
                <a:spcPct val="0"/>
              </a:spcAft>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fontAlgn="base">
              <a:spcBef>
                <a:spcPct val="0"/>
              </a:spcBef>
              <a:spcAft>
                <a:spcPct val="0"/>
              </a:spcAft>
              <a:defRPr/>
            </a:pPr>
            <a:fld id="{5D370750-6635-4664-83E7-0C39BE0596DC}" type="slidenum">
              <a:rPr lang="en-GB">
                <a:solidFill>
                  <a:prstClr val="black">
                    <a:tint val="75000"/>
                  </a:prstClr>
                </a:solidFill>
              </a:rPr>
              <a:pPr fontAlgn="base">
                <a:spcBef>
                  <a:spcPct val="0"/>
                </a:spcBef>
                <a:spcAft>
                  <a:spcPct val="0"/>
                </a:spcAft>
                <a:defRPr/>
              </a:pPr>
              <a:t>‹#›</a:t>
            </a:fld>
            <a:endParaRPr lang="en-GB">
              <a:solidFill>
                <a:prstClr val="black">
                  <a:tint val="75000"/>
                </a:prstClr>
              </a:solidFill>
            </a:endParaRPr>
          </a:p>
        </p:txBody>
      </p:sp>
    </p:spTree>
    <p:extLst>
      <p:ext uri="{BB962C8B-B14F-4D97-AF65-F5344CB8AC3E}">
        <p14:creationId xmlns:p14="http://schemas.microsoft.com/office/powerpoint/2010/main" val="3621277669"/>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9810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2349500"/>
            <a:ext cx="8229600"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fld id="{2B131B02-13F1-43CC-8232-324EA1CAE573}" type="datetimeFigureOut">
              <a:rPr lang="en-GB">
                <a:solidFill>
                  <a:prstClr val="black">
                    <a:tint val="75000"/>
                  </a:prstClr>
                </a:solidFill>
              </a:rPr>
              <a:pPr fontAlgn="base">
                <a:spcBef>
                  <a:spcPct val="0"/>
                </a:spcBef>
                <a:spcAft>
                  <a:spcPct val="0"/>
                </a:spcAft>
                <a:defRPr/>
              </a:pPr>
              <a:t>26/01/2017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fontAlgn="base">
              <a:spcBef>
                <a:spcPct val="0"/>
              </a:spcBef>
              <a:spcAft>
                <a:spcPct val="0"/>
              </a:spcAft>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fontAlgn="base">
              <a:spcBef>
                <a:spcPct val="0"/>
              </a:spcBef>
              <a:spcAft>
                <a:spcPct val="0"/>
              </a:spcAft>
              <a:defRPr/>
            </a:pPr>
            <a:fld id="{5D370750-6635-4664-83E7-0C39BE0596DC}" type="slidenum">
              <a:rPr lang="en-GB">
                <a:solidFill>
                  <a:prstClr val="black">
                    <a:tint val="75000"/>
                  </a:prstClr>
                </a:solidFill>
              </a:rPr>
              <a:pPr fontAlgn="base">
                <a:spcBef>
                  <a:spcPct val="0"/>
                </a:spcBef>
                <a:spcAft>
                  <a:spcPct val="0"/>
                </a:spcAft>
                <a:defRPr/>
              </a:pPr>
              <a:t>‹#›</a:t>
            </a:fld>
            <a:endParaRPr lang="en-GB">
              <a:solidFill>
                <a:prstClr val="black">
                  <a:tint val="75000"/>
                </a:prstClr>
              </a:solidFill>
            </a:endParaRPr>
          </a:p>
        </p:txBody>
      </p:sp>
    </p:spTree>
    <p:extLst>
      <p:ext uri="{BB962C8B-B14F-4D97-AF65-F5344CB8AC3E}">
        <p14:creationId xmlns:p14="http://schemas.microsoft.com/office/powerpoint/2010/main" val="327348730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9810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2349500"/>
            <a:ext cx="8229600"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fld id="{2B131B02-13F1-43CC-8232-324EA1CAE573}" type="datetimeFigureOut">
              <a:rPr lang="en-GB">
                <a:solidFill>
                  <a:prstClr val="black">
                    <a:tint val="75000"/>
                  </a:prstClr>
                </a:solidFill>
              </a:rPr>
              <a:pPr fontAlgn="base">
                <a:spcBef>
                  <a:spcPct val="0"/>
                </a:spcBef>
                <a:spcAft>
                  <a:spcPct val="0"/>
                </a:spcAft>
                <a:defRPr/>
              </a:pPr>
              <a:t>26/01/2017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fontAlgn="base">
              <a:spcBef>
                <a:spcPct val="0"/>
              </a:spcBef>
              <a:spcAft>
                <a:spcPct val="0"/>
              </a:spcAft>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fontAlgn="base">
              <a:spcBef>
                <a:spcPct val="0"/>
              </a:spcBef>
              <a:spcAft>
                <a:spcPct val="0"/>
              </a:spcAft>
              <a:defRPr/>
            </a:pPr>
            <a:fld id="{5D370750-6635-4664-83E7-0C39BE0596DC}" type="slidenum">
              <a:rPr lang="en-GB">
                <a:solidFill>
                  <a:prstClr val="black">
                    <a:tint val="75000"/>
                  </a:prstClr>
                </a:solidFill>
              </a:rPr>
              <a:pPr fontAlgn="base">
                <a:spcBef>
                  <a:spcPct val="0"/>
                </a:spcBef>
                <a:spcAft>
                  <a:spcPct val="0"/>
                </a:spcAft>
                <a:defRPr/>
              </a:pPr>
              <a:t>‹#›</a:t>
            </a:fld>
            <a:endParaRPr lang="en-GB">
              <a:solidFill>
                <a:prstClr val="black">
                  <a:tint val="75000"/>
                </a:prstClr>
              </a:solidFill>
            </a:endParaRPr>
          </a:p>
        </p:txBody>
      </p:sp>
    </p:spTree>
    <p:extLst>
      <p:ext uri="{BB962C8B-B14F-4D97-AF65-F5344CB8AC3E}">
        <p14:creationId xmlns:p14="http://schemas.microsoft.com/office/powerpoint/2010/main" val="3265555421"/>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NHS logo top right, with Five Year Forward View and hashtag future NHS on blue diamond background"/>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269135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iming>
    <p:tnLst>
      <p:par>
        <p:cTn id="1" dur="indefinite" restart="never" nodeType="tmRoot"/>
      </p:par>
    </p:tnLst>
  </p:timing>
  <p:hf hdr="0" ftr="0" dt="0"/>
  <p:txStyles>
    <p:titleStyle>
      <a:lvl1pPr algn="ctr" defTabSz="454091" rtl="0" eaLnBrk="1" latinLnBrk="0" hangingPunct="1">
        <a:spcBef>
          <a:spcPct val="0"/>
        </a:spcBef>
        <a:buNone/>
        <a:defRPr sz="4400" kern="1200">
          <a:solidFill>
            <a:schemeClr val="tx1"/>
          </a:solidFill>
          <a:latin typeface="+mj-lt"/>
          <a:ea typeface="+mj-ea"/>
          <a:cs typeface="+mj-cs"/>
        </a:defRPr>
      </a:lvl1pPr>
    </p:titleStyle>
    <p:bodyStyle>
      <a:lvl1pPr marL="340568" indent="-340568" algn="l" defTabSz="454091" rtl="0" eaLnBrk="1" latinLnBrk="0" hangingPunct="1">
        <a:spcBef>
          <a:spcPct val="20000"/>
        </a:spcBef>
        <a:buFont typeface="Arial"/>
        <a:buChar char="•"/>
        <a:defRPr sz="3200" kern="1200">
          <a:solidFill>
            <a:schemeClr val="tx1"/>
          </a:solidFill>
          <a:latin typeface="+mn-lt"/>
          <a:ea typeface="+mn-ea"/>
          <a:cs typeface="+mn-cs"/>
        </a:defRPr>
      </a:lvl1pPr>
      <a:lvl2pPr marL="737898" indent="-283807" algn="l" defTabSz="454091" rtl="0" eaLnBrk="1" latinLnBrk="0" hangingPunct="1">
        <a:spcBef>
          <a:spcPct val="20000"/>
        </a:spcBef>
        <a:buFont typeface="Arial"/>
        <a:buChar char="–"/>
        <a:defRPr sz="2800" kern="1200">
          <a:solidFill>
            <a:schemeClr val="tx1"/>
          </a:solidFill>
          <a:latin typeface="+mn-lt"/>
          <a:ea typeface="+mn-ea"/>
          <a:cs typeface="+mn-cs"/>
        </a:defRPr>
      </a:lvl2pPr>
      <a:lvl3pPr marL="1135228" indent="-227046" algn="l" defTabSz="454091" rtl="0" eaLnBrk="1" latinLnBrk="0" hangingPunct="1">
        <a:spcBef>
          <a:spcPct val="20000"/>
        </a:spcBef>
        <a:buFont typeface="Arial"/>
        <a:buChar char="•"/>
        <a:defRPr sz="2400" kern="1200">
          <a:solidFill>
            <a:schemeClr val="tx1"/>
          </a:solidFill>
          <a:latin typeface="+mn-lt"/>
          <a:ea typeface="+mn-ea"/>
          <a:cs typeface="+mn-cs"/>
        </a:defRPr>
      </a:lvl3pPr>
      <a:lvl4pPr marL="1589319" indent="-227046" algn="l" defTabSz="454091" rtl="0" eaLnBrk="1" latinLnBrk="0" hangingPunct="1">
        <a:spcBef>
          <a:spcPct val="20000"/>
        </a:spcBef>
        <a:buFont typeface="Arial"/>
        <a:buChar char="–"/>
        <a:defRPr sz="2000" kern="1200">
          <a:solidFill>
            <a:schemeClr val="tx1"/>
          </a:solidFill>
          <a:latin typeface="+mn-lt"/>
          <a:ea typeface="+mn-ea"/>
          <a:cs typeface="+mn-cs"/>
        </a:defRPr>
      </a:lvl4pPr>
      <a:lvl5pPr marL="2043410" indent="-227046" algn="l" defTabSz="454091" rtl="0" eaLnBrk="1" latinLnBrk="0" hangingPunct="1">
        <a:spcBef>
          <a:spcPct val="20000"/>
        </a:spcBef>
        <a:buFont typeface="Arial"/>
        <a:buChar char="»"/>
        <a:defRPr sz="2000" kern="1200">
          <a:solidFill>
            <a:schemeClr val="tx1"/>
          </a:solidFill>
          <a:latin typeface="+mn-lt"/>
          <a:ea typeface="+mn-ea"/>
          <a:cs typeface="+mn-cs"/>
        </a:defRPr>
      </a:lvl5pPr>
      <a:lvl6pPr marL="2497501" indent="-227046" algn="l" defTabSz="454091" rtl="0" eaLnBrk="1" latinLnBrk="0" hangingPunct="1">
        <a:spcBef>
          <a:spcPct val="20000"/>
        </a:spcBef>
        <a:buFont typeface="Arial"/>
        <a:buChar char="•"/>
        <a:defRPr sz="2000" kern="1200">
          <a:solidFill>
            <a:schemeClr val="tx1"/>
          </a:solidFill>
          <a:latin typeface="+mn-lt"/>
          <a:ea typeface="+mn-ea"/>
          <a:cs typeface="+mn-cs"/>
        </a:defRPr>
      </a:lvl6pPr>
      <a:lvl7pPr marL="2951592" indent="-227046" algn="l" defTabSz="454091" rtl="0" eaLnBrk="1" latinLnBrk="0" hangingPunct="1">
        <a:spcBef>
          <a:spcPct val="20000"/>
        </a:spcBef>
        <a:buFont typeface="Arial"/>
        <a:buChar char="•"/>
        <a:defRPr sz="2000" kern="1200">
          <a:solidFill>
            <a:schemeClr val="tx1"/>
          </a:solidFill>
          <a:latin typeface="+mn-lt"/>
          <a:ea typeface="+mn-ea"/>
          <a:cs typeface="+mn-cs"/>
        </a:defRPr>
      </a:lvl7pPr>
      <a:lvl8pPr marL="3405683" indent="-227046" algn="l" defTabSz="454091" rtl="0" eaLnBrk="1" latinLnBrk="0" hangingPunct="1">
        <a:spcBef>
          <a:spcPct val="20000"/>
        </a:spcBef>
        <a:buFont typeface="Arial"/>
        <a:buChar char="•"/>
        <a:defRPr sz="2000" kern="1200">
          <a:solidFill>
            <a:schemeClr val="tx1"/>
          </a:solidFill>
          <a:latin typeface="+mn-lt"/>
          <a:ea typeface="+mn-ea"/>
          <a:cs typeface="+mn-cs"/>
        </a:defRPr>
      </a:lvl8pPr>
      <a:lvl9pPr marL="3859774" indent="-227046" algn="l" defTabSz="45409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4091" rtl="0" eaLnBrk="1" latinLnBrk="0" hangingPunct="1">
        <a:defRPr sz="1800" kern="1200">
          <a:solidFill>
            <a:schemeClr val="tx1"/>
          </a:solidFill>
          <a:latin typeface="+mn-lt"/>
          <a:ea typeface="+mn-ea"/>
          <a:cs typeface="+mn-cs"/>
        </a:defRPr>
      </a:lvl1pPr>
      <a:lvl2pPr marL="454091" algn="l" defTabSz="454091" rtl="0" eaLnBrk="1" latinLnBrk="0" hangingPunct="1">
        <a:defRPr sz="1800" kern="1200">
          <a:solidFill>
            <a:schemeClr val="tx1"/>
          </a:solidFill>
          <a:latin typeface="+mn-lt"/>
          <a:ea typeface="+mn-ea"/>
          <a:cs typeface="+mn-cs"/>
        </a:defRPr>
      </a:lvl2pPr>
      <a:lvl3pPr marL="908182" algn="l" defTabSz="454091" rtl="0" eaLnBrk="1" latinLnBrk="0" hangingPunct="1">
        <a:defRPr sz="1800" kern="1200">
          <a:solidFill>
            <a:schemeClr val="tx1"/>
          </a:solidFill>
          <a:latin typeface="+mn-lt"/>
          <a:ea typeface="+mn-ea"/>
          <a:cs typeface="+mn-cs"/>
        </a:defRPr>
      </a:lvl3pPr>
      <a:lvl4pPr marL="1362273" algn="l" defTabSz="454091" rtl="0" eaLnBrk="1" latinLnBrk="0" hangingPunct="1">
        <a:defRPr sz="1800" kern="1200">
          <a:solidFill>
            <a:schemeClr val="tx1"/>
          </a:solidFill>
          <a:latin typeface="+mn-lt"/>
          <a:ea typeface="+mn-ea"/>
          <a:cs typeface="+mn-cs"/>
        </a:defRPr>
      </a:lvl4pPr>
      <a:lvl5pPr marL="1816364" algn="l" defTabSz="454091" rtl="0" eaLnBrk="1" latinLnBrk="0" hangingPunct="1">
        <a:defRPr sz="1800" kern="1200">
          <a:solidFill>
            <a:schemeClr val="tx1"/>
          </a:solidFill>
          <a:latin typeface="+mn-lt"/>
          <a:ea typeface="+mn-ea"/>
          <a:cs typeface="+mn-cs"/>
        </a:defRPr>
      </a:lvl5pPr>
      <a:lvl6pPr marL="2270455" algn="l" defTabSz="454091" rtl="0" eaLnBrk="1" latinLnBrk="0" hangingPunct="1">
        <a:defRPr sz="1800" kern="1200">
          <a:solidFill>
            <a:schemeClr val="tx1"/>
          </a:solidFill>
          <a:latin typeface="+mn-lt"/>
          <a:ea typeface="+mn-ea"/>
          <a:cs typeface="+mn-cs"/>
        </a:defRPr>
      </a:lvl6pPr>
      <a:lvl7pPr marL="2724546" algn="l" defTabSz="454091" rtl="0" eaLnBrk="1" latinLnBrk="0" hangingPunct="1">
        <a:defRPr sz="1800" kern="1200">
          <a:solidFill>
            <a:schemeClr val="tx1"/>
          </a:solidFill>
          <a:latin typeface="+mn-lt"/>
          <a:ea typeface="+mn-ea"/>
          <a:cs typeface="+mn-cs"/>
        </a:defRPr>
      </a:lvl7pPr>
      <a:lvl8pPr marL="3178637" algn="l" defTabSz="454091" rtl="0" eaLnBrk="1" latinLnBrk="0" hangingPunct="1">
        <a:defRPr sz="1800" kern="1200">
          <a:solidFill>
            <a:schemeClr val="tx1"/>
          </a:solidFill>
          <a:latin typeface="+mn-lt"/>
          <a:ea typeface="+mn-ea"/>
          <a:cs typeface="+mn-cs"/>
        </a:defRPr>
      </a:lvl8pPr>
      <a:lvl9pPr marL="3632728" algn="l" defTabSz="45409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1A0F4-4BB3-4B99-A747-DA6A921DA42D}" type="datetimeFigureOut">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D31B25-022E-4441-B9C2-8CA13507AA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3132661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80160"/>
            <a:ext cx="8438430" cy="4917481"/>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14" name="Picture 13" descr="logo-a5.png"/>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8078766" y="279908"/>
            <a:ext cx="816864" cy="509016"/>
          </a:xfrm>
          <a:prstGeom prst="rect">
            <a:avLst/>
          </a:prstGeom>
        </p:spPr>
      </p:pic>
      <p:sp>
        <p:nvSpPr>
          <p:cNvPr id="26" name="Title Placeholder 1"/>
          <p:cNvSpPr>
            <a:spLocks noGrp="1"/>
          </p:cNvSpPr>
          <p:nvPr>
            <p:ph type="title"/>
          </p:nvPr>
        </p:nvSpPr>
        <p:spPr>
          <a:xfrm>
            <a:off x="457201" y="279908"/>
            <a:ext cx="7356815" cy="667725"/>
          </a:xfrm>
          <a:prstGeom prst="rect">
            <a:avLst/>
          </a:prstGeom>
        </p:spPr>
        <p:txBody>
          <a:bodyPr vert="horz" lIns="91440" tIns="45720" rIns="91440" bIns="45720" rtlCol="0" anchor="ctr">
            <a:normAutofit/>
          </a:bodyPr>
          <a:lstStyle/>
          <a:p>
            <a:r>
              <a:rPr lang="en-GB" sz="3600" b="1" dirty="0" smtClean="0">
                <a:solidFill>
                  <a:schemeClr val="tx2"/>
                </a:solidFill>
                <a:latin typeface="+mj-lt"/>
                <a:cs typeface="Arial"/>
              </a:rPr>
              <a:t>Click</a:t>
            </a:r>
            <a:r>
              <a:rPr lang="en-GB" sz="3600" b="1" baseline="0" dirty="0" smtClean="0">
                <a:solidFill>
                  <a:schemeClr val="tx2"/>
                </a:solidFill>
                <a:latin typeface="+mj-lt"/>
                <a:cs typeface="Arial"/>
              </a:rPr>
              <a:t> to edit the master title style</a:t>
            </a:r>
            <a:endParaRPr lang="en-GB" sz="3600" b="1" dirty="0">
              <a:solidFill>
                <a:schemeClr val="tx2"/>
              </a:solidFill>
              <a:latin typeface="+mj-lt"/>
              <a:cs typeface="Arial"/>
            </a:endParaRPr>
          </a:p>
        </p:txBody>
      </p:sp>
      <p:sp>
        <p:nvSpPr>
          <p:cNvPr id="8" name="TextBox 7"/>
          <p:cNvSpPr txBox="1"/>
          <p:nvPr userDrawn="1"/>
        </p:nvSpPr>
        <p:spPr>
          <a:xfrm>
            <a:off x="7158603" y="6319545"/>
            <a:ext cx="1745991" cy="338554"/>
          </a:xfrm>
          <a:prstGeom prst="rect">
            <a:avLst/>
          </a:prstGeom>
          <a:noFill/>
        </p:spPr>
        <p:txBody>
          <a:bodyPr wrap="none" rtlCol="0">
            <a:spAutoFit/>
          </a:bodyPr>
          <a:lstStyle/>
          <a:p>
            <a:pPr algn="r"/>
            <a:r>
              <a:rPr lang="en-GB" sz="1600" dirty="0" smtClean="0">
                <a:solidFill>
                  <a:srgbClr val="0072C6"/>
                </a:solidFill>
              </a:rPr>
              <a:t>#</a:t>
            </a:r>
            <a:r>
              <a:rPr lang="en-GB" sz="1600" dirty="0" err="1" smtClean="0">
                <a:solidFill>
                  <a:srgbClr val="0072C6"/>
                </a:solidFill>
              </a:rPr>
              <a:t>GPforwardview</a:t>
            </a:r>
            <a:endParaRPr lang="en-GB" sz="1600" dirty="0">
              <a:solidFill>
                <a:srgbClr val="0072C6"/>
              </a:solidFill>
            </a:endParaRPr>
          </a:p>
        </p:txBody>
      </p:sp>
    </p:spTree>
    <p:extLst>
      <p:ext uri="{BB962C8B-B14F-4D97-AF65-F5344CB8AC3E}">
        <p14:creationId xmlns:p14="http://schemas.microsoft.com/office/powerpoint/2010/main" val="320722550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Lst>
  <p:timing>
    <p:tnLst>
      <p:par>
        <p:cTn id="1" dur="indefinite" restart="never" nodeType="tmRoot"/>
      </p:par>
    </p:tnLst>
  </p:timing>
  <p:hf sldNum="0" hdr="0" ftr="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1A0F4-4BB3-4B99-A747-DA6A921DA42D}" type="datetimeFigureOut">
              <a:rPr lang="en-GB" smtClean="0">
                <a:solidFill>
                  <a:prstClr val="black">
                    <a:tint val="75000"/>
                  </a:prstClr>
                </a:solidFill>
              </a:rPr>
              <a:pPr/>
              <a:t>26/01/2017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D31B25-022E-4441-B9C2-8CA13507AAC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5880684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9810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2349500"/>
            <a:ext cx="8229600"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fld id="{2528327F-4CC9-4E34-B236-3E666A64CB5F}" type="datetimeFigureOut">
              <a:rPr lang="en-GB">
                <a:solidFill>
                  <a:prstClr val="black">
                    <a:tint val="75000"/>
                  </a:prstClr>
                </a:solidFill>
              </a:rPr>
              <a:pPr fontAlgn="base">
                <a:spcBef>
                  <a:spcPct val="0"/>
                </a:spcBef>
                <a:spcAft>
                  <a:spcPct val="0"/>
                </a:spcAft>
                <a:defRPr/>
              </a:pPr>
              <a:t>26/01/2017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fontAlgn="base">
              <a:spcBef>
                <a:spcPct val="0"/>
              </a:spcBef>
              <a:spcAft>
                <a:spcPct val="0"/>
              </a:spcAft>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fontAlgn="base">
              <a:spcBef>
                <a:spcPct val="0"/>
              </a:spcBef>
              <a:spcAft>
                <a:spcPct val="0"/>
              </a:spcAft>
              <a:defRPr/>
            </a:pPr>
            <a:fld id="{5CC9AD0B-9F2C-4B94-803C-32198C99807E}" type="slidenum">
              <a:rPr lang="en-GB">
                <a:solidFill>
                  <a:prstClr val="black">
                    <a:tint val="75000"/>
                  </a:prstClr>
                </a:solidFill>
              </a:rPr>
              <a:pPr fontAlgn="base">
                <a:spcBef>
                  <a:spcPct val="0"/>
                </a:spcBef>
                <a:spcAft>
                  <a:spcPct val="0"/>
                </a:spcAft>
                <a:defRPr/>
              </a:pPr>
              <a:t>‹#›</a:t>
            </a:fld>
            <a:endParaRPr lang="en-GB">
              <a:solidFill>
                <a:prstClr val="black">
                  <a:tint val="75000"/>
                </a:prstClr>
              </a:solidFill>
            </a:endParaRPr>
          </a:p>
        </p:txBody>
      </p:sp>
    </p:spTree>
    <p:extLst>
      <p:ext uri="{BB962C8B-B14F-4D97-AF65-F5344CB8AC3E}">
        <p14:creationId xmlns:p14="http://schemas.microsoft.com/office/powerpoint/2010/main" val="379987794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9810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2349500"/>
            <a:ext cx="8229600"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fld id="{2528327F-4CC9-4E34-B236-3E666A64CB5F}" type="datetimeFigureOut">
              <a:rPr lang="en-GB">
                <a:solidFill>
                  <a:prstClr val="black">
                    <a:tint val="75000"/>
                  </a:prstClr>
                </a:solidFill>
              </a:rPr>
              <a:pPr fontAlgn="base">
                <a:spcBef>
                  <a:spcPct val="0"/>
                </a:spcBef>
                <a:spcAft>
                  <a:spcPct val="0"/>
                </a:spcAft>
                <a:defRPr/>
              </a:pPr>
              <a:t>26/01/2017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fontAlgn="base">
              <a:spcBef>
                <a:spcPct val="0"/>
              </a:spcBef>
              <a:spcAft>
                <a:spcPct val="0"/>
              </a:spcAft>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fontAlgn="base">
              <a:spcBef>
                <a:spcPct val="0"/>
              </a:spcBef>
              <a:spcAft>
                <a:spcPct val="0"/>
              </a:spcAft>
              <a:defRPr/>
            </a:pPr>
            <a:fld id="{5CC9AD0B-9F2C-4B94-803C-32198C99807E}" type="slidenum">
              <a:rPr lang="en-GB">
                <a:solidFill>
                  <a:prstClr val="black">
                    <a:tint val="75000"/>
                  </a:prstClr>
                </a:solidFill>
              </a:rPr>
              <a:pPr fontAlgn="base">
                <a:spcBef>
                  <a:spcPct val="0"/>
                </a:spcBef>
                <a:spcAft>
                  <a:spcPct val="0"/>
                </a:spcAft>
                <a:defRPr/>
              </a:pPr>
              <a:t>‹#›</a:t>
            </a:fld>
            <a:endParaRPr lang="en-GB">
              <a:solidFill>
                <a:prstClr val="black">
                  <a:tint val="75000"/>
                </a:prstClr>
              </a:solidFill>
            </a:endParaRPr>
          </a:p>
        </p:txBody>
      </p:sp>
    </p:spTree>
    <p:extLst>
      <p:ext uri="{BB962C8B-B14F-4D97-AF65-F5344CB8AC3E}">
        <p14:creationId xmlns:p14="http://schemas.microsoft.com/office/powerpoint/2010/main" val="268455892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9810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2349500"/>
            <a:ext cx="8229600"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fld id="{2528327F-4CC9-4E34-B236-3E666A64CB5F}" type="datetimeFigureOut">
              <a:rPr lang="en-GB">
                <a:solidFill>
                  <a:prstClr val="black">
                    <a:tint val="75000"/>
                  </a:prstClr>
                </a:solidFill>
              </a:rPr>
              <a:pPr fontAlgn="base">
                <a:spcBef>
                  <a:spcPct val="0"/>
                </a:spcBef>
                <a:spcAft>
                  <a:spcPct val="0"/>
                </a:spcAft>
                <a:defRPr/>
              </a:pPr>
              <a:t>26/01/2017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fontAlgn="base">
              <a:spcBef>
                <a:spcPct val="0"/>
              </a:spcBef>
              <a:spcAft>
                <a:spcPct val="0"/>
              </a:spcAft>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fontAlgn="base">
              <a:spcBef>
                <a:spcPct val="0"/>
              </a:spcBef>
              <a:spcAft>
                <a:spcPct val="0"/>
              </a:spcAft>
              <a:defRPr/>
            </a:pPr>
            <a:fld id="{5CC9AD0B-9F2C-4B94-803C-32198C99807E}" type="slidenum">
              <a:rPr lang="en-GB">
                <a:solidFill>
                  <a:prstClr val="black">
                    <a:tint val="75000"/>
                  </a:prstClr>
                </a:solidFill>
              </a:rPr>
              <a:pPr fontAlgn="base">
                <a:spcBef>
                  <a:spcPct val="0"/>
                </a:spcBef>
                <a:spcAft>
                  <a:spcPct val="0"/>
                </a:spcAft>
                <a:defRPr/>
              </a:pPr>
              <a:t>‹#›</a:t>
            </a:fld>
            <a:endParaRPr lang="en-GB">
              <a:solidFill>
                <a:prstClr val="black">
                  <a:tint val="75000"/>
                </a:prstClr>
              </a:solidFill>
            </a:endParaRPr>
          </a:p>
        </p:txBody>
      </p:sp>
    </p:spTree>
    <p:extLst>
      <p:ext uri="{BB962C8B-B14F-4D97-AF65-F5344CB8AC3E}">
        <p14:creationId xmlns:p14="http://schemas.microsoft.com/office/powerpoint/2010/main" val="27402529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9810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2349500"/>
            <a:ext cx="8229600"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fontAlgn="base">
              <a:spcBef>
                <a:spcPct val="0"/>
              </a:spcBef>
              <a:spcAft>
                <a:spcPct val="0"/>
              </a:spcAft>
              <a:defRPr/>
            </a:pPr>
            <a:fld id="{2528327F-4CC9-4E34-B236-3E666A64CB5F}" type="datetimeFigureOut">
              <a:rPr lang="en-GB">
                <a:solidFill>
                  <a:prstClr val="black">
                    <a:tint val="75000"/>
                  </a:prstClr>
                </a:solidFill>
              </a:rPr>
              <a:pPr fontAlgn="base">
                <a:spcBef>
                  <a:spcPct val="0"/>
                </a:spcBef>
                <a:spcAft>
                  <a:spcPct val="0"/>
                </a:spcAft>
                <a:defRPr/>
              </a:pPr>
              <a:t>26/01/2017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fontAlgn="base">
              <a:spcBef>
                <a:spcPct val="0"/>
              </a:spcBef>
              <a:spcAft>
                <a:spcPct val="0"/>
              </a:spcAft>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fontAlgn="base">
              <a:spcBef>
                <a:spcPct val="0"/>
              </a:spcBef>
              <a:spcAft>
                <a:spcPct val="0"/>
              </a:spcAft>
              <a:defRPr/>
            </a:pPr>
            <a:fld id="{5CC9AD0B-9F2C-4B94-803C-32198C99807E}" type="slidenum">
              <a:rPr lang="en-GB">
                <a:solidFill>
                  <a:prstClr val="black">
                    <a:tint val="75000"/>
                  </a:prstClr>
                </a:solidFill>
              </a:rPr>
              <a:pPr fontAlgn="base">
                <a:spcBef>
                  <a:spcPct val="0"/>
                </a:spcBef>
                <a:spcAft>
                  <a:spcPct val="0"/>
                </a:spcAft>
                <a:defRPr/>
              </a:pPr>
              <a:t>‹#›</a:t>
            </a:fld>
            <a:endParaRPr lang="en-GB">
              <a:solidFill>
                <a:prstClr val="black">
                  <a:tint val="75000"/>
                </a:prstClr>
              </a:solidFill>
            </a:endParaRPr>
          </a:p>
        </p:txBody>
      </p:sp>
    </p:spTree>
    <p:extLst>
      <p:ext uri="{BB962C8B-B14F-4D97-AF65-F5344CB8AC3E}">
        <p14:creationId xmlns:p14="http://schemas.microsoft.com/office/powerpoint/2010/main" val="149382792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gloucestershireccg.nhs.uk/gloucestershire-stp/"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hyperlink" Target="https://www.google.co.uk/url?sa=i&amp;rct=j&amp;q=&amp;esrc=s&amp;source=images&amp;cd=&amp;cad=rja&amp;uact=8&amp;ved=0ahUKEwitqv7n5MvRAhVoKMAKHa0GCAUQjRwIBQ&amp;url=https://en.wikipedia.org/wiki/File:Twitter_bird_logo_2012.svg&amp;psig=AFQjCNFL445nhfH0qJUxIVUanGtllyRFgw&amp;ust=1484832116315949" TargetMode="Externa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3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3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36.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1.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1.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7.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47.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47.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47.xml"/><Relationship Id="rId5" Type="http://schemas.openxmlformats.org/officeDocument/2006/relationships/image" Target="../media/image51.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47.xml"/><Relationship Id="rId5" Type="http://schemas.openxmlformats.org/officeDocument/2006/relationships/image" Target="../media/image54.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47.xml"/><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47.xml"/><Relationship Id="rId5" Type="http://schemas.openxmlformats.org/officeDocument/2006/relationships/image" Target="../media/image57.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47.xml"/><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slideLayout" Target="../slideLayouts/slideLayout47.xml"/><Relationship Id="rId7" Type="http://schemas.openxmlformats.org/officeDocument/2006/relationships/image" Target="../media/image60.jp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notesSlide" Target="../notesSlides/notesSlide34.xml"/><Relationship Id="rId9" Type="http://schemas.openxmlformats.org/officeDocument/2006/relationships/image" Target="../media/image62.jpe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47.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47.xml"/><Relationship Id="rId5" Type="http://schemas.openxmlformats.org/officeDocument/2006/relationships/image" Target="../media/image63.jpe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47.xml"/><Relationship Id="rId5" Type="http://schemas.openxmlformats.org/officeDocument/2006/relationships/image" Target="../media/image64.jpe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Rk48LuRm0BY" TargetMode="External"/><Relationship Id="rId2" Type="http://schemas.openxmlformats.org/officeDocument/2006/relationships/hyperlink" Target="https://www.youtube.com/watch?v=14LTXDmDgvg" TargetMode="External"/><Relationship Id="rId1" Type="http://schemas.openxmlformats.org/officeDocument/2006/relationships/slideLayout" Target="../slideLayouts/slideLayout152.xml"/><Relationship Id="rId4" Type="http://schemas.openxmlformats.org/officeDocument/2006/relationships/hyperlink" Target="https://www.youtube.com/watch?v=5qzLRABf5cw" TargetMode="Externa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304" y="3095235"/>
            <a:ext cx="7167884" cy="3070069"/>
          </a:xfrm>
          <a:prstGeom prst="rect">
            <a:avLst/>
          </a:prstGeom>
        </p:spPr>
      </p:pic>
      <p:sp>
        <p:nvSpPr>
          <p:cNvPr id="7" name="Title 11"/>
          <p:cNvSpPr txBox="1">
            <a:spLocks/>
          </p:cNvSpPr>
          <p:nvPr/>
        </p:nvSpPr>
        <p:spPr>
          <a:xfrm>
            <a:off x="936104" y="692696"/>
            <a:ext cx="7524328" cy="2448272"/>
          </a:xfrm>
          <a:prstGeom prst="rect">
            <a:avLst/>
          </a:prstGeom>
        </p:spPr>
        <p:txBody>
          <a:bodyPr/>
          <a:lstStyle>
            <a:lvl1pPr algn="l" defTabSz="454091" rtl="0" eaLnBrk="1" latinLnBrk="0" hangingPunct="1">
              <a:spcBef>
                <a:spcPct val="0"/>
              </a:spcBef>
              <a:buNone/>
              <a:defRPr sz="3500" b="1" kern="1200">
                <a:solidFill>
                  <a:srgbClr val="0070C0"/>
                </a:solidFill>
                <a:latin typeface="+mj-lt"/>
                <a:ea typeface="+mj-ea"/>
                <a:cs typeface="+mj-cs"/>
              </a:defRPr>
            </a:lvl1pPr>
          </a:lstStyle>
          <a:p>
            <a:pPr algn="ctr"/>
            <a:r>
              <a:rPr lang="en-GB" sz="2800" b="0" dirty="0" smtClean="0"/>
              <a:t>Gloucestershire PPG Network</a:t>
            </a:r>
          </a:p>
          <a:p>
            <a:pPr algn="ctr"/>
            <a:endParaRPr lang="en-GB" sz="2800" b="0" dirty="0"/>
          </a:p>
          <a:p>
            <a:pPr algn="ctr"/>
            <a:r>
              <a:rPr lang="en-GB" sz="2800" b="0" dirty="0" smtClean="0"/>
              <a:t>January 2017</a:t>
            </a:r>
          </a:p>
          <a:p>
            <a:pPr algn="ctr"/>
            <a:endParaRPr lang="en-GB" sz="2800" b="0" dirty="0"/>
          </a:p>
          <a:p>
            <a:pPr algn="ctr"/>
            <a:r>
              <a:rPr lang="en-GB" sz="2800" dirty="0" smtClean="0"/>
              <a:t>Sustainability and Transformation Plan</a:t>
            </a:r>
            <a:endParaRPr lang="en-GB" sz="2800" dirty="0" smtClean="0"/>
          </a:p>
        </p:txBody>
      </p:sp>
    </p:spTree>
    <p:extLst>
      <p:ext uri="{BB962C8B-B14F-4D97-AF65-F5344CB8AC3E}">
        <p14:creationId xmlns:p14="http://schemas.microsoft.com/office/powerpoint/2010/main" val="1514881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13" y="341312"/>
            <a:ext cx="7856537" cy="4959895"/>
          </a:xfrm>
        </p:spPr>
        <p:txBody>
          <a:bodyPr/>
          <a:lstStyle/>
          <a:p>
            <a:r>
              <a:rPr lang="en-GB" dirty="0" smtClean="0"/>
              <a:t>Get Involved</a:t>
            </a:r>
            <a:r>
              <a:rPr lang="en-GB" dirty="0"/>
              <a:t/>
            </a:r>
            <a:br>
              <a:rPr lang="en-GB" dirty="0"/>
            </a:br>
            <a:r>
              <a:rPr lang="en-GB" dirty="0" smtClean="0"/>
              <a:t/>
            </a:r>
            <a:br>
              <a:rPr lang="en-GB" dirty="0" smtClean="0"/>
            </a:br>
            <a:r>
              <a:rPr lang="en-GB" b="0" dirty="0" smtClean="0"/>
              <a:t>Ways to </a:t>
            </a:r>
            <a:r>
              <a:rPr lang="en-GB" b="0" dirty="0"/>
              <a:t>have your say</a:t>
            </a:r>
            <a:r>
              <a:rPr lang="en-GB" dirty="0"/>
              <a:t>: </a:t>
            </a:r>
            <a:r>
              <a:rPr lang="en-GB" dirty="0" smtClean="0"/>
              <a:t/>
            </a:r>
            <a:br>
              <a:rPr lang="en-GB" dirty="0" smtClean="0"/>
            </a:br>
            <a:r>
              <a:rPr lang="en-GB" dirty="0"/>
              <a:t/>
            </a:r>
            <a:br>
              <a:rPr lang="en-GB" dirty="0"/>
            </a:br>
            <a:r>
              <a:rPr lang="en-GB" dirty="0" smtClean="0"/>
              <a:t>Public Drop Ins</a:t>
            </a:r>
            <a:br>
              <a:rPr lang="en-GB" dirty="0" smtClean="0"/>
            </a:br>
            <a:r>
              <a:rPr lang="en-GB" dirty="0" smtClean="0"/>
              <a:t>Feedback Form</a:t>
            </a:r>
            <a:br>
              <a:rPr lang="en-GB" dirty="0" smtClean="0"/>
            </a:br>
            <a:r>
              <a:rPr lang="en-GB" dirty="0" smtClean="0"/>
              <a:t>Online Survey</a:t>
            </a:r>
            <a:br>
              <a:rPr lang="en-GB" dirty="0" smtClean="0"/>
            </a:br>
            <a:r>
              <a:rPr lang="en-GB" dirty="0" smtClean="0">
                <a:hlinkClick r:id="rId2"/>
              </a:rPr>
              <a:t>http://www.gloucestershireccg.nhs.uk/gloucestershire-stp/</a:t>
            </a:r>
            <a:r>
              <a:rPr lang="en-GB" dirty="0" smtClean="0"/>
              <a:t/>
            </a:r>
            <a:br>
              <a:rPr lang="en-GB" dirty="0" smtClean="0"/>
            </a:br>
            <a:r>
              <a:rPr lang="en-GB" dirty="0" smtClean="0"/>
              <a:t/>
            </a:r>
            <a:br>
              <a:rPr lang="en-GB" dirty="0" smtClean="0"/>
            </a:br>
            <a:r>
              <a:rPr lang="en-GB" dirty="0" smtClean="0"/>
              <a:t/>
            </a:r>
            <a:br>
              <a:rPr lang="en-GB" dirty="0" smtClean="0"/>
            </a:br>
            <a:r>
              <a:rPr lang="en-GB" dirty="0"/>
              <a:t/>
            </a:r>
            <a:br>
              <a:rPr lang="en-GB" dirty="0"/>
            </a:br>
            <a:r>
              <a:rPr lang="en-GB" dirty="0"/>
              <a:t/>
            </a:r>
            <a:br>
              <a:rPr lang="en-GB" dirty="0"/>
            </a:br>
            <a:r>
              <a:rPr lang="en-GB" dirty="0" smtClean="0"/>
              <a:t/>
            </a:r>
            <a:br>
              <a:rPr lang="en-GB" dirty="0" smtClean="0"/>
            </a:br>
            <a:r>
              <a:rPr lang="en-GB" dirty="0" smtClean="0"/>
              <a:t/>
            </a:r>
            <a:br>
              <a:rPr lang="en-GB" dirty="0" smtClean="0"/>
            </a:br>
            <a:endParaRPr lang="en-GB" dirty="0"/>
          </a:p>
        </p:txBody>
      </p:sp>
    </p:spTree>
    <p:extLst>
      <p:ext uri="{BB962C8B-B14F-4D97-AF65-F5344CB8AC3E}">
        <p14:creationId xmlns:p14="http://schemas.microsoft.com/office/powerpoint/2010/main" val="802836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0976" y="260648"/>
            <a:ext cx="1731504" cy="659621"/>
          </a:xfrm>
          <a:prstGeom prst="rect">
            <a:avLst/>
          </a:prstGeom>
        </p:spPr>
      </p:pic>
      <p:sp>
        <p:nvSpPr>
          <p:cNvPr id="7" name="TextBox 6"/>
          <p:cNvSpPr txBox="1"/>
          <p:nvPr/>
        </p:nvSpPr>
        <p:spPr>
          <a:xfrm>
            <a:off x="467544" y="1445875"/>
            <a:ext cx="8424936" cy="830997"/>
          </a:xfrm>
          <a:prstGeom prst="rect">
            <a:avLst/>
          </a:prstGeom>
          <a:solidFill>
            <a:srgbClr val="9C1252"/>
          </a:solidFill>
        </p:spPr>
        <p:txBody>
          <a:bodyPr wrap="square" rtlCol="0">
            <a:spAutoFit/>
          </a:bodyPr>
          <a:lstStyle/>
          <a:p>
            <a:r>
              <a:rPr lang="en-GB" sz="4800" b="1" dirty="0" smtClean="0">
                <a:solidFill>
                  <a:prstClr val="white"/>
                </a:solidFill>
                <a:latin typeface="Arial Narrow" panose="020B0606020202030204" pitchFamily="34" charset="0"/>
              </a:rPr>
              <a:t>General Practice Forward View</a:t>
            </a:r>
            <a:endParaRPr lang="en-GB" sz="4800" b="1" dirty="0">
              <a:solidFill>
                <a:prstClr val="white"/>
              </a:solidFill>
              <a:latin typeface="Arial Narrow" panose="020B0606020202030204" pitchFamily="34" charset="0"/>
            </a:endParaRPr>
          </a:p>
        </p:txBody>
      </p:sp>
      <p:sp>
        <p:nvSpPr>
          <p:cNvPr id="8" name="TextBox 7"/>
          <p:cNvSpPr txBox="1"/>
          <p:nvPr/>
        </p:nvSpPr>
        <p:spPr>
          <a:xfrm>
            <a:off x="467544" y="2420888"/>
            <a:ext cx="4410821" cy="3231654"/>
          </a:xfrm>
          <a:prstGeom prst="rect">
            <a:avLst/>
          </a:prstGeom>
          <a:noFill/>
        </p:spPr>
        <p:txBody>
          <a:bodyPr wrap="square" rtlCol="0">
            <a:spAutoFit/>
          </a:bodyPr>
          <a:lstStyle/>
          <a:p>
            <a:endParaRPr lang="en-GB" sz="4400" b="1" dirty="0">
              <a:solidFill>
                <a:srgbClr val="0070BA"/>
              </a:solidFill>
              <a:latin typeface="Arial Narrow" panose="020B0606020202030204" pitchFamily="34" charset="0"/>
            </a:endParaRPr>
          </a:p>
          <a:p>
            <a:r>
              <a:rPr lang="en-GB" sz="4400" b="1" dirty="0" smtClean="0">
                <a:solidFill>
                  <a:srgbClr val="0070BA"/>
                </a:solidFill>
                <a:latin typeface="Arial Narrow" panose="020B0606020202030204" pitchFamily="34" charset="0"/>
              </a:rPr>
              <a:t>Helen Goodey</a:t>
            </a:r>
          </a:p>
          <a:p>
            <a:endParaRPr lang="en-GB" sz="4400" b="1" dirty="0">
              <a:solidFill>
                <a:srgbClr val="0070BA"/>
              </a:solidFill>
              <a:latin typeface="Arial Narrow" panose="020B0606020202030204" pitchFamily="34" charset="0"/>
            </a:endParaRPr>
          </a:p>
          <a:p>
            <a:pPr algn="r"/>
            <a:endParaRPr lang="en-GB" sz="3600" b="1" dirty="0" smtClean="0">
              <a:solidFill>
                <a:srgbClr val="9C1252"/>
              </a:solidFill>
              <a:latin typeface="Arial Narrow" panose="020B0606020202030204" pitchFamily="34" charset="0"/>
            </a:endParaRPr>
          </a:p>
          <a:p>
            <a:pPr algn="r"/>
            <a:endParaRPr lang="en-GB" sz="3600" b="1" dirty="0">
              <a:solidFill>
                <a:srgbClr val="9C1252"/>
              </a:solidFill>
              <a:latin typeface="Arial Narrow" panose="020B060602020203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8365" y="2852936"/>
            <a:ext cx="4014115" cy="3188426"/>
          </a:xfrm>
          <a:prstGeom prst="rect">
            <a:avLst/>
          </a:prstGeom>
        </p:spPr>
      </p:pic>
      <p:sp>
        <p:nvSpPr>
          <p:cNvPr id="10" name="TextBox 9"/>
          <p:cNvSpPr txBox="1"/>
          <p:nvPr/>
        </p:nvSpPr>
        <p:spPr>
          <a:xfrm>
            <a:off x="179512" y="6309320"/>
            <a:ext cx="1584176" cy="307777"/>
          </a:xfrm>
          <a:prstGeom prst="rect">
            <a:avLst/>
          </a:prstGeom>
          <a:solidFill>
            <a:srgbClr val="0070BA"/>
          </a:solidFill>
        </p:spPr>
        <p:txBody>
          <a:bodyPr wrap="square" rtlCol="0">
            <a:spAutoFit/>
          </a:bodyPr>
          <a:lstStyle/>
          <a:p>
            <a:pPr algn="ctr"/>
            <a:r>
              <a:rPr lang="en-GB" sz="1400" b="1" dirty="0" smtClean="0">
                <a:solidFill>
                  <a:prstClr val="white"/>
                </a:solidFill>
                <a:latin typeface="Arial Narrow" panose="020B0606020202030204" pitchFamily="34" charset="0"/>
              </a:rPr>
              <a:t>27 JANUARY 2017</a:t>
            </a:r>
            <a:endParaRPr lang="en-GB" sz="1400" b="1" dirty="0">
              <a:solidFill>
                <a:prstClr val="white"/>
              </a:solidFill>
              <a:latin typeface="Arial Narrow" panose="020B0606020202030204" pitchFamily="34" charset="0"/>
            </a:endParaRPr>
          </a:p>
        </p:txBody>
      </p:sp>
      <p:sp>
        <p:nvSpPr>
          <p:cNvPr id="11" name="TextBox 10"/>
          <p:cNvSpPr txBox="1"/>
          <p:nvPr/>
        </p:nvSpPr>
        <p:spPr>
          <a:xfrm>
            <a:off x="6732240" y="6381328"/>
            <a:ext cx="2232248" cy="461665"/>
          </a:xfrm>
          <a:prstGeom prst="rect">
            <a:avLst/>
          </a:prstGeom>
          <a:noFill/>
        </p:spPr>
        <p:txBody>
          <a:bodyPr wrap="square" rtlCol="0">
            <a:spAutoFit/>
          </a:bodyPr>
          <a:lstStyle/>
          <a:p>
            <a:pPr algn="ctr"/>
            <a:r>
              <a:rPr lang="en-GB" b="1" dirty="0" smtClean="0">
                <a:solidFill>
                  <a:srgbClr val="3BB0FF"/>
                </a:solidFill>
                <a:latin typeface="Arial" panose="020B0604020202020204" pitchFamily="34" charset="0"/>
                <a:cs typeface="Arial" panose="020B0604020202020204" pitchFamily="34" charset="0"/>
              </a:rPr>
              <a:t>#</a:t>
            </a:r>
            <a:r>
              <a:rPr lang="en-GB" sz="2400" b="1" dirty="0" err="1" smtClean="0">
                <a:solidFill>
                  <a:srgbClr val="3BB0FF"/>
                </a:solidFill>
                <a:latin typeface="Arial" panose="020B0604020202020204" pitchFamily="34" charset="0"/>
                <a:cs typeface="Arial" panose="020B0604020202020204" pitchFamily="34" charset="0"/>
              </a:rPr>
              <a:t>GlosGPFV</a:t>
            </a:r>
            <a:endParaRPr lang="en-GB" b="1" dirty="0">
              <a:solidFill>
                <a:srgbClr val="3BB0FF"/>
              </a:solidFill>
              <a:latin typeface="Arial" panose="020B0604020202020204" pitchFamily="34" charset="0"/>
              <a:cs typeface="Arial" panose="020B0604020202020204" pitchFamily="34" charset="0"/>
            </a:endParaRPr>
          </a:p>
        </p:txBody>
      </p:sp>
      <p:pic>
        <p:nvPicPr>
          <p:cNvPr id="1034" name="Picture 10" descr="https://encrypted-tbn0.gstatic.com/images?q=tbn:ANd9GcRxb-3-O44VUNR1YICt6w7aqkTaNk18DNJkCJVMSyvjs8DyEjFowwWGSg7q">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07956" y="6309320"/>
            <a:ext cx="635684" cy="517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49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1" nodeType="clickEffect">
                                  <p:stCondLst>
                                    <p:cond delay="0"/>
                                  </p:stCondLst>
                                  <p:childTnLst>
                                    <p:animMotion origin="layout" path="M -3.33333E-6 -3.7037E-7 L -0.38194 -0.35903 " pathEditMode="relative" rAng="0" ptsTypes="AA">
                                      <p:cBhvr>
                                        <p:cTn id="6" dur="2000" fill="hold"/>
                                        <p:tgtEl>
                                          <p:spTgt spid="11"/>
                                        </p:tgtEl>
                                        <p:attrNameLst>
                                          <p:attrName>ppt_x</p:attrName>
                                          <p:attrName>ppt_y</p:attrName>
                                        </p:attrNameLst>
                                      </p:cBhvr>
                                      <p:rCtr x="-19097" y="-17963"/>
                                    </p:animMotion>
                                  </p:childTnLst>
                                </p:cTn>
                              </p:par>
                            </p:childTnLst>
                          </p:cTn>
                        </p:par>
                        <p:par>
                          <p:cTn id="7" fill="hold">
                            <p:stCondLst>
                              <p:cond delay="2000"/>
                            </p:stCondLst>
                            <p:childTnLst>
                              <p:par>
                                <p:cTn id="8" presetID="6" presetClass="emph" presetSubtype="0" fill="hold" grpId="0" nodeType="afterEffect">
                                  <p:stCondLst>
                                    <p:cond delay="0"/>
                                  </p:stCondLst>
                                  <p:childTnLst>
                                    <p:animScale>
                                      <p:cBhvr>
                                        <p:cTn id="9" dur="15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76" y="1014309"/>
            <a:ext cx="9019742" cy="574909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0976" y="260648"/>
            <a:ext cx="1731504" cy="659621"/>
          </a:xfrm>
          <a:prstGeom prst="rect">
            <a:avLst/>
          </a:prstGeom>
        </p:spPr>
      </p:pic>
      <p:sp>
        <p:nvSpPr>
          <p:cNvPr id="4" name="TextBox 3"/>
          <p:cNvSpPr txBox="1"/>
          <p:nvPr/>
        </p:nvSpPr>
        <p:spPr>
          <a:xfrm>
            <a:off x="7236296" y="6165304"/>
            <a:ext cx="1512168" cy="338554"/>
          </a:xfrm>
          <a:prstGeom prst="rect">
            <a:avLst/>
          </a:prstGeom>
          <a:noFill/>
        </p:spPr>
        <p:txBody>
          <a:bodyPr wrap="square" rtlCol="0">
            <a:spAutoFit/>
          </a:bodyPr>
          <a:lstStyle/>
          <a:p>
            <a:pPr algn="ctr"/>
            <a:r>
              <a:rPr lang="en-GB" sz="1600" b="1" dirty="0" smtClean="0">
                <a:solidFill>
                  <a:srgbClr val="71E4FF"/>
                </a:solidFill>
                <a:latin typeface="Arial" panose="020B0604020202020204" pitchFamily="34" charset="0"/>
                <a:cs typeface="Arial" panose="020B0604020202020204" pitchFamily="34" charset="0"/>
              </a:rPr>
              <a:t>#</a:t>
            </a:r>
            <a:r>
              <a:rPr lang="en-GB" sz="1600" b="1" dirty="0" err="1" smtClean="0">
                <a:solidFill>
                  <a:srgbClr val="71E4FF"/>
                </a:solidFill>
                <a:latin typeface="Arial" panose="020B0604020202020204" pitchFamily="34" charset="0"/>
                <a:cs typeface="Arial" panose="020B0604020202020204" pitchFamily="34" charset="0"/>
              </a:rPr>
              <a:t>GlosGPFV</a:t>
            </a:r>
            <a:endParaRPr lang="en-GB" sz="1600" b="1" dirty="0">
              <a:solidFill>
                <a:srgbClr val="71E4FF"/>
              </a:solidFill>
              <a:latin typeface="Arial" panose="020B0604020202020204" pitchFamily="34" charset="0"/>
              <a:cs typeface="Arial" panose="020B0604020202020204" pitchFamily="34" charset="0"/>
            </a:endParaRPr>
          </a:p>
        </p:txBody>
      </p:sp>
      <p:sp>
        <p:nvSpPr>
          <p:cNvPr id="6" name="TextBox 5"/>
          <p:cNvSpPr txBox="1"/>
          <p:nvPr/>
        </p:nvSpPr>
        <p:spPr>
          <a:xfrm>
            <a:off x="590938" y="1108350"/>
            <a:ext cx="7988019" cy="5561010"/>
          </a:xfrm>
          <a:prstGeom prst="rect">
            <a:avLst/>
          </a:prstGeom>
          <a:noFill/>
        </p:spPr>
        <p:txBody>
          <a:bodyPr wrap="square" rtlCol="0">
            <a:spAutoFit/>
          </a:bodyPr>
          <a:lstStyle/>
          <a:p>
            <a:pPr marL="285750" indent="-285750">
              <a:lnSpc>
                <a:spcPct val="114000"/>
              </a:lnSpc>
              <a:spcBef>
                <a:spcPts val="1200"/>
              </a:spcBef>
              <a:spcAft>
                <a:spcPts val="1200"/>
              </a:spcAft>
              <a:buFont typeface="Arial" panose="020B0604020202020204" pitchFamily="34" charset="0"/>
              <a:buChar char="•"/>
            </a:pPr>
            <a:r>
              <a:rPr lang="en-GB" sz="2800" b="1" dirty="0" smtClean="0">
                <a:solidFill>
                  <a:srgbClr val="0070BA"/>
                </a:solidFill>
                <a:latin typeface="Arial" panose="020B0604020202020204" pitchFamily="34" charset="0"/>
                <a:cs typeface="Arial" panose="020B0604020202020204" pitchFamily="34" charset="0"/>
              </a:rPr>
              <a:t>Driving implementation</a:t>
            </a:r>
          </a:p>
          <a:p>
            <a:pPr marL="285750" indent="-285750">
              <a:lnSpc>
                <a:spcPct val="114000"/>
              </a:lnSpc>
              <a:spcBef>
                <a:spcPts val="1200"/>
              </a:spcBef>
              <a:spcAft>
                <a:spcPts val="1200"/>
              </a:spcAft>
              <a:buFont typeface="Arial" panose="020B0604020202020204" pitchFamily="34" charset="0"/>
              <a:buChar char="•"/>
            </a:pPr>
            <a:r>
              <a:rPr lang="en-GB" sz="2800" b="1" dirty="0">
                <a:solidFill>
                  <a:srgbClr val="0070BA"/>
                </a:solidFill>
                <a:latin typeface="Arial" panose="020B0604020202020204" pitchFamily="34" charset="0"/>
                <a:cs typeface="Arial" panose="020B0604020202020204" pitchFamily="34" charset="0"/>
              </a:rPr>
              <a:t>Primary Care Strategy – Patient </a:t>
            </a:r>
            <a:r>
              <a:rPr lang="en-GB" sz="2800" b="1" dirty="0" smtClean="0">
                <a:solidFill>
                  <a:srgbClr val="0070BA"/>
                </a:solidFill>
                <a:latin typeface="Arial" panose="020B0604020202020204" pitchFamily="34" charset="0"/>
                <a:cs typeface="Arial" panose="020B0604020202020204" pitchFamily="34" charset="0"/>
              </a:rPr>
              <a:t>Version</a:t>
            </a:r>
          </a:p>
          <a:p>
            <a:pPr marL="285750" indent="-285750">
              <a:lnSpc>
                <a:spcPct val="114000"/>
              </a:lnSpc>
              <a:spcBef>
                <a:spcPts val="1200"/>
              </a:spcBef>
              <a:spcAft>
                <a:spcPts val="1200"/>
              </a:spcAft>
              <a:buFont typeface="Arial" panose="020B0604020202020204" pitchFamily="34" charset="0"/>
              <a:buChar char="•"/>
            </a:pPr>
            <a:r>
              <a:rPr lang="en-GB" sz="2800" b="1" dirty="0" smtClean="0">
                <a:solidFill>
                  <a:srgbClr val="0070BA"/>
                </a:solidFill>
                <a:latin typeface="Arial" panose="020B0604020202020204" pitchFamily="34" charset="0"/>
                <a:cs typeface="Arial" panose="020B0604020202020204" pitchFamily="34" charset="0"/>
              </a:rPr>
              <a:t>Full funding to practices, including making CCG investment recurrent</a:t>
            </a:r>
          </a:p>
          <a:p>
            <a:pPr marL="285750" indent="-285750">
              <a:lnSpc>
                <a:spcPct val="114000"/>
              </a:lnSpc>
              <a:spcBef>
                <a:spcPts val="1200"/>
              </a:spcBef>
              <a:spcAft>
                <a:spcPts val="1200"/>
              </a:spcAft>
              <a:buFont typeface="Arial" panose="020B0604020202020204" pitchFamily="34" charset="0"/>
              <a:buChar char="•"/>
            </a:pPr>
            <a:r>
              <a:rPr lang="en-GB" sz="2800" b="1" dirty="0">
                <a:solidFill>
                  <a:srgbClr val="0070BA"/>
                </a:solidFill>
                <a:latin typeface="Arial" panose="020B0604020202020204" pitchFamily="34" charset="0"/>
                <a:cs typeface="Arial" panose="020B0604020202020204" pitchFamily="34" charset="0"/>
              </a:rPr>
              <a:t>Supporting vulnerable                                              practices </a:t>
            </a:r>
          </a:p>
          <a:p>
            <a:pPr marL="285750" indent="-285750">
              <a:lnSpc>
                <a:spcPct val="114000"/>
              </a:lnSpc>
              <a:spcBef>
                <a:spcPts val="1200"/>
              </a:spcBef>
              <a:spcAft>
                <a:spcPts val="1200"/>
              </a:spcAft>
              <a:buFont typeface="Arial" panose="020B0604020202020204" pitchFamily="34" charset="0"/>
              <a:buChar char="•"/>
            </a:pPr>
            <a:r>
              <a:rPr lang="en-GB" sz="2800" b="1" dirty="0" smtClean="0">
                <a:solidFill>
                  <a:srgbClr val="0070BA"/>
                </a:solidFill>
                <a:latin typeface="Arial" panose="020B0604020202020204" pitchFamily="34" charset="0"/>
                <a:cs typeface="Arial" panose="020B0604020202020204" pitchFamily="34" charset="0"/>
              </a:rPr>
              <a:t>16 Clusters</a:t>
            </a:r>
          </a:p>
          <a:p>
            <a:pPr marL="285750" indent="-285750">
              <a:lnSpc>
                <a:spcPct val="114000"/>
              </a:lnSpc>
              <a:spcBef>
                <a:spcPts val="1200"/>
              </a:spcBef>
              <a:spcAft>
                <a:spcPts val="1200"/>
              </a:spcAft>
              <a:buFont typeface="Arial" panose="020B0604020202020204" pitchFamily="34" charset="0"/>
              <a:buChar char="•"/>
            </a:pPr>
            <a:r>
              <a:rPr lang="en-GB" sz="2800" b="1" dirty="0" smtClean="0">
                <a:solidFill>
                  <a:srgbClr val="0070BA"/>
                </a:solidFill>
                <a:latin typeface="Arial" panose="020B0604020202020204" pitchFamily="34" charset="0"/>
                <a:cs typeface="Arial" panose="020B0604020202020204" pitchFamily="34" charset="0"/>
              </a:rPr>
              <a:t>7 GP Provider Leads </a:t>
            </a:r>
          </a:p>
        </p:txBody>
      </p:sp>
      <p:sp>
        <p:nvSpPr>
          <p:cNvPr id="7" name="TextBox 6"/>
          <p:cNvSpPr txBox="1"/>
          <p:nvPr/>
        </p:nvSpPr>
        <p:spPr>
          <a:xfrm>
            <a:off x="-23192" y="128793"/>
            <a:ext cx="8676456" cy="461665"/>
          </a:xfrm>
          <a:prstGeom prst="rect">
            <a:avLst/>
          </a:prstGeom>
          <a:noFill/>
        </p:spPr>
        <p:txBody>
          <a:bodyPr wrap="square" rtlCol="0">
            <a:spAutoFit/>
          </a:bodyPr>
          <a:lstStyle/>
          <a:p>
            <a:pPr>
              <a:spcAft>
                <a:spcPts val="600"/>
              </a:spcAft>
            </a:pPr>
            <a:r>
              <a:rPr lang="en-GB" sz="2400" b="1" dirty="0" smtClean="0">
                <a:solidFill>
                  <a:srgbClr val="9C1252"/>
                </a:solidFill>
                <a:latin typeface="Arial" panose="020B0604020202020204" pitchFamily="34" charset="0"/>
                <a:cs typeface="Arial" panose="020B0604020202020204" pitchFamily="34" charset="0"/>
              </a:rPr>
              <a:t>Gloucestershire CCG Approach </a:t>
            </a:r>
          </a:p>
        </p:txBody>
      </p:sp>
      <p:pic>
        <p:nvPicPr>
          <p:cNvPr id="205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392" t="13945" r="34164" b="2527"/>
          <a:stretch/>
        </p:blipFill>
        <p:spPr bwMode="auto">
          <a:xfrm rot="1751401">
            <a:off x="5326737" y="3581266"/>
            <a:ext cx="1484899" cy="2164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5409" t="14993" r="33500" b="2526"/>
          <a:stretch/>
        </p:blipFill>
        <p:spPr bwMode="auto">
          <a:xfrm rot="1716622">
            <a:off x="6303850" y="4063041"/>
            <a:ext cx="1549032" cy="2183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377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51" y="1161613"/>
            <a:ext cx="8641098" cy="550774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0976" y="260648"/>
            <a:ext cx="1731504" cy="659621"/>
          </a:xfrm>
          <a:prstGeom prst="rect">
            <a:avLst/>
          </a:prstGeom>
        </p:spPr>
      </p:pic>
      <p:sp>
        <p:nvSpPr>
          <p:cNvPr id="4" name="TextBox 3"/>
          <p:cNvSpPr txBox="1"/>
          <p:nvPr/>
        </p:nvSpPr>
        <p:spPr>
          <a:xfrm>
            <a:off x="7236296" y="6165304"/>
            <a:ext cx="1512168" cy="338554"/>
          </a:xfrm>
          <a:prstGeom prst="rect">
            <a:avLst/>
          </a:prstGeom>
          <a:noFill/>
        </p:spPr>
        <p:txBody>
          <a:bodyPr wrap="square" rtlCol="0">
            <a:spAutoFit/>
          </a:bodyPr>
          <a:lstStyle/>
          <a:p>
            <a:pPr algn="ctr"/>
            <a:r>
              <a:rPr lang="en-GB" sz="1600" b="1" dirty="0" smtClean="0">
                <a:solidFill>
                  <a:srgbClr val="71E4FF"/>
                </a:solidFill>
                <a:latin typeface="Arial" panose="020B0604020202020204" pitchFamily="34" charset="0"/>
                <a:cs typeface="Arial" panose="020B0604020202020204" pitchFamily="34" charset="0"/>
              </a:rPr>
              <a:t>#</a:t>
            </a:r>
            <a:r>
              <a:rPr lang="en-GB" sz="1600" b="1" dirty="0" err="1" smtClean="0">
                <a:solidFill>
                  <a:srgbClr val="71E4FF"/>
                </a:solidFill>
                <a:latin typeface="Arial" panose="020B0604020202020204" pitchFamily="34" charset="0"/>
                <a:cs typeface="Arial" panose="020B0604020202020204" pitchFamily="34" charset="0"/>
              </a:rPr>
              <a:t>GlosGPFV</a:t>
            </a:r>
            <a:endParaRPr lang="en-GB" sz="1600" b="1" dirty="0">
              <a:solidFill>
                <a:srgbClr val="71E4FF"/>
              </a:solidFill>
              <a:latin typeface="Arial" panose="020B0604020202020204" pitchFamily="34" charset="0"/>
              <a:cs typeface="Arial" panose="020B0604020202020204" pitchFamily="34" charset="0"/>
            </a:endParaRPr>
          </a:p>
        </p:txBody>
      </p:sp>
      <p:sp>
        <p:nvSpPr>
          <p:cNvPr id="6" name="TextBox 5"/>
          <p:cNvSpPr txBox="1"/>
          <p:nvPr/>
        </p:nvSpPr>
        <p:spPr>
          <a:xfrm>
            <a:off x="577990" y="1340768"/>
            <a:ext cx="8170474" cy="3779561"/>
          </a:xfrm>
          <a:prstGeom prst="rect">
            <a:avLst/>
          </a:prstGeom>
          <a:noFill/>
        </p:spPr>
        <p:txBody>
          <a:bodyPr wrap="square" rtlCol="0">
            <a:spAutoFit/>
          </a:bodyPr>
          <a:lstStyle/>
          <a:p>
            <a:pPr>
              <a:lnSpc>
                <a:spcPct val="114000"/>
              </a:lnSpc>
              <a:spcBef>
                <a:spcPts val="1200"/>
              </a:spcBef>
              <a:spcAft>
                <a:spcPts val="1200"/>
              </a:spcAft>
            </a:pPr>
            <a:r>
              <a:rPr lang="en-GB" sz="2800" b="1" dirty="0" smtClean="0">
                <a:solidFill>
                  <a:srgbClr val="0070BA"/>
                </a:solidFill>
                <a:latin typeface="Arial" panose="020B0604020202020204" pitchFamily="34" charset="0"/>
                <a:cs typeface="Arial" panose="020B0604020202020204" pitchFamily="34" charset="0"/>
              </a:rPr>
              <a:t>Challenges:</a:t>
            </a:r>
          </a:p>
          <a:p>
            <a:pPr marL="457200" indent="-457200">
              <a:lnSpc>
                <a:spcPct val="114000"/>
              </a:lnSpc>
              <a:spcBef>
                <a:spcPts val="1200"/>
              </a:spcBef>
              <a:spcAft>
                <a:spcPts val="1200"/>
              </a:spcAft>
              <a:buFont typeface="Arial" panose="020B0604020202020204" pitchFamily="34" charset="0"/>
              <a:buChar char="•"/>
            </a:pPr>
            <a:r>
              <a:rPr lang="en-GB" sz="2800" b="1" dirty="0" smtClean="0">
                <a:solidFill>
                  <a:srgbClr val="0070BA"/>
                </a:solidFill>
                <a:latin typeface="Arial" panose="020B0604020202020204" pitchFamily="34" charset="0"/>
                <a:cs typeface="Arial" panose="020B0604020202020204" pitchFamily="34" charset="0"/>
              </a:rPr>
              <a:t>Growing and increasingly elderly population</a:t>
            </a:r>
          </a:p>
          <a:p>
            <a:pPr marL="457200" indent="-457200">
              <a:lnSpc>
                <a:spcPct val="114000"/>
              </a:lnSpc>
              <a:spcBef>
                <a:spcPts val="1200"/>
              </a:spcBef>
              <a:spcAft>
                <a:spcPts val="1200"/>
              </a:spcAft>
              <a:buFont typeface="Arial" panose="020B0604020202020204" pitchFamily="34" charset="0"/>
              <a:buChar char="•"/>
            </a:pPr>
            <a:r>
              <a:rPr lang="en-GB" sz="2800" b="1" dirty="0" smtClean="0">
                <a:solidFill>
                  <a:srgbClr val="0070BA"/>
                </a:solidFill>
                <a:latin typeface="Arial" panose="020B0604020202020204" pitchFamily="34" charset="0"/>
                <a:cs typeface="Arial" panose="020B0604020202020204" pitchFamily="34" charset="0"/>
              </a:rPr>
              <a:t>Increasing demand</a:t>
            </a:r>
          </a:p>
          <a:p>
            <a:pPr marL="457200" indent="-457200">
              <a:lnSpc>
                <a:spcPct val="114000"/>
              </a:lnSpc>
              <a:spcBef>
                <a:spcPts val="1200"/>
              </a:spcBef>
              <a:spcAft>
                <a:spcPts val="1200"/>
              </a:spcAft>
              <a:buFont typeface="Arial" panose="020B0604020202020204" pitchFamily="34" charset="0"/>
              <a:buChar char="•"/>
            </a:pPr>
            <a:r>
              <a:rPr lang="en-GB" sz="2800" b="1" dirty="0" smtClean="0">
                <a:solidFill>
                  <a:srgbClr val="0070BA"/>
                </a:solidFill>
                <a:latin typeface="Arial" panose="020B0604020202020204" pitchFamily="34" charset="0"/>
                <a:cs typeface="Arial" panose="020B0604020202020204" pitchFamily="34" charset="0"/>
              </a:rPr>
              <a:t>Financial pressures</a:t>
            </a:r>
          </a:p>
          <a:p>
            <a:pPr marL="457200" indent="-457200">
              <a:lnSpc>
                <a:spcPct val="114000"/>
              </a:lnSpc>
              <a:spcBef>
                <a:spcPts val="1200"/>
              </a:spcBef>
              <a:spcAft>
                <a:spcPts val="1200"/>
              </a:spcAft>
              <a:buFont typeface="Arial" panose="020B0604020202020204" pitchFamily="34" charset="0"/>
              <a:buChar char="•"/>
            </a:pPr>
            <a:r>
              <a:rPr lang="en-GB" sz="2800" b="1" dirty="0" smtClean="0">
                <a:solidFill>
                  <a:srgbClr val="0070BA"/>
                </a:solidFill>
                <a:latin typeface="Arial" panose="020B0604020202020204" pitchFamily="34" charset="0"/>
                <a:cs typeface="Arial" panose="020B0604020202020204" pitchFamily="34" charset="0"/>
              </a:rPr>
              <a:t>Recruiting and retaining staff</a:t>
            </a:r>
          </a:p>
        </p:txBody>
      </p:sp>
      <p:sp>
        <p:nvSpPr>
          <p:cNvPr id="7" name="TextBox 6"/>
          <p:cNvSpPr txBox="1"/>
          <p:nvPr/>
        </p:nvSpPr>
        <p:spPr>
          <a:xfrm>
            <a:off x="-23192" y="128793"/>
            <a:ext cx="8676456" cy="461665"/>
          </a:xfrm>
          <a:prstGeom prst="rect">
            <a:avLst/>
          </a:prstGeom>
          <a:noFill/>
        </p:spPr>
        <p:txBody>
          <a:bodyPr wrap="square" rtlCol="0">
            <a:spAutoFit/>
          </a:bodyPr>
          <a:lstStyle/>
          <a:p>
            <a:pPr>
              <a:spcAft>
                <a:spcPts val="600"/>
              </a:spcAft>
            </a:pPr>
            <a:r>
              <a:rPr lang="en-GB" sz="2400" b="1" dirty="0" smtClean="0">
                <a:solidFill>
                  <a:srgbClr val="9C1252"/>
                </a:solidFill>
                <a:latin typeface="Arial" panose="020B0604020202020204" pitchFamily="34" charset="0"/>
                <a:cs typeface="Arial" panose="020B0604020202020204" pitchFamily="34" charset="0"/>
              </a:rPr>
              <a:t>Gloucestershire STP: A succinct summary</a:t>
            </a:r>
          </a:p>
        </p:txBody>
      </p:sp>
    </p:spTree>
    <p:extLst>
      <p:ext uri="{BB962C8B-B14F-4D97-AF65-F5344CB8AC3E}">
        <p14:creationId xmlns:p14="http://schemas.microsoft.com/office/powerpoint/2010/main" val="1407791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51" y="1161613"/>
            <a:ext cx="8641098" cy="550774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0976" y="260648"/>
            <a:ext cx="1731504" cy="659621"/>
          </a:xfrm>
          <a:prstGeom prst="rect">
            <a:avLst/>
          </a:prstGeom>
        </p:spPr>
      </p:pic>
      <p:sp>
        <p:nvSpPr>
          <p:cNvPr id="4" name="TextBox 3"/>
          <p:cNvSpPr txBox="1"/>
          <p:nvPr/>
        </p:nvSpPr>
        <p:spPr>
          <a:xfrm>
            <a:off x="7236296" y="6165304"/>
            <a:ext cx="1512168" cy="338554"/>
          </a:xfrm>
          <a:prstGeom prst="rect">
            <a:avLst/>
          </a:prstGeom>
          <a:noFill/>
        </p:spPr>
        <p:txBody>
          <a:bodyPr wrap="square" rtlCol="0">
            <a:spAutoFit/>
          </a:bodyPr>
          <a:lstStyle/>
          <a:p>
            <a:pPr algn="ctr"/>
            <a:r>
              <a:rPr lang="en-GB" sz="1600" b="1" dirty="0" smtClean="0">
                <a:solidFill>
                  <a:srgbClr val="71E4FF"/>
                </a:solidFill>
                <a:latin typeface="Arial" panose="020B0604020202020204" pitchFamily="34" charset="0"/>
                <a:cs typeface="Arial" panose="020B0604020202020204" pitchFamily="34" charset="0"/>
              </a:rPr>
              <a:t>#</a:t>
            </a:r>
            <a:r>
              <a:rPr lang="en-GB" sz="1600" b="1" dirty="0" err="1" smtClean="0">
                <a:solidFill>
                  <a:srgbClr val="71E4FF"/>
                </a:solidFill>
                <a:latin typeface="Arial" panose="020B0604020202020204" pitchFamily="34" charset="0"/>
                <a:cs typeface="Arial" panose="020B0604020202020204" pitchFamily="34" charset="0"/>
              </a:rPr>
              <a:t>GlosGPFV</a:t>
            </a:r>
            <a:endParaRPr lang="en-GB" sz="1600" b="1" dirty="0">
              <a:solidFill>
                <a:srgbClr val="71E4FF"/>
              </a:solidFill>
              <a:latin typeface="Arial" panose="020B0604020202020204" pitchFamily="34" charset="0"/>
              <a:cs typeface="Arial" panose="020B0604020202020204" pitchFamily="34" charset="0"/>
            </a:endParaRPr>
          </a:p>
        </p:txBody>
      </p:sp>
      <p:sp>
        <p:nvSpPr>
          <p:cNvPr id="6" name="TextBox 5"/>
          <p:cNvSpPr txBox="1"/>
          <p:nvPr/>
        </p:nvSpPr>
        <p:spPr>
          <a:xfrm>
            <a:off x="577990" y="1340768"/>
            <a:ext cx="8170474" cy="5868786"/>
          </a:xfrm>
          <a:prstGeom prst="rect">
            <a:avLst/>
          </a:prstGeom>
          <a:noFill/>
        </p:spPr>
        <p:txBody>
          <a:bodyPr wrap="square" rtlCol="0">
            <a:spAutoFit/>
          </a:bodyPr>
          <a:lstStyle/>
          <a:p>
            <a:pPr>
              <a:lnSpc>
                <a:spcPct val="114000"/>
              </a:lnSpc>
              <a:spcBef>
                <a:spcPts val="1200"/>
              </a:spcBef>
              <a:spcAft>
                <a:spcPts val="1200"/>
              </a:spcAft>
            </a:pPr>
            <a:r>
              <a:rPr lang="en-GB" sz="2800" b="1" dirty="0" smtClean="0">
                <a:solidFill>
                  <a:srgbClr val="0070BA"/>
                </a:solidFill>
                <a:latin typeface="Arial" panose="020B0604020202020204" pitchFamily="34" charset="0"/>
                <a:cs typeface="Arial" panose="020B0604020202020204" pitchFamily="34" charset="0"/>
              </a:rPr>
              <a:t>Ambitions:</a:t>
            </a:r>
          </a:p>
          <a:p>
            <a:pPr marL="457200" indent="-457200">
              <a:lnSpc>
                <a:spcPct val="114000"/>
              </a:lnSpc>
              <a:spcBef>
                <a:spcPts val="1200"/>
              </a:spcBef>
              <a:spcAft>
                <a:spcPts val="1200"/>
              </a:spcAft>
              <a:buFont typeface="Arial" panose="020B0604020202020204" pitchFamily="34" charset="0"/>
              <a:buChar char="•"/>
            </a:pPr>
            <a:r>
              <a:rPr lang="en-GB" sz="2800" b="1" dirty="0">
                <a:solidFill>
                  <a:srgbClr val="0070BA"/>
                </a:solidFill>
                <a:latin typeface="Arial" panose="020B0604020202020204" pitchFamily="34" charset="0"/>
                <a:cs typeface="Arial" panose="020B0604020202020204" pitchFamily="34" charset="0"/>
              </a:rPr>
              <a:t>People and Place based care, centred on GP practices at the core</a:t>
            </a:r>
          </a:p>
          <a:p>
            <a:pPr marL="457200" indent="-457200">
              <a:lnSpc>
                <a:spcPct val="114000"/>
              </a:lnSpc>
              <a:spcBef>
                <a:spcPts val="1200"/>
              </a:spcBef>
              <a:spcAft>
                <a:spcPts val="1200"/>
              </a:spcAft>
              <a:buFont typeface="Arial" panose="020B0604020202020204" pitchFamily="34" charset="0"/>
              <a:buChar char="•"/>
            </a:pPr>
            <a:r>
              <a:rPr lang="en-GB" sz="2800" b="1" dirty="0" smtClean="0">
                <a:solidFill>
                  <a:srgbClr val="0070BA"/>
                </a:solidFill>
                <a:latin typeface="Arial" panose="020B0604020202020204" pitchFamily="34" charset="0"/>
                <a:cs typeface="Arial" panose="020B0604020202020204" pitchFamily="34" charset="0"/>
              </a:rPr>
              <a:t>Enabling Active Communities</a:t>
            </a:r>
          </a:p>
          <a:p>
            <a:pPr marL="457200" indent="-457200">
              <a:lnSpc>
                <a:spcPct val="114000"/>
              </a:lnSpc>
              <a:spcBef>
                <a:spcPts val="1200"/>
              </a:spcBef>
              <a:spcAft>
                <a:spcPts val="1200"/>
              </a:spcAft>
              <a:buFont typeface="Arial" panose="020B0604020202020204" pitchFamily="34" charset="0"/>
              <a:buChar char="•"/>
            </a:pPr>
            <a:r>
              <a:rPr lang="en-GB" sz="2800" b="1" dirty="0" smtClean="0">
                <a:solidFill>
                  <a:srgbClr val="0070BA"/>
                </a:solidFill>
                <a:latin typeface="Arial" panose="020B0604020202020204" pitchFamily="34" charset="0"/>
                <a:cs typeface="Arial" panose="020B0604020202020204" pitchFamily="34" charset="0"/>
              </a:rPr>
              <a:t>Reduce variation</a:t>
            </a:r>
          </a:p>
          <a:p>
            <a:pPr marL="457200" indent="-457200">
              <a:lnSpc>
                <a:spcPct val="114000"/>
              </a:lnSpc>
              <a:spcBef>
                <a:spcPts val="1200"/>
              </a:spcBef>
              <a:spcAft>
                <a:spcPts val="1200"/>
              </a:spcAft>
              <a:buFont typeface="Arial" panose="020B0604020202020204" pitchFamily="34" charset="0"/>
              <a:buChar char="•"/>
            </a:pPr>
            <a:r>
              <a:rPr lang="en-GB" sz="2800" b="1" dirty="0" smtClean="0">
                <a:solidFill>
                  <a:srgbClr val="0070BA"/>
                </a:solidFill>
                <a:latin typeface="Arial" panose="020B0604020202020204" pitchFamily="34" charset="0"/>
                <a:cs typeface="Arial" panose="020B0604020202020204" pitchFamily="34" charset="0"/>
              </a:rPr>
              <a:t>Improved urgent care provision</a:t>
            </a:r>
          </a:p>
          <a:p>
            <a:pPr marL="457200" indent="-457200">
              <a:lnSpc>
                <a:spcPct val="114000"/>
              </a:lnSpc>
              <a:spcBef>
                <a:spcPts val="1200"/>
              </a:spcBef>
              <a:spcAft>
                <a:spcPts val="1200"/>
              </a:spcAft>
              <a:buFont typeface="Arial" panose="020B0604020202020204" pitchFamily="34" charset="0"/>
              <a:buChar char="•"/>
            </a:pPr>
            <a:endParaRPr lang="en-GB" sz="2800" b="1" dirty="0" smtClean="0">
              <a:solidFill>
                <a:srgbClr val="0070BA"/>
              </a:solidFill>
              <a:latin typeface="Arial" panose="020B0604020202020204" pitchFamily="34" charset="0"/>
              <a:cs typeface="Arial" panose="020B0604020202020204" pitchFamily="34" charset="0"/>
            </a:endParaRPr>
          </a:p>
          <a:p>
            <a:pPr marL="457200" indent="-457200">
              <a:lnSpc>
                <a:spcPct val="114000"/>
              </a:lnSpc>
              <a:spcBef>
                <a:spcPts val="1200"/>
              </a:spcBef>
              <a:spcAft>
                <a:spcPts val="1200"/>
              </a:spcAft>
              <a:buFont typeface="Arial" panose="020B0604020202020204" pitchFamily="34" charset="0"/>
              <a:buChar char="•"/>
            </a:pPr>
            <a:endParaRPr lang="en-GB" sz="2800" b="1" dirty="0">
              <a:solidFill>
                <a:srgbClr val="0070BA"/>
              </a:solidFill>
              <a:latin typeface="Arial" panose="020B0604020202020204" pitchFamily="34" charset="0"/>
              <a:cs typeface="Arial" panose="020B0604020202020204" pitchFamily="34" charset="0"/>
            </a:endParaRPr>
          </a:p>
        </p:txBody>
      </p:sp>
      <p:sp>
        <p:nvSpPr>
          <p:cNvPr id="7" name="TextBox 6"/>
          <p:cNvSpPr txBox="1"/>
          <p:nvPr/>
        </p:nvSpPr>
        <p:spPr>
          <a:xfrm>
            <a:off x="-23192" y="128793"/>
            <a:ext cx="8676456" cy="461665"/>
          </a:xfrm>
          <a:prstGeom prst="rect">
            <a:avLst/>
          </a:prstGeom>
          <a:noFill/>
        </p:spPr>
        <p:txBody>
          <a:bodyPr wrap="square" rtlCol="0">
            <a:spAutoFit/>
          </a:bodyPr>
          <a:lstStyle/>
          <a:p>
            <a:pPr>
              <a:spcAft>
                <a:spcPts val="600"/>
              </a:spcAft>
            </a:pPr>
            <a:r>
              <a:rPr lang="en-GB" sz="2400" b="1" dirty="0" smtClean="0">
                <a:solidFill>
                  <a:srgbClr val="9C1252"/>
                </a:solidFill>
                <a:latin typeface="Arial" panose="020B0604020202020204" pitchFamily="34" charset="0"/>
                <a:cs typeface="Arial" panose="020B0604020202020204" pitchFamily="34" charset="0"/>
              </a:rPr>
              <a:t>Gloucestershire STP: A succinct summary</a:t>
            </a:r>
          </a:p>
        </p:txBody>
      </p:sp>
    </p:spTree>
    <p:extLst>
      <p:ext uri="{BB962C8B-B14F-4D97-AF65-F5344CB8AC3E}">
        <p14:creationId xmlns:p14="http://schemas.microsoft.com/office/powerpoint/2010/main" val="4086226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51" y="1161613"/>
            <a:ext cx="8641098" cy="550774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0976" y="260648"/>
            <a:ext cx="1731504" cy="659621"/>
          </a:xfrm>
          <a:prstGeom prst="rect">
            <a:avLst/>
          </a:prstGeom>
        </p:spPr>
      </p:pic>
      <p:sp>
        <p:nvSpPr>
          <p:cNvPr id="4" name="TextBox 3"/>
          <p:cNvSpPr txBox="1"/>
          <p:nvPr/>
        </p:nvSpPr>
        <p:spPr>
          <a:xfrm>
            <a:off x="7236296" y="6165304"/>
            <a:ext cx="1512168" cy="338554"/>
          </a:xfrm>
          <a:prstGeom prst="rect">
            <a:avLst/>
          </a:prstGeom>
          <a:noFill/>
        </p:spPr>
        <p:txBody>
          <a:bodyPr wrap="square" rtlCol="0">
            <a:spAutoFit/>
          </a:bodyPr>
          <a:lstStyle/>
          <a:p>
            <a:pPr algn="ctr"/>
            <a:r>
              <a:rPr lang="en-GB" sz="1600" b="1" dirty="0" smtClean="0">
                <a:solidFill>
                  <a:srgbClr val="71E4FF"/>
                </a:solidFill>
                <a:latin typeface="Arial" panose="020B0604020202020204" pitchFamily="34" charset="0"/>
                <a:cs typeface="Arial" panose="020B0604020202020204" pitchFamily="34" charset="0"/>
              </a:rPr>
              <a:t>#</a:t>
            </a:r>
            <a:r>
              <a:rPr lang="en-GB" sz="1600" b="1" dirty="0" err="1" smtClean="0">
                <a:solidFill>
                  <a:srgbClr val="71E4FF"/>
                </a:solidFill>
                <a:latin typeface="Arial" panose="020B0604020202020204" pitchFamily="34" charset="0"/>
                <a:cs typeface="Arial" panose="020B0604020202020204" pitchFamily="34" charset="0"/>
              </a:rPr>
              <a:t>GlosGPFV</a:t>
            </a:r>
            <a:endParaRPr lang="en-GB" sz="1600" b="1" dirty="0">
              <a:solidFill>
                <a:srgbClr val="71E4FF"/>
              </a:solidFill>
              <a:latin typeface="Arial" panose="020B0604020202020204" pitchFamily="34" charset="0"/>
              <a:cs typeface="Arial" panose="020B0604020202020204" pitchFamily="34" charset="0"/>
            </a:endParaRPr>
          </a:p>
        </p:txBody>
      </p:sp>
      <p:sp>
        <p:nvSpPr>
          <p:cNvPr id="6" name="TextBox 5"/>
          <p:cNvSpPr txBox="1"/>
          <p:nvPr/>
        </p:nvSpPr>
        <p:spPr>
          <a:xfrm>
            <a:off x="577990" y="1340768"/>
            <a:ext cx="8170474" cy="5902963"/>
          </a:xfrm>
          <a:prstGeom prst="rect">
            <a:avLst/>
          </a:prstGeom>
          <a:noFill/>
        </p:spPr>
        <p:txBody>
          <a:bodyPr wrap="square" rtlCol="0">
            <a:spAutoFit/>
          </a:bodyPr>
          <a:lstStyle/>
          <a:p>
            <a:pPr marL="457200" indent="-457200">
              <a:lnSpc>
                <a:spcPct val="114000"/>
              </a:lnSpc>
              <a:spcBef>
                <a:spcPts val="1200"/>
              </a:spcBef>
              <a:spcAft>
                <a:spcPts val="1200"/>
              </a:spcAft>
              <a:buFont typeface="Arial" panose="020B0604020202020204" pitchFamily="34" charset="0"/>
              <a:buChar char="•"/>
            </a:pPr>
            <a:r>
              <a:rPr lang="en-GB" sz="3600" b="1" dirty="0" smtClean="0">
                <a:solidFill>
                  <a:srgbClr val="0070BA"/>
                </a:solidFill>
                <a:latin typeface="Arial" panose="020B0604020202020204" pitchFamily="34" charset="0"/>
                <a:cs typeface="Arial" panose="020B0604020202020204" pitchFamily="34" charset="0"/>
              </a:rPr>
              <a:t>So patients can stay well for longer and receive joined-up out of hospital care wherever possible, we need to have a sustainable, safe and high-quality primary care service, provided in modern premises that are fit for the future.</a:t>
            </a:r>
          </a:p>
          <a:p>
            <a:pPr marL="457200" indent="-457200">
              <a:lnSpc>
                <a:spcPct val="114000"/>
              </a:lnSpc>
              <a:spcBef>
                <a:spcPts val="1200"/>
              </a:spcBef>
              <a:spcAft>
                <a:spcPts val="1200"/>
              </a:spcAft>
              <a:buFont typeface="Arial" panose="020B0604020202020204" pitchFamily="34" charset="0"/>
              <a:buChar char="•"/>
            </a:pPr>
            <a:endParaRPr lang="en-GB" sz="2800" b="1" dirty="0">
              <a:solidFill>
                <a:srgbClr val="0070BA"/>
              </a:solidFill>
              <a:latin typeface="Arial" panose="020B0604020202020204" pitchFamily="34" charset="0"/>
              <a:cs typeface="Arial" panose="020B0604020202020204" pitchFamily="34" charset="0"/>
            </a:endParaRPr>
          </a:p>
        </p:txBody>
      </p:sp>
      <p:sp>
        <p:nvSpPr>
          <p:cNvPr id="7" name="TextBox 6"/>
          <p:cNvSpPr txBox="1"/>
          <p:nvPr/>
        </p:nvSpPr>
        <p:spPr>
          <a:xfrm>
            <a:off x="-23192" y="128793"/>
            <a:ext cx="8676456" cy="461665"/>
          </a:xfrm>
          <a:prstGeom prst="rect">
            <a:avLst/>
          </a:prstGeom>
          <a:noFill/>
        </p:spPr>
        <p:txBody>
          <a:bodyPr wrap="square" rtlCol="0">
            <a:spAutoFit/>
          </a:bodyPr>
          <a:lstStyle/>
          <a:p>
            <a:pPr>
              <a:spcAft>
                <a:spcPts val="600"/>
              </a:spcAft>
            </a:pPr>
            <a:r>
              <a:rPr lang="en-GB" sz="2400" b="1" dirty="0" smtClean="0">
                <a:solidFill>
                  <a:srgbClr val="9C1252"/>
                </a:solidFill>
                <a:latin typeface="Arial" panose="020B0604020202020204" pitchFamily="34" charset="0"/>
                <a:cs typeface="Arial" panose="020B0604020202020204" pitchFamily="34" charset="0"/>
              </a:rPr>
              <a:t>Gloucestershire STP: Our Primary Care Vision</a:t>
            </a:r>
          </a:p>
        </p:txBody>
      </p:sp>
    </p:spTree>
    <p:extLst>
      <p:ext uri="{BB962C8B-B14F-4D97-AF65-F5344CB8AC3E}">
        <p14:creationId xmlns:p14="http://schemas.microsoft.com/office/powerpoint/2010/main" val="2139080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51" y="1161613"/>
            <a:ext cx="8641098" cy="550774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0976" y="260648"/>
            <a:ext cx="1731504" cy="659621"/>
          </a:xfrm>
          <a:prstGeom prst="rect">
            <a:avLst/>
          </a:prstGeom>
        </p:spPr>
      </p:pic>
      <p:sp>
        <p:nvSpPr>
          <p:cNvPr id="4" name="TextBox 3"/>
          <p:cNvSpPr txBox="1"/>
          <p:nvPr/>
        </p:nvSpPr>
        <p:spPr>
          <a:xfrm>
            <a:off x="7236296" y="6165304"/>
            <a:ext cx="1512168" cy="338554"/>
          </a:xfrm>
          <a:prstGeom prst="rect">
            <a:avLst/>
          </a:prstGeom>
          <a:noFill/>
        </p:spPr>
        <p:txBody>
          <a:bodyPr wrap="square" rtlCol="0">
            <a:spAutoFit/>
          </a:bodyPr>
          <a:lstStyle/>
          <a:p>
            <a:pPr algn="ctr"/>
            <a:r>
              <a:rPr lang="en-GB" sz="1600" b="1" dirty="0" smtClean="0">
                <a:solidFill>
                  <a:srgbClr val="71E4FF"/>
                </a:solidFill>
                <a:latin typeface="Arial" panose="020B0604020202020204" pitchFamily="34" charset="0"/>
                <a:cs typeface="Arial" panose="020B0604020202020204" pitchFamily="34" charset="0"/>
              </a:rPr>
              <a:t>#</a:t>
            </a:r>
            <a:r>
              <a:rPr lang="en-GB" sz="1600" b="1" dirty="0" err="1" smtClean="0">
                <a:solidFill>
                  <a:srgbClr val="71E4FF"/>
                </a:solidFill>
                <a:latin typeface="Arial" panose="020B0604020202020204" pitchFamily="34" charset="0"/>
                <a:cs typeface="Arial" panose="020B0604020202020204" pitchFamily="34" charset="0"/>
              </a:rPr>
              <a:t>GlosGPFV</a:t>
            </a:r>
            <a:endParaRPr lang="en-GB" sz="1600" b="1" dirty="0">
              <a:solidFill>
                <a:srgbClr val="71E4FF"/>
              </a:solidFill>
              <a:latin typeface="Arial" panose="020B0604020202020204" pitchFamily="34" charset="0"/>
              <a:cs typeface="Arial" panose="020B0604020202020204" pitchFamily="34" charset="0"/>
            </a:endParaRPr>
          </a:p>
        </p:txBody>
      </p:sp>
      <p:sp>
        <p:nvSpPr>
          <p:cNvPr id="7" name="TextBox 6"/>
          <p:cNvSpPr txBox="1"/>
          <p:nvPr/>
        </p:nvSpPr>
        <p:spPr>
          <a:xfrm>
            <a:off x="-23192" y="128793"/>
            <a:ext cx="8676456" cy="461665"/>
          </a:xfrm>
          <a:prstGeom prst="rect">
            <a:avLst/>
          </a:prstGeom>
          <a:noFill/>
        </p:spPr>
        <p:txBody>
          <a:bodyPr wrap="square" rtlCol="0">
            <a:spAutoFit/>
          </a:bodyPr>
          <a:lstStyle/>
          <a:p>
            <a:pPr>
              <a:spcAft>
                <a:spcPts val="600"/>
              </a:spcAft>
            </a:pPr>
            <a:r>
              <a:rPr lang="en-GB" sz="2400" b="1" dirty="0" smtClean="0">
                <a:solidFill>
                  <a:srgbClr val="9C1252"/>
                </a:solidFill>
                <a:latin typeface="Arial" panose="020B0604020202020204" pitchFamily="34" charset="0"/>
                <a:cs typeface="Arial" panose="020B0604020202020204" pitchFamily="34" charset="0"/>
              </a:rPr>
              <a:t>Gloucestershire STP: Our Primary Care Priorities</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8913" y="280988"/>
            <a:ext cx="6307934" cy="6388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94421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51" y="1161613"/>
            <a:ext cx="8641098" cy="550774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0976" y="260648"/>
            <a:ext cx="1731504" cy="659621"/>
          </a:xfrm>
          <a:prstGeom prst="rect">
            <a:avLst/>
          </a:prstGeom>
        </p:spPr>
      </p:pic>
      <p:sp>
        <p:nvSpPr>
          <p:cNvPr id="4" name="TextBox 3"/>
          <p:cNvSpPr txBox="1"/>
          <p:nvPr/>
        </p:nvSpPr>
        <p:spPr>
          <a:xfrm>
            <a:off x="7236296" y="6165304"/>
            <a:ext cx="1512168" cy="338554"/>
          </a:xfrm>
          <a:prstGeom prst="rect">
            <a:avLst/>
          </a:prstGeom>
          <a:noFill/>
        </p:spPr>
        <p:txBody>
          <a:bodyPr wrap="square" rtlCol="0">
            <a:spAutoFit/>
          </a:bodyPr>
          <a:lstStyle/>
          <a:p>
            <a:pPr algn="ctr"/>
            <a:r>
              <a:rPr lang="en-GB" sz="1600" b="1" dirty="0" smtClean="0">
                <a:solidFill>
                  <a:srgbClr val="71E4FF"/>
                </a:solidFill>
                <a:latin typeface="Arial" panose="020B0604020202020204" pitchFamily="34" charset="0"/>
                <a:cs typeface="Arial" panose="020B0604020202020204" pitchFamily="34" charset="0"/>
              </a:rPr>
              <a:t>#</a:t>
            </a:r>
            <a:r>
              <a:rPr lang="en-GB" sz="1600" b="1" dirty="0" err="1" smtClean="0">
                <a:solidFill>
                  <a:srgbClr val="71E4FF"/>
                </a:solidFill>
                <a:latin typeface="Arial" panose="020B0604020202020204" pitchFamily="34" charset="0"/>
                <a:cs typeface="Arial" panose="020B0604020202020204" pitchFamily="34" charset="0"/>
              </a:rPr>
              <a:t>GlosGPFV</a:t>
            </a:r>
            <a:endParaRPr lang="en-GB" sz="1600" b="1" dirty="0">
              <a:solidFill>
                <a:srgbClr val="71E4FF"/>
              </a:solidFill>
              <a:latin typeface="Arial" panose="020B0604020202020204" pitchFamily="34" charset="0"/>
              <a:cs typeface="Arial" panose="020B0604020202020204" pitchFamily="34" charset="0"/>
            </a:endParaRPr>
          </a:p>
        </p:txBody>
      </p:sp>
      <p:sp>
        <p:nvSpPr>
          <p:cNvPr id="6" name="TextBox 5"/>
          <p:cNvSpPr txBox="1"/>
          <p:nvPr/>
        </p:nvSpPr>
        <p:spPr>
          <a:xfrm>
            <a:off x="577990" y="1340768"/>
            <a:ext cx="8170474" cy="5571590"/>
          </a:xfrm>
          <a:prstGeom prst="rect">
            <a:avLst/>
          </a:prstGeom>
          <a:noFill/>
        </p:spPr>
        <p:txBody>
          <a:bodyPr wrap="square" rtlCol="0">
            <a:spAutoFit/>
          </a:bodyPr>
          <a:lstStyle/>
          <a:p>
            <a:pPr marL="571500" indent="-457200">
              <a:lnSpc>
                <a:spcPct val="120000"/>
              </a:lnSpc>
              <a:buFont typeface="Arial" panose="020B0604020202020204" pitchFamily="34" charset="0"/>
              <a:buChar char="•"/>
            </a:pPr>
            <a:r>
              <a:rPr lang="en-GB" sz="2400" b="1" dirty="0">
                <a:solidFill>
                  <a:srgbClr val="0070BA"/>
                </a:solidFill>
                <a:latin typeface="Arial" panose="020B0604020202020204" pitchFamily="34" charset="0"/>
                <a:cs typeface="Arial" panose="020B0604020202020204" pitchFamily="34" charset="0"/>
              </a:rPr>
              <a:t>Focused on ‘Recruit, Retain, Return’ through GP-led Primary Care Workforce and Education Group</a:t>
            </a:r>
          </a:p>
          <a:p>
            <a:pPr marL="571500" indent="-457200">
              <a:lnSpc>
                <a:spcPct val="120000"/>
              </a:lnSpc>
              <a:buFont typeface="Arial" panose="020B0604020202020204" pitchFamily="34" charset="0"/>
              <a:buChar char="•"/>
            </a:pPr>
            <a:r>
              <a:rPr lang="en-GB" sz="2400" b="1" dirty="0">
                <a:solidFill>
                  <a:srgbClr val="0070BA"/>
                </a:solidFill>
                <a:latin typeface="Arial" panose="020B0604020202020204" pitchFamily="34" charset="0"/>
                <a:cs typeface="Arial" panose="020B0604020202020204" pitchFamily="34" charset="0"/>
              </a:rPr>
              <a:t>Now established Gloucestershire Community Education Provider Network (CEPN)</a:t>
            </a:r>
          </a:p>
          <a:p>
            <a:pPr marL="571500" indent="-457200">
              <a:lnSpc>
                <a:spcPct val="120000"/>
              </a:lnSpc>
              <a:buFont typeface="Arial" panose="020B0604020202020204" pitchFamily="34" charset="0"/>
              <a:buChar char="•"/>
            </a:pPr>
            <a:r>
              <a:rPr lang="en-GB" sz="2400" b="1" dirty="0">
                <a:solidFill>
                  <a:srgbClr val="0070BA"/>
                </a:solidFill>
                <a:latin typeface="Arial" panose="020B0604020202020204" pitchFamily="34" charset="0"/>
                <a:cs typeface="Arial" panose="020B0604020202020204" pitchFamily="34" charset="0"/>
              </a:rPr>
              <a:t>BMJ – “Be a GP in Gloucestershire”</a:t>
            </a:r>
          </a:p>
          <a:p>
            <a:pPr marL="571500" indent="-457200">
              <a:lnSpc>
                <a:spcPct val="120000"/>
              </a:lnSpc>
              <a:buFont typeface="Arial" panose="020B0604020202020204" pitchFamily="34" charset="0"/>
              <a:buChar char="•"/>
            </a:pPr>
            <a:r>
              <a:rPr lang="en-GB" sz="2400" b="1" dirty="0">
                <a:solidFill>
                  <a:srgbClr val="0070BA"/>
                </a:solidFill>
                <a:latin typeface="Arial" panose="020B0604020202020204" pitchFamily="34" charset="0"/>
                <a:cs typeface="Arial" panose="020B0604020202020204" pitchFamily="34" charset="0"/>
              </a:rPr>
              <a:t>Newly qualified GP scheme</a:t>
            </a:r>
          </a:p>
          <a:p>
            <a:pPr marL="571500" indent="-457200">
              <a:lnSpc>
                <a:spcPct val="120000"/>
              </a:lnSpc>
              <a:buFont typeface="Arial" panose="020B0604020202020204" pitchFamily="34" charset="0"/>
              <a:buChar char="•"/>
            </a:pPr>
            <a:r>
              <a:rPr lang="en-GB" sz="2400" b="1" dirty="0">
                <a:solidFill>
                  <a:srgbClr val="0070BA"/>
                </a:solidFill>
                <a:latin typeface="Arial" panose="020B0604020202020204" pitchFamily="34" charset="0"/>
                <a:cs typeface="Arial" panose="020B0604020202020204" pitchFamily="34" charset="0"/>
              </a:rPr>
              <a:t>Retainer GP scheme</a:t>
            </a:r>
          </a:p>
          <a:p>
            <a:pPr marL="571500" indent="-457200">
              <a:lnSpc>
                <a:spcPct val="120000"/>
              </a:lnSpc>
              <a:buFont typeface="Arial" panose="020B0604020202020204" pitchFamily="34" charset="0"/>
              <a:buChar char="•"/>
            </a:pPr>
            <a:r>
              <a:rPr lang="en-GB" sz="2400" b="1" dirty="0">
                <a:solidFill>
                  <a:srgbClr val="0070BA"/>
                </a:solidFill>
                <a:latin typeface="Arial" panose="020B0604020202020204" pitchFamily="34" charset="0"/>
                <a:cs typeface="Arial" panose="020B0604020202020204" pitchFamily="34" charset="0"/>
              </a:rPr>
              <a:t>Practice nurse education and training</a:t>
            </a:r>
          </a:p>
          <a:p>
            <a:pPr marL="571500" indent="-457200">
              <a:lnSpc>
                <a:spcPct val="120000"/>
              </a:lnSpc>
              <a:buFont typeface="Arial" panose="020B0604020202020204" pitchFamily="34" charset="0"/>
              <a:buChar char="•"/>
            </a:pPr>
            <a:r>
              <a:rPr lang="en-GB" sz="2400" b="1" dirty="0">
                <a:solidFill>
                  <a:srgbClr val="0070BA"/>
                </a:solidFill>
                <a:latin typeface="Arial" panose="020B0604020202020204" pitchFamily="34" charset="0"/>
                <a:cs typeface="Arial" panose="020B0604020202020204" pitchFamily="34" charset="0"/>
              </a:rPr>
              <a:t>New posts, with local and national funding, e.g. clinical pharmacists, frailty roles, mental health workers</a:t>
            </a:r>
          </a:p>
          <a:p>
            <a:pPr marL="457200" indent="-457200">
              <a:lnSpc>
                <a:spcPct val="114000"/>
              </a:lnSpc>
              <a:spcBef>
                <a:spcPts val="1200"/>
              </a:spcBef>
              <a:spcAft>
                <a:spcPts val="1200"/>
              </a:spcAft>
              <a:buFont typeface="Arial" panose="020B0604020202020204" pitchFamily="34" charset="0"/>
              <a:buChar char="•"/>
            </a:pPr>
            <a:endParaRPr lang="en-GB" sz="2800" b="1" dirty="0">
              <a:solidFill>
                <a:srgbClr val="0070BA"/>
              </a:solidFill>
              <a:latin typeface="Arial" panose="020B0604020202020204" pitchFamily="34" charset="0"/>
              <a:cs typeface="Arial" panose="020B0604020202020204" pitchFamily="34" charset="0"/>
            </a:endParaRPr>
          </a:p>
        </p:txBody>
      </p:sp>
      <p:sp>
        <p:nvSpPr>
          <p:cNvPr id="7" name="TextBox 6"/>
          <p:cNvSpPr txBox="1"/>
          <p:nvPr/>
        </p:nvSpPr>
        <p:spPr>
          <a:xfrm>
            <a:off x="-23192" y="128793"/>
            <a:ext cx="8676456" cy="461665"/>
          </a:xfrm>
          <a:prstGeom prst="rect">
            <a:avLst/>
          </a:prstGeom>
          <a:noFill/>
        </p:spPr>
        <p:txBody>
          <a:bodyPr wrap="square" rtlCol="0">
            <a:spAutoFit/>
          </a:bodyPr>
          <a:lstStyle/>
          <a:p>
            <a:pPr>
              <a:spcAft>
                <a:spcPts val="600"/>
              </a:spcAft>
            </a:pPr>
            <a:r>
              <a:rPr lang="en-GB" sz="2400" b="1" dirty="0" smtClean="0">
                <a:solidFill>
                  <a:srgbClr val="9C1252"/>
                </a:solidFill>
                <a:latin typeface="Arial" panose="020B0604020202020204" pitchFamily="34" charset="0"/>
                <a:cs typeface="Arial" panose="020B0604020202020204" pitchFamily="34" charset="0"/>
              </a:rPr>
              <a:t>Gloucestershire STP: Primary Care Workforce</a:t>
            </a:r>
          </a:p>
        </p:txBody>
      </p:sp>
      <p:pic>
        <p:nvPicPr>
          <p:cNvPr id="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724" t="12880" r="23965" b="5578"/>
          <a:stretch/>
        </p:blipFill>
        <p:spPr bwMode="auto">
          <a:xfrm>
            <a:off x="6588224" y="2795505"/>
            <a:ext cx="2058135" cy="1641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5623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9192" y="980728"/>
            <a:ext cx="8805296" cy="535531"/>
          </a:xfrm>
          <a:prstGeom prst="rect">
            <a:avLst/>
          </a:prstGeom>
          <a:noFill/>
        </p:spPr>
        <p:txBody>
          <a:bodyPr wrap="square" rtlCol="0">
            <a:spAutoFit/>
          </a:bodyPr>
          <a:lstStyle/>
          <a:p>
            <a:pPr>
              <a:lnSpc>
                <a:spcPct val="80000"/>
              </a:lnSpc>
            </a:pPr>
            <a:r>
              <a:rPr lang="en-GB" dirty="0" smtClean="0">
                <a:solidFill>
                  <a:prstClr val="black"/>
                </a:solidFill>
              </a:rPr>
              <a:t>General practice provides </a:t>
            </a:r>
            <a:r>
              <a:rPr lang="en-GB" b="1" dirty="0" smtClean="0">
                <a:solidFill>
                  <a:prstClr val="black"/>
                </a:solidFill>
              </a:rPr>
              <a:t>safe</a:t>
            </a:r>
            <a:r>
              <a:rPr lang="en-GB" dirty="0" smtClean="0">
                <a:solidFill>
                  <a:prstClr val="black"/>
                </a:solidFill>
              </a:rPr>
              <a:t>, </a:t>
            </a:r>
            <a:r>
              <a:rPr lang="en-GB" b="1" dirty="0" smtClean="0">
                <a:solidFill>
                  <a:prstClr val="black"/>
                </a:solidFill>
              </a:rPr>
              <a:t>high quality </a:t>
            </a:r>
            <a:r>
              <a:rPr lang="en-GB" dirty="0" smtClean="0">
                <a:solidFill>
                  <a:prstClr val="black"/>
                </a:solidFill>
              </a:rPr>
              <a:t>and </a:t>
            </a:r>
            <a:r>
              <a:rPr lang="en-GB" b="1" dirty="0" smtClean="0">
                <a:solidFill>
                  <a:prstClr val="black"/>
                </a:solidFill>
              </a:rPr>
              <a:t>efficient </a:t>
            </a:r>
            <a:r>
              <a:rPr lang="en-GB" dirty="0" smtClean="0">
                <a:solidFill>
                  <a:prstClr val="black"/>
                </a:solidFill>
              </a:rPr>
              <a:t>care, with very high levels of patient </a:t>
            </a:r>
            <a:r>
              <a:rPr lang="en-GB" b="1" dirty="0" smtClean="0">
                <a:solidFill>
                  <a:prstClr val="black"/>
                </a:solidFill>
              </a:rPr>
              <a:t>satisfaction</a:t>
            </a:r>
            <a:r>
              <a:rPr lang="en-GB" dirty="0" smtClean="0">
                <a:solidFill>
                  <a:prstClr val="black"/>
                </a:solidFill>
              </a:rPr>
              <a:t>. It has a </a:t>
            </a:r>
            <a:r>
              <a:rPr lang="en-GB" b="1" dirty="0" smtClean="0">
                <a:solidFill>
                  <a:prstClr val="black"/>
                </a:solidFill>
              </a:rPr>
              <a:t>unique </a:t>
            </a:r>
            <a:r>
              <a:rPr lang="en-GB" dirty="0" smtClean="0">
                <a:solidFill>
                  <a:prstClr val="black"/>
                </a:solidFill>
              </a:rPr>
              <a:t>and </a:t>
            </a:r>
            <a:r>
              <a:rPr lang="en-GB" b="1" dirty="0" smtClean="0">
                <a:solidFill>
                  <a:prstClr val="black"/>
                </a:solidFill>
              </a:rPr>
              <a:t>vital </a:t>
            </a:r>
            <a:r>
              <a:rPr lang="en-GB" dirty="0" smtClean="0">
                <a:solidFill>
                  <a:prstClr val="black"/>
                </a:solidFill>
              </a:rPr>
              <a:t>place in the NHS…</a:t>
            </a:r>
            <a:endParaRPr lang="en-GB" dirty="0">
              <a:solidFill>
                <a:prstClr val="black"/>
              </a:solidFill>
            </a:endParaRPr>
          </a:p>
        </p:txBody>
      </p:sp>
      <p:grpSp>
        <p:nvGrpSpPr>
          <p:cNvPr id="20" name="Group 19"/>
          <p:cNvGrpSpPr/>
          <p:nvPr/>
        </p:nvGrpSpPr>
        <p:grpSpPr>
          <a:xfrm>
            <a:off x="349642" y="2698587"/>
            <a:ext cx="4432757" cy="872459"/>
            <a:chOff x="349642" y="2698587"/>
            <a:chExt cx="4432757" cy="872459"/>
          </a:xfrm>
        </p:grpSpPr>
        <p:sp>
          <p:nvSpPr>
            <p:cNvPr id="24" name="TextBox 23"/>
            <p:cNvSpPr txBox="1"/>
            <p:nvPr/>
          </p:nvSpPr>
          <p:spPr>
            <a:xfrm>
              <a:off x="1296745" y="2740049"/>
              <a:ext cx="3485654" cy="830997"/>
            </a:xfrm>
            <a:prstGeom prst="rect">
              <a:avLst/>
            </a:prstGeom>
            <a:noFill/>
          </p:spPr>
          <p:txBody>
            <a:bodyPr wrap="square" rtlCol="0">
              <a:spAutoFit/>
            </a:bodyPr>
            <a:lstStyle/>
            <a:p>
              <a:pPr>
                <a:lnSpc>
                  <a:spcPct val="80000"/>
                </a:lnSpc>
              </a:pPr>
              <a:r>
                <a:rPr lang="en-GB" sz="2400" b="1" dirty="0" smtClean="0">
                  <a:solidFill>
                    <a:srgbClr val="003893"/>
                  </a:solidFill>
                </a:rPr>
                <a:t>Accessible, personal </a:t>
              </a:r>
              <a:r>
                <a:rPr lang="en-GB" dirty="0">
                  <a:solidFill>
                    <a:prstClr val="black"/>
                  </a:solidFill>
                </a:rPr>
                <a:t>care</a:t>
              </a:r>
              <a:r>
                <a:rPr lang="en-GB" dirty="0" smtClean="0">
                  <a:solidFill>
                    <a:prstClr val="black"/>
                  </a:solidFill>
                </a:rPr>
                <a:t> built on a relationship from cradle to grave</a:t>
              </a:r>
              <a:endParaRPr lang="en-GB" dirty="0">
                <a:solidFill>
                  <a:prstClr val="black"/>
                </a:solidFill>
              </a:endParaRPr>
            </a:p>
          </p:txBody>
        </p:sp>
        <p:pic>
          <p:nvPicPr>
            <p:cNvPr id="10" name="Picture 9"/>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49642" y="2698587"/>
              <a:ext cx="864000" cy="864000"/>
            </a:xfrm>
            <a:prstGeom prst="rect">
              <a:avLst/>
            </a:prstGeom>
          </p:spPr>
        </p:pic>
      </p:grpSp>
      <p:grpSp>
        <p:nvGrpSpPr>
          <p:cNvPr id="22" name="Group 21"/>
          <p:cNvGrpSpPr/>
          <p:nvPr/>
        </p:nvGrpSpPr>
        <p:grpSpPr>
          <a:xfrm>
            <a:off x="349642" y="4730592"/>
            <a:ext cx="5806534" cy="731802"/>
            <a:chOff x="349642" y="4730592"/>
            <a:chExt cx="5806534" cy="731802"/>
          </a:xfrm>
        </p:grpSpPr>
        <p:pic>
          <p:nvPicPr>
            <p:cNvPr id="5" name="Picture 4"/>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49642" y="4730592"/>
              <a:ext cx="864000" cy="731802"/>
            </a:xfrm>
            <a:prstGeom prst="rect">
              <a:avLst/>
            </a:prstGeom>
          </p:spPr>
        </p:pic>
        <p:sp>
          <p:nvSpPr>
            <p:cNvPr id="28" name="TextBox 27"/>
            <p:cNvSpPr txBox="1"/>
            <p:nvPr/>
          </p:nvSpPr>
          <p:spPr>
            <a:xfrm>
              <a:off x="1265933" y="4787981"/>
              <a:ext cx="4890243" cy="609398"/>
            </a:xfrm>
            <a:prstGeom prst="rect">
              <a:avLst/>
            </a:prstGeom>
            <a:noFill/>
          </p:spPr>
          <p:txBody>
            <a:bodyPr wrap="square" rtlCol="0">
              <a:spAutoFit/>
            </a:bodyPr>
            <a:lstStyle/>
            <a:p>
              <a:pPr>
                <a:lnSpc>
                  <a:spcPct val="80000"/>
                </a:lnSpc>
              </a:pPr>
              <a:r>
                <a:rPr lang="en-GB" sz="2400" b="1" dirty="0" smtClean="0">
                  <a:solidFill>
                    <a:srgbClr val="003893"/>
                  </a:solidFill>
                </a:rPr>
                <a:t>Community based</a:t>
              </a:r>
              <a:r>
                <a:rPr lang="en-GB" dirty="0" smtClean="0">
                  <a:solidFill>
                    <a:prstClr val="black"/>
                  </a:solidFill>
                </a:rPr>
                <a:t> responsible for prevention and care of a registered population</a:t>
              </a:r>
              <a:endParaRPr lang="en-GB" dirty="0">
                <a:solidFill>
                  <a:prstClr val="black"/>
                </a:solidFill>
              </a:endParaRPr>
            </a:p>
          </p:txBody>
        </p:sp>
      </p:grpSp>
      <p:grpSp>
        <p:nvGrpSpPr>
          <p:cNvPr id="19" name="Group 18"/>
          <p:cNvGrpSpPr/>
          <p:nvPr/>
        </p:nvGrpSpPr>
        <p:grpSpPr>
          <a:xfrm>
            <a:off x="456505" y="1682585"/>
            <a:ext cx="5618654" cy="864000"/>
            <a:chOff x="456505" y="1682585"/>
            <a:chExt cx="5618654" cy="864000"/>
          </a:xfrm>
        </p:grpSpPr>
        <p:sp>
          <p:nvSpPr>
            <p:cNvPr id="9" name="TextBox 8"/>
            <p:cNvSpPr txBox="1"/>
            <p:nvPr/>
          </p:nvSpPr>
          <p:spPr>
            <a:xfrm>
              <a:off x="1265933" y="1772868"/>
              <a:ext cx="4809226" cy="609398"/>
            </a:xfrm>
            <a:prstGeom prst="rect">
              <a:avLst/>
            </a:prstGeom>
            <a:noFill/>
          </p:spPr>
          <p:txBody>
            <a:bodyPr wrap="square" rtlCol="0">
              <a:spAutoFit/>
            </a:bodyPr>
            <a:lstStyle/>
            <a:p>
              <a:pPr>
                <a:lnSpc>
                  <a:spcPct val="80000"/>
                </a:lnSpc>
              </a:pPr>
              <a:r>
                <a:rPr lang="en-GB" sz="2400" b="1" dirty="0" smtClean="0">
                  <a:solidFill>
                    <a:srgbClr val="003893"/>
                  </a:solidFill>
                </a:rPr>
                <a:t>Holistic perspective</a:t>
              </a:r>
              <a:r>
                <a:rPr lang="en-GB" dirty="0" smtClean="0">
                  <a:solidFill>
                    <a:prstClr val="black"/>
                  </a:solidFill>
                </a:rPr>
                <a:t> understanding the whole patient not just a disease</a:t>
              </a:r>
              <a:endParaRPr lang="en-GB" dirty="0">
                <a:solidFill>
                  <a:prstClr val="black"/>
                </a:solidFill>
              </a:endParaRPr>
            </a:p>
          </p:txBody>
        </p:sp>
        <p:pic>
          <p:nvPicPr>
            <p:cNvPr id="12" name="Picture 11"/>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56505" y="1682585"/>
              <a:ext cx="650274" cy="864000"/>
            </a:xfrm>
            <a:prstGeom prst="rect">
              <a:avLst/>
            </a:prstGeom>
          </p:spPr>
        </p:pic>
      </p:grpSp>
      <p:grpSp>
        <p:nvGrpSpPr>
          <p:cNvPr id="21" name="Group 20"/>
          <p:cNvGrpSpPr/>
          <p:nvPr/>
        </p:nvGrpSpPr>
        <p:grpSpPr>
          <a:xfrm>
            <a:off x="351792" y="3714589"/>
            <a:ext cx="4788421" cy="864000"/>
            <a:chOff x="351792" y="3714589"/>
            <a:chExt cx="4788421" cy="864000"/>
          </a:xfrm>
        </p:grpSpPr>
        <p:pic>
          <p:nvPicPr>
            <p:cNvPr id="7" name="Picture 6"/>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51792" y="3714589"/>
              <a:ext cx="859701" cy="864000"/>
            </a:xfrm>
            <a:prstGeom prst="rect">
              <a:avLst/>
            </a:prstGeom>
          </p:spPr>
        </p:pic>
        <p:sp>
          <p:nvSpPr>
            <p:cNvPr id="30" name="TextBox 29"/>
            <p:cNvSpPr txBox="1"/>
            <p:nvPr/>
          </p:nvSpPr>
          <p:spPr>
            <a:xfrm>
              <a:off x="1257764" y="3847726"/>
              <a:ext cx="3882449" cy="609398"/>
            </a:xfrm>
            <a:prstGeom prst="rect">
              <a:avLst/>
            </a:prstGeom>
            <a:noFill/>
          </p:spPr>
          <p:txBody>
            <a:bodyPr wrap="square" rtlCol="0">
              <a:spAutoFit/>
            </a:bodyPr>
            <a:lstStyle/>
            <a:p>
              <a:pPr>
                <a:lnSpc>
                  <a:spcPct val="80000"/>
                </a:lnSpc>
              </a:pPr>
              <a:r>
                <a:rPr lang="en-GB" sz="2400" b="1" dirty="0" smtClean="0">
                  <a:solidFill>
                    <a:srgbClr val="003893"/>
                  </a:solidFill>
                </a:rPr>
                <a:t>Comprehensive skills</a:t>
              </a:r>
              <a:r>
                <a:rPr lang="en-GB" dirty="0" smtClean="0">
                  <a:solidFill>
                    <a:prstClr val="black"/>
                  </a:solidFill>
                </a:rPr>
                <a:t> to diagnose &amp; manage almost anything</a:t>
              </a:r>
              <a:endParaRPr lang="en-GB" dirty="0">
                <a:solidFill>
                  <a:prstClr val="black"/>
                </a:solidFill>
              </a:endParaRPr>
            </a:p>
          </p:txBody>
        </p:sp>
      </p:grpSp>
      <p:sp>
        <p:nvSpPr>
          <p:cNvPr id="18" name="TextBox 17"/>
          <p:cNvSpPr txBox="1"/>
          <p:nvPr/>
        </p:nvSpPr>
        <p:spPr>
          <a:xfrm>
            <a:off x="395536" y="5678140"/>
            <a:ext cx="8568952" cy="646331"/>
          </a:xfrm>
          <a:prstGeom prst="rect">
            <a:avLst/>
          </a:prstGeom>
          <a:noFill/>
        </p:spPr>
        <p:txBody>
          <a:bodyPr wrap="square" rtlCol="0">
            <a:spAutoFit/>
          </a:bodyPr>
          <a:lstStyle/>
          <a:p>
            <a:r>
              <a:rPr lang="en-GB" b="1" dirty="0" smtClean="0">
                <a:solidFill>
                  <a:srgbClr val="A00054"/>
                </a:solidFill>
              </a:rPr>
              <a:t>Personal </a:t>
            </a:r>
            <a:r>
              <a:rPr lang="en-GB" b="1" dirty="0">
                <a:solidFill>
                  <a:srgbClr val="A00054"/>
                </a:solidFill>
              </a:rPr>
              <a:t>and population-orientated primary care is central … </a:t>
            </a:r>
            <a:endParaRPr lang="en-GB" b="1" dirty="0" smtClean="0">
              <a:solidFill>
                <a:srgbClr val="A00054"/>
              </a:solidFill>
            </a:endParaRPr>
          </a:p>
          <a:p>
            <a:r>
              <a:rPr lang="en-GB" b="1" dirty="0" smtClean="0">
                <a:solidFill>
                  <a:srgbClr val="A00054"/>
                </a:solidFill>
              </a:rPr>
              <a:t>if </a:t>
            </a:r>
            <a:r>
              <a:rPr lang="en-GB" b="1" dirty="0">
                <a:solidFill>
                  <a:srgbClr val="A00054"/>
                </a:solidFill>
              </a:rPr>
              <a:t>general practice fails, the whole NHS fails. </a:t>
            </a:r>
            <a:r>
              <a:rPr lang="en-GB" sz="1400" dirty="0" smtClean="0">
                <a:solidFill>
                  <a:prstClr val="black"/>
                </a:solidFill>
              </a:rPr>
              <a:t>Simon Stevens, </a:t>
            </a:r>
            <a:r>
              <a:rPr lang="en-GB" sz="1200" dirty="0" smtClean="0">
                <a:solidFill>
                  <a:prstClr val="black"/>
                </a:solidFill>
              </a:rPr>
              <a:t>General Practice Forward View</a:t>
            </a:r>
            <a:endParaRPr lang="en-GB" sz="1200" dirty="0">
              <a:solidFill>
                <a:prstClr val="black"/>
              </a:solidFill>
            </a:endParaRPr>
          </a:p>
        </p:txBody>
      </p:sp>
      <p:grpSp>
        <p:nvGrpSpPr>
          <p:cNvPr id="16" name="Group 15"/>
          <p:cNvGrpSpPr/>
          <p:nvPr/>
        </p:nvGrpSpPr>
        <p:grpSpPr>
          <a:xfrm>
            <a:off x="5220072" y="2924944"/>
            <a:ext cx="3672408" cy="1192863"/>
            <a:chOff x="5220072" y="2924944"/>
            <a:chExt cx="3672408" cy="1192863"/>
          </a:xfrm>
        </p:grpSpPr>
        <p:sp>
          <p:nvSpPr>
            <p:cNvPr id="11" name="Rectangle 10"/>
            <p:cNvSpPr/>
            <p:nvPr/>
          </p:nvSpPr>
          <p:spPr>
            <a:xfrm>
              <a:off x="5220072" y="2924944"/>
              <a:ext cx="3672408" cy="1192863"/>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6" name="Group 5"/>
            <p:cNvGrpSpPr/>
            <p:nvPr/>
          </p:nvGrpSpPr>
          <p:grpSpPr>
            <a:xfrm>
              <a:off x="5364088" y="2992087"/>
              <a:ext cx="3448533" cy="1015663"/>
              <a:chOff x="5436828" y="2565648"/>
              <a:chExt cx="3448533" cy="1015663"/>
            </a:xfrm>
          </p:grpSpPr>
          <p:sp>
            <p:nvSpPr>
              <p:cNvPr id="2" name="TextBox 1"/>
              <p:cNvSpPr txBox="1"/>
              <p:nvPr/>
            </p:nvSpPr>
            <p:spPr>
              <a:xfrm>
                <a:off x="6400577" y="2565648"/>
                <a:ext cx="2484784" cy="1015663"/>
              </a:xfrm>
              <a:prstGeom prst="rect">
                <a:avLst/>
              </a:prstGeom>
              <a:noFill/>
            </p:spPr>
            <p:txBody>
              <a:bodyPr wrap="square" rtlCol="0">
                <a:spAutoFit/>
              </a:bodyPr>
              <a:lstStyle/>
              <a:p>
                <a:r>
                  <a:rPr lang="en-GB" sz="2000" b="1" dirty="0" smtClean="0">
                    <a:solidFill>
                      <a:srgbClr val="A00054"/>
                    </a:solidFill>
                  </a:rPr>
                  <a:t>First</a:t>
                </a:r>
                <a:r>
                  <a:rPr lang="en-GB" sz="2000" dirty="0" smtClean="0">
                    <a:solidFill>
                      <a:srgbClr val="A00054"/>
                    </a:solidFill>
                  </a:rPr>
                  <a:t> </a:t>
                </a:r>
                <a:r>
                  <a:rPr lang="en-GB" sz="2000" dirty="0" smtClean="0">
                    <a:solidFill>
                      <a:prstClr val="black"/>
                    </a:solidFill>
                  </a:rPr>
                  <a:t>port of call and </a:t>
                </a:r>
                <a:r>
                  <a:rPr lang="en-GB" sz="2000" b="1" dirty="0">
                    <a:solidFill>
                      <a:srgbClr val="A00054"/>
                    </a:solidFill>
                  </a:rPr>
                  <a:t>central</a:t>
                </a:r>
                <a:r>
                  <a:rPr lang="en-GB" sz="2000" dirty="0" smtClean="0">
                    <a:solidFill>
                      <a:prstClr val="black"/>
                    </a:solidFill>
                  </a:rPr>
                  <a:t> point of care for </a:t>
                </a:r>
                <a:r>
                  <a:rPr lang="en-GB" sz="2000" b="1" dirty="0">
                    <a:solidFill>
                      <a:srgbClr val="A00054"/>
                    </a:solidFill>
                  </a:rPr>
                  <a:t>all</a:t>
                </a:r>
                <a:r>
                  <a:rPr lang="en-GB" sz="2000" dirty="0" smtClean="0">
                    <a:solidFill>
                      <a:prstClr val="black"/>
                    </a:solidFill>
                  </a:rPr>
                  <a:t>, for </a:t>
                </a:r>
                <a:r>
                  <a:rPr lang="en-GB" sz="2000" b="1" dirty="0">
                    <a:solidFill>
                      <a:srgbClr val="A00054"/>
                    </a:solidFill>
                  </a:rPr>
                  <a:t>life</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36828" y="2641480"/>
                <a:ext cx="864000" cy="864000"/>
              </a:xfrm>
              <a:prstGeom prst="rect">
                <a:avLst/>
              </a:prstGeom>
            </p:spPr>
          </p:pic>
        </p:grpSp>
      </p:grpSp>
      <p:pic>
        <p:nvPicPr>
          <p:cNvPr id="23" name="Picture 22"/>
          <p:cNvPicPr>
            <a:picLocks noChangeAspect="1"/>
          </p:cNvPicPr>
          <p:nvPr/>
        </p:nvPicPr>
        <p:blipFill>
          <a:blip r:embed="rId8"/>
          <a:stretch>
            <a:fillRect/>
          </a:stretch>
        </p:blipFill>
        <p:spPr>
          <a:xfrm>
            <a:off x="65330" y="-102751"/>
            <a:ext cx="7291448" cy="1182727"/>
          </a:xfrm>
          <a:prstGeom prst="rect">
            <a:avLst/>
          </a:prstGeom>
        </p:spPr>
      </p:pic>
    </p:spTree>
    <p:extLst>
      <p:ext uri="{BB962C8B-B14F-4D97-AF65-F5344CB8AC3E}">
        <p14:creationId xmlns:p14="http://schemas.microsoft.com/office/powerpoint/2010/main" val="278679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ounded Rectangle 66"/>
          <p:cNvSpPr/>
          <p:nvPr/>
        </p:nvSpPr>
        <p:spPr>
          <a:xfrm>
            <a:off x="4404554" y="633632"/>
            <a:ext cx="3039267" cy="3143781"/>
          </a:xfrm>
          <a:prstGeom prst="roundRect">
            <a:avLst>
              <a:gd name="adj" fmla="val 485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pic>
        <p:nvPicPr>
          <p:cNvPr id="26" name="Picture 25"/>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r="59372" b="36457"/>
          <a:stretch/>
        </p:blipFill>
        <p:spPr>
          <a:xfrm>
            <a:off x="6392514" y="2611999"/>
            <a:ext cx="762568" cy="1081330"/>
          </a:xfrm>
          <a:prstGeom prst="rect">
            <a:avLst/>
          </a:prstGeom>
        </p:spPr>
      </p:pic>
      <p:sp>
        <p:nvSpPr>
          <p:cNvPr id="71" name="TextBox 70"/>
          <p:cNvSpPr txBox="1"/>
          <p:nvPr/>
        </p:nvSpPr>
        <p:spPr>
          <a:xfrm>
            <a:off x="4404555" y="724023"/>
            <a:ext cx="3039265" cy="830995"/>
          </a:xfrm>
          <a:prstGeom prst="rect">
            <a:avLst/>
          </a:prstGeom>
          <a:noFill/>
          <a:effectLst/>
        </p:spPr>
        <p:txBody>
          <a:bodyPr wrap="square" lIns="91438" tIns="45719" rIns="91438" bIns="45719" rtlCol="0">
            <a:spAutoFit/>
          </a:bodyPr>
          <a:lstStyle/>
          <a:p>
            <a:pPr algn="ctr">
              <a:lnSpc>
                <a:spcPct val="80000"/>
              </a:lnSpc>
            </a:pPr>
            <a:r>
              <a:rPr lang="en-GB" sz="2000" b="1" dirty="0" smtClean="0">
                <a:solidFill>
                  <a:prstClr val="white"/>
                </a:solidFill>
                <a:cs typeface="Arial" pitchFamily="34" charset="0"/>
              </a:rPr>
              <a:t>Flexible access to the right person at the right time</a:t>
            </a:r>
            <a:endParaRPr lang="en-GB" sz="2000" b="1" dirty="0">
              <a:solidFill>
                <a:prstClr val="white"/>
              </a:solidFill>
              <a:cs typeface="Arial" pitchFamily="34" charset="0"/>
            </a:endParaRPr>
          </a:p>
        </p:txBody>
      </p:sp>
      <p:pic>
        <p:nvPicPr>
          <p:cNvPr id="68" name="Picture 6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406199" y="1582299"/>
            <a:ext cx="418464" cy="438866"/>
          </a:xfrm>
          <a:prstGeom prst="rect">
            <a:avLst/>
          </a:prstGeom>
        </p:spPr>
      </p:pic>
      <p:pic>
        <p:nvPicPr>
          <p:cNvPr id="69" name="Picture 68"/>
          <p:cNvPicPr>
            <a:picLocks noChangeAspect="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l="5398" t="65708" r="80885" b="16247"/>
          <a:stretch/>
        </p:blipFill>
        <p:spPr>
          <a:xfrm>
            <a:off x="5653233" y="1562243"/>
            <a:ext cx="541908" cy="478978"/>
          </a:xfrm>
          <a:prstGeom prst="rect">
            <a:avLst/>
          </a:prstGeom>
        </p:spPr>
      </p:pic>
      <p:pic>
        <p:nvPicPr>
          <p:cNvPr id="83" name="Picture 8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93292" y="2742649"/>
            <a:ext cx="956659" cy="950680"/>
          </a:xfrm>
          <a:prstGeom prst="rect">
            <a:avLst/>
          </a:prstGeom>
        </p:spPr>
      </p:pic>
      <p:grpSp>
        <p:nvGrpSpPr>
          <p:cNvPr id="15" name="Group 14"/>
          <p:cNvGrpSpPr/>
          <p:nvPr/>
        </p:nvGrpSpPr>
        <p:grpSpPr>
          <a:xfrm>
            <a:off x="724527" y="3666278"/>
            <a:ext cx="3367892" cy="2611468"/>
            <a:chOff x="1459026" y="4039250"/>
            <a:chExt cx="3367892" cy="2611468"/>
          </a:xfrm>
        </p:grpSpPr>
        <p:sp>
          <p:nvSpPr>
            <p:cNvPr id="88" name="Rounded Rectangle 87"/>
            <p:cNvSpPr/>
            <p:nvPr/>
          </p:nvSpPr>
          <p:spPr>
            <a:xfrm>
              <a:off x="1459026" y="4039250"/>
              <a:ext cx="3367892" cy="2611468"/>
            </a:xfrm>
            <a:prstGeom prst="roundRect">
              <a:avLst>
                <a:gd name="adj" fmla="val 485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63" name="TextBox 62"/>
            <p:cNvSpPr txBox="1"/>
            <p:nvPr/>
          </p:nvSpPr>
          <p:spPr>
            <a:xfrm>
              <a:off x="1459026" y="4050801"/>
              <a:ext cx="3335315" cy="584773"/>
            </a:xfrm>
            <a:prstGeom prst="rect">
              <a:avLst/>
            </a:prstGeom>
            <a:noFill/>
            <a:effectLst/>
          </p:spPr>
          <p:txBody>
            <a:bodyPr wrap="square" lIns="91438" tIns="45719" rIns="91438" bIns="45719" rtlCol="0">
              <a:spAutoFit/>
            </a:bodyPr>
            <a:lstStyle/>
            <a:p>
              <a:pPr algn="ctr">
                <a:lnSpc>
                  <a:spcPct val="80000"/>
                </a:lnSpc>
              </a:pPr>
              <a:r>
                <a:rPr lang="en-GB" sz="2000" b="1" dirty="0" smtClean="0">
                  <a:solidFill>
                    <a:prstClr val="white"/>
                  </a:solidFill>
                  <a:cs typeface="Arial" pitchFamily="34" charset="0"/>
                </a:rPr>
                <a:t>Knowledge, skills, confidence and support</a:t>
              </a:r>
              <a:endParaRPr lang="en-GB" sz="2000" b="1" dirty="0">
                <a:solidFill>
                  <a:prstClr val="white"/>
                </a:solidFill>
                <a:cs typeface="Arial" pitchFamily="34" charset="0"/>
              </a:endParaRPr>
            </a:p>
          </p:txBody>
        </p:sp>
        <p:pic>
          <p:nvPicPr>
            <p:cNvPr id="81" name="Picture 8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19020" y="5471910"/>
              <a:ext cx="1126076" cy="976869"/>
            </a:xfrm>
            <a:prstGeom prst="rect">
              <a:avLst/>
            </a:prstGeom>
          </p:spPr>
        </p:pic>
        <p:pic>
          <p:nvPicPr>
            <p:cNvPr id="82" name="Picture 8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56755" y="5420062"/>
              <a:ext cx="1028718" cy="1028718"/>
            </a:xfrm>
            <a:prstGeom prst="rect">
              <a:avLst/>
            </a:prstGeom>
          </p:spPr>
        </p:pic>
        <p:pic>
          <p:nvPicPr>
            <p:cNvPr id="84" name="Patient"/>
            <p:cNvPicPr>
              <a:picLocks noChangeAspect="1"/>
            </p:cNvPicPr>
            <p:nvPr/>
          </p:nvPicPr>
          <p:blipFill rotWithShape="1">
            <a:blip r:embed="rId9">
              <a:duotone>
                <a:schemeClr val="accent3">
                  <a:shade val="45000"/>
                  <a:satMod val="135000"/>
                </a:schemeClr>
                <a:prstClr val="white"/>
              </a:duotone>
              <a:extLst>
                <a:ext uri="{28A0092B-C50C-407E-A947-70E740481C1C}">
                  <a14:useLocalDpi xmlns:a14="http://schemas.microsoft.com/office/drawing/2010/main" val="0"/>
                </a:ext>
              </a:extLst>
            </a:blip>
            <a:srcRect r="63838" b="17990"/>
            <a:stretch/>
          </p:blipFill>
          <p:spPr>
            <a:xfrm>
              <a:off x="2452955" y="4713418"/>
              <a:ext cx="1390714" cy="1719756"/>
            </a:xfrm>
            <a:prstGeom prst="rect">
              <a:avLst/>
            </a:prstGeom>
          </p:spPr>
        </p:pic>
      </p:grpSp>
      <p:grpSp>
        <p:nvGrpSpPr>
          <p:cNvPr id="12" name="Group 11"/>
          <p:cNvGrpSpPr/>
          <p:nvPr/>
        </p:nvGrpSpPr>
        <p:grpSpPr>
          <a:xfrm>
            <a:off x="6376467" y="4103763"/>
            <a:ext cx="2134705" cy="2062706"/>
            <a:chOff x="6412670" y="1962863"/>
            <a:chExt cx="2134705" cy="2062706"/>
          </a:xfrm>
        </p:grpSpPr>
        <p:sp>
          <p:nvSpPr>
            <p:cNvPr id="79" name="Rounded Rectangle 78"/>
            <p:cNvSpPr/>
            <p:nvPr/>
          </p:nvSpPr>
          <p:spPr>
            <a:xfrm>
              <a:off x="6412670" y="1962863"/>
              <a:ext cx="2134705" cy="2062706"/>
            </a:xfrm>
            <a:prstGeom prst="roundRect">
              <a:avLst>
                <a:gd name="adj" fmla="val 485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80" name="TextBox 79"/>
            <p:cNvSpPr txBox="1"/>
            <p:nvPr/>
          </p:nvSpPr>
          <p:spPr>
            <a:xfrm>
              <a:off x="6412670" y="2013516"/>
              <a:ext cx="2134705" cy="584773"/>
            </a:xfrm>
            <a:prstGeom prst="rect">
              <a:avLst/>
            </a:prstGeom>
            <a:noFill/>
            <a:effectLst/>
          </p:spPr>
          <p:txBody>
            <a:bodyPr wrap="square" lIns="91438" tIns="45719" rIns="91438" bIns="45719" rtlCol="0">
              <a:spAutoFit/>
            </a:bodyPr>
            <a:lstStyle/>
            <a:p>
              <a:pPr algn="ctr">
                <a:lnSpc>
                  <a:spcPct val="80000"/>
                </a:lnSpc>
              </a:pPr>
              <a:r>
                <a:rPr lang="en-GB" sz="2000" b="1" dirty="0" smtClean="0">
                  <a:solidFill>
                    <a:prstClr val="white"/>
                  </a:solidFill>
                  <a:cs typeface="Arial" pitchFamily="34" charset="0"/>
                </a:rPr>
                <a:t>More care close to home</a:t>
              </a:r>
              <a:endParaRPr lang="en-GB" sz="2000" b="1" dirty="0">
                <a:solidFill>
                  <a:prstClr val="white"/>
                </a:solidFill>
                <a:cs typeface="Arial" pitchFamily="34" charset="0"/>
              </a:endParaRPr>
            </a:p>
          </p:txBody>
        </p:sp>
        <p:pic>
          <p:nvPicPr>
            <p:cNvPr id="85" name="Picture 8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48244" y="2598289"/>
              <a:ext cx="1263556" cy="1263556"/>
            </a:xfrm>
            <a:prstGeom prst="rect">
              <a:avLst/>
            </a:prstGeom>
          </p:spPr>
        </p:pic>
      </p:grpSp>
      <p:sp>
        <p:nvSpPr>
          <p:cNvPr id="46" name="Box out"/>
          <p:cNvSpPr txBox="1"/>
          <p:nvPr/>
        </p:nvSpPr>
        <p:spPr>
          <a:xfrm>
            <a:off x="188990" y="1042470"/>
            <a:ext cx="3903430" cy="1631216"/>
          </a:xfrm>
          <a:prstGeom prst="rect">
            <a:avLst/>
          </a:prstGeom>
          <a:solidFill>
            <a:schemeClr val="tx2"/>
          </a:solidFill>
          <a:effectLst>
            <a:outerShdw blurRad="50800" dist="88900" dir="2700000" algn="tl" rotWithShape="0">
              <a:prstClr val="black">
                <a:alpha val="40000"/>
              </a:prstClr>
            </a:outerShdw>
          </a:effectLst>
        </p:spPr>
        <p:txBody>
          <a:bodyPr wrap="square" rtlCol="0">
            <a:spAutoFit/>
          </a:bodyPr>
          <a:lstStyle/>
          <a:p>
            <a:pPr marL="87313" defTabSz="457200"/>
            <a:r>
              <a:rPr lang="en-GB" sz="2000" dirty="0" smtClean="0">
                <a:solidFill>
                  <a:prstClr val="white"/>
                </a:solidFill>
              </a:rPr>
              <a:t>Empowered to play a greater role in staying well and caring for themselves, with access to comprehensive responsive care close to home.</a:t>
            </a:r>
            <a:endParaRPr lang="en-GB" sz="2000" dirty="0">
              <a:solidFill>
                <a:prstClr val="white"/>
              </a:solidFill>
            </a:endParaRPr>
          </a:p>
        </p:txBody>
      </p:sp>
      <p:pic>
        <p:nvPicPr>
          <p:cNvPr id="5" name="Title"/>
          <p:cNvPicPr>
            <a:picLocks noChangeAspect="1"/>
          </p:cNvPicPr>
          <p:nvPr/>
        </p:nvPicPr>
        <p:blipFill>
          <a:blip r:embed="rId11"/>
          <a:stretch>
            <a:fillRect/>
          </a:stretch>
        </p:blipFill>
        <p:spPr>
          <a:xfrm>
            <a:off x="9914" y="-11678"/>
            <a:ext cx="3859102" cy="1091279"/>
          </a:xfrm>
          <a:prstGeom prst="rect">
            <a:avLst/>
          </a:prstGeom>
        </p:spPr>
      </p:pic>
      <p:pic>
        <p:nvPicPr>
          <p:cNvPr id="16" name="Picture 15"/>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010042" y="1579155"/>
            <a:ext cx="424208" cy="445156"/>
          </a:xfrm>
          <a:prstGeom prst="rect">
            <a:avLst/>
          </a:prstGeom>
        </p:spPr>
      </p:pic>
      <p:pic>
        <p:nvPicPr>
          <p:cNvPr id="87" name="Patient"/>
          <p:cNvPicPr>
            <a:picLocks noChangeAspect="1"/>
          </p:cNvPicPr>
          <p:nvPr/>
        </p:nvPicPr>
        <p:blipFill rotWithShape="1">
          <a:blip r:embed="rId9">
            <a:duotone>
              <a:schemeClr val="accent3">
                <a:shade val="45000"/>
                <a:satMod val="135000"/>
              </a:schemeClr>
              <a:prstClr val="white"/>
            </a:duotone>
            <a:extLst>
              <a:ext uri="{28A0092B-C50C-407E-A947-70E740481C1C}">
                <a14:useLocalDpi xmlns:a14="http://schemas.microsoft.com/office/drawing/2010/main" val="0"/>
              </a:ext>
            </a:extLst>
          </a:blip>
          <a:srcRect r="63838" b="17990"/>
          <a:stretch/>
        </p:blipFill>
        <p:spPr>
          <a:xfrm>
            <a:off x="5228830" y="1958073"/>
            <a:ext cx="1390714" cy="1719756"/>
          </a:xfrm>
          <a:prstGeom prst="rect">
            <a:avLst/>
          </a:prstGeom>
        </p:spPr>
      </p:pic>
    </p:spTree>
    <p:extLst>
      <p:ext uri="{BB962C8B-B14F-4D97-AF65-F5344CB8AC3E}">
        <p14:creationId xmlns:p14="http://schemas.microsoft.com/office/powerpoint/2010/main" val="428906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0384"/>
            <a:ext cx="9144000" cy="6467008"/>
          </a:xfrm>
          <a:prstGeom prst="rect">
            <a:avLst/>
          </a:prstGeom>
        </p:spPr>
      </p:pic>
      <p:sp>
        <p:nvSpPr>
          <p:cNvPr id="3" name="TextBox 2"/>
          <p:cNvSpPr txBox="1"/>
          <p:nvPr/>
        </p:nvSpPr>
        <p:spPr>
          <a:xfrm>
            <a:off x="0" y="-8743"/>
            <a:ext cx="5796136" cy="584775"/>
          </a:xfrm>
          <a:prstGeom prst="rect">
            <a:avLst/>
          </a:prstGeom>
          <a:noFill/>
        </p:spPr>
        <p:txBody>
          <a:bodyPr wrap="square" rtlCol="0">
            <a:spAutoFit/>
          </a:bodyPr>
          <a:lstStyle/>
          <a:p>
            <a:r>
              <a:rPr lang="en-GB" sz="3200" b="1" dirty="0" smtClean="0">
                <a:solidFill>
                  <a:srgbClr val="0072C6"/>
                </a:solidFill>
                <a:cs typeface="Arial" panose="020B0604020202020204" pitchFamily="34" charset="0"/>
              </a:rPr>
              <a:t>Background: </a:t>
            </a:r>
            <a:endParaRPr lang="en-GB" sz="3200" b="1" dirty="0">
              <a:solidFill>
                <a:srgbClr val="0072C6"/>
              </a:solidFill>
              <a:cs typeface="Arial" panose="020B0604020202020204" pitchFamily="34" charset="0"/>
            </a:endParaRPr>
          </a:p>
        </p:txBody>
      </p:sp>
      <p:sp>
        <p:nvSpPr>
          <p:cNvPr id="4" name="Rectangle 3"/>
          <p:cNvSpPr/>
          <p:nvPr/>
        </p:nvSpPr>
        <p:spPr>
          <a:xfrm>
            <a:off x="8015064" y="0"/>
            <a:ext cx="1021432" cy="66345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04340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76929" y="908724"/>
            <a:ext cx="2081179" cy="130027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27412" y="908726"/>
            <a:ext cx="2081179" cy="130027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868147" y="908725"/>
            <a:ext cx="2081179" cy="1300279"/>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88389" y="2387143"/>
            <a:ext cx="2081179" cy="1300279"/>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867413" y="2387142"/>
            <a:ext cx="2081179" cy="1300279"/>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531414" y="3865560"/>
            <a:ext cx="2081179" cy="1300279"/>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867413" y="3865558"/>
            <a:ext cx="2081179" cy="1300279"/>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531415" y="5343977"/>
            <a:ext cx="2081179" cy="1300279"/>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531412" y="2387143"/>
            <a:ext cx="2081179" cy="1300279"/>
          </a:xfrm>
          <a:prstGeom prst="rect">
            <a:avLst/>
          </a:prstGeom>
        </p:spPr>
      </p:pic>
      <p:pic>
        <p:nvPicPr>
          <p:cNvPr id="25" name="Picture 24"/>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193945" y="3865557"/>
            <a:ext cx="2081179" cy="1300279"/>
          </a:xfrm>
          <a:prstGeom prst="rect">
            <a:avLst/>
          </a:prstGeom>
        </p:spPr>
      </p:pic>
      <p:grpSp>
        <p:nvGrpSpPr>
          <p:cNvPr id="2" name="Group 1"/>
          <p:cNvGrpSpPr/>
          <p:nvPr/>
        </p:nvGrpSpPr>
        <p:grpSpPr>
          <a:xfrm>
            <a:off x="407368" y="5570655"/>
            <a:ext cx="2940802" cy="1046442"/>
            <a:chOff x="407368" y="5570655"/>
            <a:chExt cx="2940802" cy="1046442"/>
          </a:xfrm>
        </p:grpSpPr>
        <p:sp>
          <p:nvSpPr>
            <p:cNvPr id="13" name="TextBox 12"/>
            <p:cNvSpPr txBox="1"/>
            <p:nvPr/>
          </p:nvSpPr>
          <p:spPr>
            <a:xfrm>
              <a:off x="413590" y="5570655"/>
              <a:ext cx="2934580" cy="738664"/>
            </a:xfrm>
            <a:prstGeom prst="rect">
              <a:avLst/>
            </a:prstGeom>
            <a:noFill/>
          </p:spPr>
          <p:txBody>
            <a:bodyPr wrap="square" rtlCol="0">
              <a:spAutoFit/>
            </a:bodyPr>
            <a:lstStyle/>
            <a:p>
              <a:r>
                <a:rPr lang="en-GB" sz="1400" dirty="0">
                  <a:solidFill>
                    <a:prstClr val="black"/>
                  </a:solidFill>
                </a:rPr>
                <a:t>Innovations from around England that release time for GPs to do more of what only they can do.</a:t>
              </a:r>
            </a:p>
          </p:txBody>
        </p:sp>
        <p:sp>
          <p:nvSpPr>
            <p:cNvPr id="14" name="TextBox 13"/>
            <p:cNvSpPr txBox="1"/>
            <p:nvPr/>
          </p:nvSpPr>
          <p:spPr>
            <a:xfrm>
              <a:off x="407368" y="6309320"/>
              <a:ext cx="2934580" cy="307777"/>
            </a:xfrm>
            <a:prstGeom prst="rect">
              <a:avLst/>
            </a:prstGeom>
            <a:noFill/>
          </p:spPr>
          <p:txBody>
            <a:bodyPr wrap="square" rtlCol="0">
              <a:spAutoFit/>
            </a:bodyPr>
            <a:lstStyle/>
            <a:p>
              <a:r>
                <a:rPr lang="en-GB" sz="1400" b="1" dirty="0">
                  <a:solidFill>
                    <a:prstClr val="black"/>
                  </a:solidFill>
                </a:rPr>
                <a:t>bit.ly/</a:t>
              </a:r>
              <a:r>
                <a:rPr lang="en-GB" sz="1400" b="1" dirty="0" err="1">
                  <a:solidFill>
                    <a:prstClr val="black"/>
                  </a:solidFill>
                </a:rPr>
                <a:t>gpcapacityforum</a:t>
              </a:r>
              <a:endParaRPr lang="en-GB" sz="1400" b="1" dirty="0">
                <a:solidFill>
                  <a:prstClr val="black"/>
                </a:solidFill>
              </a:endParaRPr>
            </a:p>
          </p:txBody>
        </p:sp>
      </p:grpSp>
    </p:spTree>
    <p:extLst>
      <p:ext uri="{BB962C8B-B14F-4D97-AF65-F5344CB8AC3E}">
        <p14:creationId xmlns:p14="http://schemas.microsoft.com/office/powerpoint/2010/main" val="310032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par>
                          <p:cTn id="9" fill="hold">
                            <p:stCondLst>
                              <p:cond delay="500"/>
                            </p:stCondLst>
                            <p:childTnLst>
                              <p:par>
                                <p:cTn id="10" presetID="12" presetClass="entr" presetSubtype="4" fill="hold" nodeType="afterEffect">
                                  <p:stCondLst>
                                    <p:cond delay="25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par>
                          <p:cTn id="14" fill="hold">
                            <p:stCondLst>
                              <p:cond delay="1250"/>
                            </p:stCondLst>
                            <p:childTnLst>
                              <p:par>
                                <p:cTn id="15" presetID="12" presetClass="entr" presetSubtype="4" fill="hold" nodeType="afterEffect">
                                  <p:stCondLst>
                                    <p:cond delay="25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p:tgtEl>
                                          <p:spTgt spid="9"/>
                                        </p:tgtEl>
                                        <p:attrNameLst>
                                          <p:attrName>ppt_y</p:attrName>
                                        </p:attrNameLst>
                                      </p:cBhvr>
                                      <p:tavLst>
                                        <p:tav tm="0">
                                          <p:val>
                                            <p:strVal val="#ppt_y+#ppt_h*1.125000"/>
                                          </p:val>
                                        </p:tav>
                                        <p:tav tm="100000">
                                          <p:val>
                                            <p:strVal val="#ppt_y"/>
                                          </p:val>
                                        </p:tav>
                                      </p:tavLst>
                                    </p:anim>
                                    <p:animEffect transition="in" filter="wipe(up)">
                                      <p:cBhvr>
                                        <p:cTn id="18" dur="500"/>
                                        <p:tgtEl>
                                          <p:spTgt spid="9"/>
                                        </p:tgtEl>
                                      </p:cBhvr>
                                    </p:animEffect>
                                  </p:childTnLst>
                                </p:cTn>
                              </p:par>
                            </p:childTnLst>
                          </p:cTn>
                        </p:par>
                        <p:par>
                          <p:cTn id="19" fill="hold">
                            <p:stCondLst>
                              <p:cond delay="2000"/>
                            </p:stCondLst>
                            <p:childTnLst>
                              <p:par>
                                <p:cTn id="20" presetID="12" presetClass="entr" presetSubtype="4" fill="hold" nodeType="afterEffect">
                                  <p:stCondLst>
                                    <p:cond delay="25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p:tgtEl>
                                          <p:spTgt spid="10"/>
                                        </p:tgtEl>
                                        <p:attrNameLst>
                                          <p:attrName>ppt_y</p:attrName>
                                        </p:attrNameLst>
                                      </p:cBhvr>
                                      <p:tavLst>
                                        <p:tav tm="0">
                                          <p:val>
                                            <p:strVal val="#ppt_y+#ppt_h*1.125000"/>
                                          </p:val>
                                        </p:tav>
                                        <p:tav tm="100000">
                                          <p:val>
                                            <p:strVal val="#ppt_y"/>
                                          </p:val>
                                        </p:tav>
                                      </p:tavLst>
                                    </p:anim>
                                    <p:animEffect transition="in" filter="wipe(up)">
                                      <p:cBhvr>
                                        <p:cTn id="23" dur="500"/>
                                        <p:tgtEl>
                                          <p:spTgt spid="10"/>
                                        </p:tgtEl>
                                      </p:cBhvr>
                                    </p:animEffect>
                                  </p:childTnLst>
                                </p:cTn>
                              </p:par>
                            </p:childTnLst>
                          </p:cTn>
                        </p:par>
                        <p:par>
                          <p:cTn id="24" fill="hold">
                            <p:stCondLst>
                              <p:cond delay="2750"/>
                            </p:stCondLst>
                            <p:childTnLst>
                              <p:par>
                                <p:cTn id="25" presetID="12" presetClass="entr" presetSubtype="4" fill="hold" nodeType="afterEffect">
                                  <p:stCondLst>
                                    <p:cond delay="25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p:tgtEl>
                                          <p:spTgt spid="24"/>
                                        </p:tgtEl>
                                        <p:attrNameLst>
                                          <p:attrName>ppt_y</p:attrName>
                                        </p:attrNameLst>
                                      </p:cBhvr>
                                      <p:tavLst>
                                        <p:tav tm="0">
                                          <p:val>
                                            <p:strVal val="#ppt_y+#ppt_h*1.125000"/>
                                          </p:val>
                                        </p:tav>
                                        <p:tav tm="100000">
                                          <p:val>
                                            <p:strVal val="#ppt_y"/>
                                          </p:val>
                                        </p:tav>
                                      </p:tavLst>
                                    </p:anim>
                                    <p:animEffect transition="in" filter="wipe(up)">
                                      <p:cBhvr>
                                        <p:cTn id="28" dur="500"/>
                                        <p:tgtEl>
                                          <p:spTgt spid="24"/>
                                        </p:tgtEl>
                                      </p:cBhvr>
                                    </p:animEffect>
                                  </p:childTnLst>
                                </p:cTn>
                              </p:par>
                            </p:childTnLst>
                          </p:cTn>
                        </p:par>
                        <p:par>
                          <p:cTn id="29" fill="hold">
                            <p:stCondLst>
                              <p:cond delay="3500"/>
                            </p:stCondLst>
                            <p:childTnLst>
                              <p:par>
                                <p:cTn id="30" presetID="12" presetClass="entr" presetSubtype="4" fill="hold" nodeType="afterEffect">
                                  <p:stCondLst>
                                    <p:cond delay="25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p:tgtEl>
                                          <p:spTgt spid="12"/>
                                        </p:tgtEl>
                                        <p:attrNameLst>
                                          <p:attrName>ppt_y</p:attrName>
                                        </p:attrNameLst>
                                      </p:cBhvr>
                                      <p:tavLst>
                                        <p:tav tm="0">
                                          <p:val>
                                            <p:strVal val="#ppt_y+#ppt_h*1.125000"/>
                                          </p:val>
                                        </p:tav>
                                        <p:tav tm="100000">
                                          <p:val>
                                            <p:strVal val="#ppt_y"/>
                                          </p:val>
                                        </p:tav>
                                      </p:tavLst>
                                    </p:anim>
                                    <p:animEffect transition="in" filter="wipe(up)">
                                      <p:cBhvr>
                                        <p:cTn id="33" dur="500"/>
                                        <p:tgtEl>
                                          <p:spTgt spid="12"/>
                                        </p:tgtEl>
                                      </p:cBhvr>
                                    </p:animEffect>
                                  </p:childTnLst>
                                </p:cTn>
                              </p:par>
                            </p:childTnLst>
                          </p:cTn>
                        </p:par>
                        <p:par>
                          <p:cTn id="34" fill="hold">
                            <p:stCondLst>
                              <p:cond delay="4250"/>
                            </p:stCondLst>
                            <p:childTnLst>
                              <p:par>
                                <p:cTn id="35" presetID="12" presetClass="entr" presetSubtype="4" fill="hold" nodeType="afterEffect">
                                  <p:stCondLst>
                                    <p:cond delay="25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p:tgtEl>
                                          <p:spTgt spid="25"/>
                                        </p:tgtEl>
                                        <p:attrNameLst>
                                          <p:attrName>ppt_y</p:attrName>
                                        </p:attrNameLst>
                                      </p:cBhvr>
                                      <p:tavLst>
                                        <p:tav tm="0">
                                          <p:val>
                                            <p:strVal val="#ppt_y+#ppt_h*1.125000"/>
                                          </p:val>
                                        </p:tav>
                                        <p:tav tm="100000">
                                          <p:val>
                                            <p:strVal val="#ppt_y"/>
                                          </p:val>
                                        </p:tav>
                                      </p:tavLst>
                                    </p:anim>
                                    <p:animEffect transition="in" filter="wipe(up)">
                                      <p:cBhvr>
                                        <p:cTn id="38" dur="500"/>
                                        <p:tgtEl>
                                          <p:spTgt spid="25"/>
                                        </p:tgtEl>
                                      </p:cBhvr>
                                    </p:animEffect>
                                  </p:childTnLst>
                                </p:cTn>
                              </p:par>
                            </p:childTnLst>
                          </p:cTn>
                        </p:par>
                        <p:par>
                          <p:cTn id="39" fill="hold">
                            <p:stCondLst>
                              <p:cond delay="5000"/>
                            </p:stCondLst>
                            <p:childTnLst>
                              <p:par>
                                <p:cTn id="40" presetID="12" presetClass="entr" presetSubtype="4" fill="hold" nodeType="afterEffect">
                                  <p:stCondLst>
                                    <p:cond delay="25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p:tgtEl>
                                          <p:spTgt spid="21"/>
                                        </p:tgtEl>
                                        <p:attrNameLst>
                                          <p:attrName>ppt_y</p:attrName>
                                        </p:attrNameLst>
                                      </p:cBhvr>
                                      <p:tavLst>
                                        <p:tav tm="0">
                                          <p:val>
                                            <p:strVal val="#ppt_y+#ppt_h*1.125000"/>
                                          </p:val>
                                        </p:tav>
                                        <p:tav tm="100000">
                                          <p:val>
                                            <p:strVal val="#ppt_y"/>
                                          </p:val>
                                        </p:tav>
                                      </p:tavLst>
                                    </p:anim>
                                    <p:animEffect transition="in" filter="wipe(up)">
                                      <p:cBhvr>
                                        <p:cTn id="43" dur="500"/>
                                        <p:tgtEl>
                                          <p:spTgt spid="21"/>
                                        </p:tgtEl>
                                      </p:cBhvr>
                                    </p:animEffect>
                                  </p:childTnLst>
                                </p:cTn>
                              </p:par>
                            </p:childTnLst>
                          </p:cTn>
                        </p:par>
                        <p:par>
                          <p:cTn id="44" fill="hold">
                            <p:stCondLst>
                              <p:cond delay="5750"/>
                            </p:stCondLst>
                            <p:childTnLst>
                              <p:par>
                                <p:cTn id="45" presetID="12" presetClass="entr" presetSubtype="4" fill="hold" nodeType="afterEffect">
                                  <p:stCondLst>
                                    <p:cond delay="25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p:tgtEl>
                                          <p:spTgt spid="22"/>
                                        </p:tgtEl>
                                        <p:attrNameLst>
                                          <p:attrName>ppt_y</p:attrName>
                                        </p:attrNameLst>
                                      </p:cBhvr>
                                      <p:tavLst>
                                        <p:tav tm="0">
                                          <p:val>
                                            <p:strVal val="#ppt_y+#ppt_h*1.125000"/>
                                          </p:val>
                                        </p:tav>
                                        <p:tav tm="100000">
                                          <p:val>
                                            <p:strVal val="#ppt_y"/>
                                          </p:val>
                                        </p:tav>
                                      </p:tavLst>
                                    </p:anim>
                                    <p:animEffect transition="in" filter="wipe(up)">
                                      <p:cBhvr>
                                        <p:cTn id="48" dur="500"/>
                                        <p:tgtEl>
                                          <p:spTgt spid="22"/>
                                        </p:tgtEl>
                                      </p:cBhvr>
                                    </p:animEffect>
                                  </p:childTnLst>
                                </p:cTn>
                              </p:par>
                            </p:childTnLst>
                          </p:cTn>
                        </p:par>
                        <p:par>
                          <p:cTn id="49" fill="hold">
                            <p:stCondLst>
                              <p:cond delay="6500"/>
                            </p:stCondLst>
                            <p:childTnLst>
                              <p:par>
                                <p:cTn id="50" presetID="12" presetClass="entr" presetSubtype="4" fill="hold" nodeType="afterEffect">
                                  <p:stCondLst>
                                    <p:cond delay="25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p:tgtEl>
                                          <p:spTgt spid="23"/>
                                        </p:tgtEl>
                                        <p:attrNameLst>
                                          <p:attrName>ppt_y</p:attrName>
                                        </p:attrNameLst>
                                      </p:cBhvr>
                                      <p:tavLst>
                                        <p:tav tm="0">
                                          <p:val>
                                            <p:strVal val="#ppt_y+#ppt_h*1.125000"/>
                                          </p:val>
                                        </p:tav>
                                        <p:tav tm="100000">
                                          <p:val>
                                            <p:strVal val="#ppt_y"/>
                                          </p:val>
                                        </p:tav>
                                      </p:tavLst>
                                    </p:anim>
                                    <p:animEffect transition="in" filter="wipe(up)">
                                      <p:cBhvr>
                                        <p:cTn id="53" dur="500"/>
                                        <p:tgtEl>
                                          <p:spTgt spid="23"/>
                                        </p:tgtEl>
                                      </p:cBhvr>
                                    </p:animEffect>
                                  </p:childTnLst>
                                </p:cTn>
                              </p:par>
                            </p:childTnLst>
                          </p:cTn>
                        </p:par>
                        <p:par>
                          <p:cTn id="54" fill="hold">
                            <p:stCondLst>
                              <p:cond delay="7250"/>
                            </p:stCondLst>
                            <p:childTnLst>
                              <p:par>
                                <p:cTn id="55" presetID="10" presetClass="entr" presetSubtype="0" fill="hold" nodeType="afterEffect">
                                  <p:stCondLst>
                                    <p:cond delay="100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0976" y="260648"/>
            <a:ext cx="1731504" cy="659621"/>
          </a:xfrm>
          <a:prstGeom prst="rect">
            <a:avLst/>
          </a:prstGeom>
        </p:spPr>
      </p:pic>
      <p:sp>
        <p:nvSpPr>
          <p:cNvPr id="7" name="TextBox 6"/>
          <p:cNvSpPr txBox="1"/>
          <p:nvPr/>
        </p:nvSpPr>
        <p:spPr>
          <a:xfrm>
            <a:off x="467544" y="1445875"/>
            <a:ext cx="8424936" cy="1569660"/>
          </a:xfrm>
          <a:prstGeom prst="rect">
            <a:avLst/>
          </a:prstGeom>
          <a:solidFill>
            <a:srgbClr val="9C1252"/>
          </a:solidFill>
        </p:spPr>
        <p:txBody>
          <a:bodyPr wrap="square" rtlCol="0">
            <a:spAutoFit/>
          </a:bodyPr>
          <a:lstStyle/>
          <a:p>
            <a:r>
              <a:rPr lang="en-GB" sz="4800" b="1" dirty="0" smtClean="0">
                <a:solidFill>
                  <a:prstClr val="white"/>
                </a:solidFill>
                <a:latin typeface="Arial Narrow" panose="020B0606020202030204" pitchFamily="34" charset="0"/>
              </a:rPr>
              <a:t>Care Navigation/Active Signposting</a:t>
            </a:r>
            <a:endParaRPr lang="en-GB" sz="4800" b="1" dirty="0">
              <a:solidFill>
                <a:prstClr val="white"/>
              </a:solidFill>
              <a:latin typeface="Arial Narrow" panose="020B060602020203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8365" y="2852936"/>
            <a:ext cx="4014115" cy="3188426"/>
          </a:xfrm>
          <a:prstGeom prst="rect">
            <a:avLst/>
          </a:prstGeom>
        </p:spPr>
      </p:pic>
      <p:sp>
        <p:nvSpPr>
          <p:cNvPr id="10" name="TextBox 9"/>
          <p:cNvSpPr txBox="1"/>
          <p:nvPr/>
        </p:nvSpPr>
        <p:spPr>
          <a:xfrm>
            <a:off x="467544" y="6309320"/>
            <a:ext cx="1296144" cy="307777"/>
          </a:xfrm>
          <a:prstGeom prst="rect">
            <a:avLst/>
          </a:prstGeom>
          <a:solidFill>
            <a:srgbClr val="0070BA"/>
          </a:solidFill>
        </p:spPr>
        <p:txBody>
          <a:bodyPr wrap="square" rtlCol="0">
            <a:spAutoFit/>
          </a:bodyPr>
          <a:lstStyle/>
          <a:p>
            <a:r>
              <a:rPr lang="en-GB" sz="1400" b="1" dirty="0" smtClean="0">
                <a:solidFill>
                  <a:prstClr val="white"/>
                </a:solidFill>
                <a:latin typeface="Arial Narrow" panose="020B0606020202030204" pitchFamily="34" charset="0"/>
              </a:rPr>
              <a:t>JANUARY 2017</a:t>
            </a:r>
            <a:endParaRPr lang="en-GB" sz="1400" b="1" dirty="0">
              <a:solidFill>
                <a:prstClr val="white"/>
              </a:solidFill>
              <a:latin typeface="Arial Narrow" panose="020B0606020202030204" pitchFamily="34" charset="0"/>
            </a:endParaRPr>
          </a:p>
        </p:txBody>
      </p:sp>
      <p:sp>
        <p:nvSpPr>
          <p:cNvPr id="11" name="TextBox 10"/>
          <p:cNvSpPr txBox="1"/>
          <p:nvPr/>
        </p:nvSpPr>
        <p:spPr>
          <a:xfrm>
            <a:off x="7160976" y="6381328"/>
            <a:ext cx="1803512" cy="400110"/>
          </a:xfrm>
          <a:prstGeom prst="rect">
            <a:avLst/>
          </a:prstGeom>
          <a:noFill/>
        </p:spPr>
        <p:txBody>
          <a:bodyPr wrap="square" rtlCol="0">
            <a:spAutoFit/>
          </a:bodyPr>
          <a:lstStyle/>
          <a:p>
            <a:r>
              <a:rPr lang="en-GB" sz="2000" b="1" dirty="0" smtClean="0">
                <a:solidFill>
                  <a:srgbClr val="3BB0FF"/>
                </a:solidFill>
                <a:latin typeface="Arial" panose="020B0604020202020204" pitchFamily="34" charset="0"/>
                <a:cs typeface="Arial" panose="020B0604020202020204" pitchFamily="34" charset="0"/>
              </a:rPr>
              <a:t>#</a:t>
            </a:r>
            <a:r>
              <a:rPr lang="en-GB" sz="2000" b="1" dirty="0" err="1" smtClean="0">
                <a:solidFill>
                  <a:srgbClr val="3BB0FF"/>
                </a:solidFill>
                <a:latin typeface="Arial" panose="020B0604020202020204" pitchFamily="34" charset="0"/>
                <a:cs typeface="Arial" panose="020B0604020202020204" pitchFamily="34" charset="0"/>
              </a:rPr>
              <a:t>GlosGPFV</a:t>
            </a:r>
            <a:endParaRPr lang="en-GB" sz="2000" b="1" dirty="0">
              <a:solidFill>
                <a:srgbClr val="3BB0FF"/>
              </a:solidFill>
              <a:latin typeface="Arial" panose="020B0604020202020204" pitchFamily="34" charset="0"/>
              <a:cs typeface="Arial" panose="020B0604020202020204" pitchFamily="34" charset="0"/>
            </a:endParaRPr>
          </a:p>
        </p:txBody>
      </p:sp>
      <p:sp>
        <p:nvSpPr>
          <p:cNvPr id="8" name="TextBox 7"/>
          <p:cNvSpPr txBox="1"/>
          <p:nvPr/>
        </p:nvSpPr>
        <p:spPr>
          <a:xfrm>
            <a:off x="467544" y="3019599"/>
            <a:ext cx="6840760" cy="1446550"/>
          </a:xfrm>
          <a:prstGeom prst="rect">
            <a:avLst/>
          </a:prstGeom>
          <a:noFill/>
        </p:spPr>
        <p:txBody>
          <a:bodyPr wrap="square" rtlCol="0">
            <a:spAutoFit/>
          </a:bodyPr>
          <a:lstStyle/>
          <a:p>
            <a:endParaRPr lang="en-GB" sz="4400" b="1" dirty="0" smtClean="0">
              <a:solidFill>
                <a:srgbClr val="0070BA"/>
              </a:solidFill>
              <a:latin typeface="Arial Narrow" panose="020B0606020202030204" pitchFamily="34" charset="0"/>
            </a:endParaRPr>
          </a:p>
          <a:p>
            <a:endParaRPr lang="en-GB" sz="4400" b="1" dirty="0">
              <a:solidFill>
                <a:srgbClr val="0070BA"/>
              </a:solidFill>
              <a:latin typeface="Arial Narrow" panose="020B0606020202030204" pitchFamily="34" charset="0"/>
            </a:endParaRPr>
          </a:p>
        </p:txBody>
      </p:sp>
    </p:spTree>
    <p:extLst>
      <p:ext uri="{BB962C8B-B14F-4D97-AF65-F5344CB8AC3E}">
        <p14:creationId xmlns:p14="http://schemas.microsoft.com/office/powerpoint/2010/main" val="2480093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0976" y="260648"/>
            <a:ext cx="1731504" cy="659621"/>
          </a:xfrm>
          <a:prstGeom prst="rect">
            <a:avLst/>
          </a:prstGeom>
        </p:spPr>
      </p:pic>
      <p:sp>
        <p:nvSpPr>
          <p:cNvPr id="7" name="TextBox 6"/>
          <p:cNvSpPr txBox="1"/>
          <p:nvPr/>
        </p:nvSpPr>
        <p:spPr>
          <a:xfrm>
            <a:off x="467544" y="1445875"/>
            <a:ext cx="8424936" cy="830997"/>
          </a:xfrm>
          <a:prstGeom prst="rect">
            <a:avLst/>
          </a:prstGeom>
          <a:solidFill>
            <a:srgbClr val="9C1252"/>
          </a:solidFill>
        </p:spPr>
        <p:txBody>
          <a:bodyPr wrap="square" rtlCol="0">
            <a:spAutoFit/>
          </a:bodyPr>
          <a:lstStyle/>
          <a:p>
            <a:r>
              <a:rPr lang="en-GB" sz="4800" b="1" dirty="0" smtClean="0">
                <a:solidFill>
                  <a:prstClr val="white"/>
                </a:solidFill>
                <a:latin typeface="Arial Narrow" panose="020B0606020202030204" pitchFamily="34" charset="0"/>
              </a:rPr>
              <a:t>Care Navigation</a:t>
            </a:r>
            <a:endParaRPr lang="en-GB" sz="4800" b="1" dirty="0">
              <a:solidFill>
                <a:prstClr val="white"/>
              </a:solidFill>
              <a:latin typeface="Arial Narrow" panose="020B0606020202030204" pitchFamily="34" charset="0"/>
            </a:endParaRPr>
          </a:p>
        </p:txBody>
      </p:sp>
      <p:sp>
        <p:nvSpPr>
          <p:cNvPr id="8" name="TextBox 7"/>
          <p:cNvSpPr txBox="1"/>
          <p:nvPr/>
        </p:nvSpPr>
        <p:spPr>
          <a:xfrm>
            <a:off x="467544" y="2420888"/>
            <a:ext cx="6840760" cy="1446550"/>
          </a:xfrm>
          <a:prstGeom prst="rect">
            <a:avLst/>
          </a:prstGeom>
          <a:noFill/>
        </p:spPr>
        <p:txBody>
          <a:bodyPr wrap="square" rtlCol="0">
            <a:spAutoFit/>
          </a:bodyPr>
          <a:lstStyle/>
          <a:p>
            <a:r>
              <a:rPr lang="en-GB" sz="4400" b="1" dirty="0" smtClean="0">
                <a:solidFill>
                  <a:srgbClr val="0070BA"/>
                </a:solidFill>
                <a:latin typeface="Arial Narrow" panose="020B0606020202030204" pitchFamily="34" charset="0"/>
              </a:rPr>
              <a:t>Wyndham Parry, </a:t>
            </a:r>
            <a:r>
              <a:rPr lang="en-GB" sz="4400" b="1" dirty="0">
                <a:solidFill>
                  <a:srgbClr val="0070BA"/>
                </a:solidFill>
                <a:latin typeface="Arial Narrow" panose="020B0606020202030204" pitchFamily="34" charset="0"/>
              </a:rPr>
              <a:t>Karen </a:t>
            </a:r>
            <a:r>
              <a:rPr lang="en-GB" sz="4400" b="1" dirty="0" err="1">
                <a:solidFill>
                  <a:srgbClr val="0070BA"/>
                </a:solidFill>
                <a:latin typeface="Arial Narrow" panose="020B0606020202030204" pitchFamily="34" charset="0"/>
              </a:rPr>
              <a:t>Rearie</a:t>
            </a:r>
            <a:r>
              <a:rPr lang="en-GB" sz="4400" b="1" dirty="0">
                <a:solidFill>
                  <a:srgbClr val="0070BA"/>
                </a:solidFill>
                <a:latin typeface="Arial Narrow" panose="020B0606020202030204" pitchFamily="34" charset="0"/>
              </a:rPr>
              <a:t>, Katie </a:t>
            </a:r>
            <a:r>
              <a:rPr lang="en-GB" sz="4400" b="1" dirty="0" err="1">
                <a:solidFill>
                  <a:srgbClr val="0070BA"/>
                </a:solidFill>
                <a:latin typeface="Arial Narrow" panose="020B0606020202030204" pitchFamily="34" charset="0"/>
              </a:rPr>
              <a:t>Stonall</a:t>
            </a:r>
            <a:r>
              <a:rPr lang="en-GB" sz="4400" b="1" dirty="0">
                <a:solidFill>
                  <a:srgbClr val="0070BA"/>
                </a:solidFill>
                <a:latin typeface="Arial Narrow" panose="020B0606020202030204" pitchFamily="34" charset="0"/>
              </a:rPr>
              <a:t> </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8365" y="2852936"/>
            <a:ext cx="4014115" cy="3188426"/>
          </a:xfrm>
          <a:prstGeom prst="rect">
            <a:avLst/>
          </a:prstGeom>
        </p:spPr>
      </p:pic>
      <p:sp>
        <p:nvSpPr>
          <p:cNvPr id="10" name="TextBox 9"/>
          <p:cNvSpPr txBox="1"/>
          <p:nvPr/>
        </p:nvSpPr>
        <p:spPr>
          <a:xfrm>
            <a:off x="467544" y="6309320"/>
            <a:ext cx="1296144" cy="307777"/>
          </a:xfrm>
          <a:prstGeom prst="rect">
            <a:avLst/>
          </a:prstGeom>
          <a:solidFill>
            <a:srgbClr val="0070BA"/>
          </a:solidFill>
        </p:spPr>
        <p:txBody>
          <a:bodyPr wrap="square" rtlCol="0">
            <a:spAutoFit/>
          </a:bodyPr>
          <a:lstStyle/>
          <a:p>
            <a:r>
              <a:rPr lang="en-GB" sz="1400" b="1" dirty="0" smtClean="0">
                <a:solidFill>
                  <a:prstClr val="white"/>
                </a:solidFill>
                <a:latin typeface="Arial Narrow" panose="020B0606020202030204" pitchFamily="34" charset="0"/>
              </a:rPr>
              <a:t>JANUARY 2017</a:t>
            </a:r>
            <a:endParaRPr lang="en-GB" sz="1400" b="1" dirty="0">
              <a:solidFill>
                <a:prstClr val="white"/>
              </a:solidFill>
              <a:latin typeface="Arial Narrow" panose="020B0606020202030204" pitchFamily="34" charset="0"/>
            </a:endParaRPr>
          </a:p>
        </p:txBody>
      </p:sp>
      <p:sp>
        <p:nvSpPr>
          <p:cNvPr id="11" name="TextBox 10"/>
          <p:cNvSpPr txBox="1"/>
          <p:nvPr/>
        </p:nvSpPr>
        <p:spPr>
          <a:xfrm>
            <a:off x="7524328" y="6381328"/>
            <a:ext cx="1440160" cy="338554"/>
          </a:xfrm>
          <a:prstGeom prst="rect">
            <a:avLst/>
          </a:prstGeom>
          <a:noFill/>
        </p:spPr>
        <p:txBody>
          <a:bodyPr wrap="square" rtlCol="0">
            <a:spAutoFit/>
          </a:bodyPr>
          <a:lstStyle/>
          <a:p>
            <a:r>
              <a:rPr lang="en-GB" sz="1600" b="1" dirty="0" smtClean="0">
                <a:solidFill>
                  <a:srgbClr val="3BB0FF"/>
                </a:solidFill>
                <a:latin typeface="Arial" panose="020B0604020202020204" pitchFamily="34" charset="0"/>
                <a:cs typeface="Arial" panose="020B0604020202020204" pitchFamily="34" charset="0"/>
              </a:rPr>
              <a:t>#</a:t>
            </a:r>
            <a:r>
              <a:rPr lang="en-GB" sz="1600" b="1" dirty="0" err="1" smtClean="0">
                <a:solidFill>
                  <a:srgbClr val="3BB0FF"/>
                </a:solidFill>
                <a:latin typeface="Arial" panose="020B0604020202020204" pitchFamily="34" charset="0"/>
                <a:cs typeface="Arial" panose="020B0604020202020204" pitchFamily="34" charset="0"/>
              </a:rPr>
              <a:t>GlosGPFV</a:t>
            </a:r>
            <a:endParaRPr lang="en-GB" sz="1600" b="1" dirty="0">
              <a:solidFill>
                <a:srgbClr val="3BB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47960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51" y="1161613"/>
            <a:ext cx="8641098" cy="550774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0976" y="260648"/>
            <a:ext cx="1731504" cy="659621"/>
          </a:xfrm>
          <a:prstGeom prst="rect">
            <a:avLst/>
          </a:prstGeom>
        </p:spPr>
      </p:pic>
      <p:sp>
        <p:nvSpPr>
          <p:cNvPr id="4" name="TextBox 3"/>
          <p:cNvSpPr txBox="1"/>
          <p:nvPr/>
        </p:nvSpPr>
        <p:spPr>
          <a:xfrm>
            <a:off x="7308304" y="6165304"/>
            <a:ext cx="1368152" cy="338554"/>
          </a:xfrm>
          <a:prstGeom prst="rect">
            <a:avLst/>
          </a:prstGeom>
          <a:noFill/>
        </p:spPr>
        <p:txBody>
          <a:bodyPr wrap="square" rtlCol="0">
            <a:spAutoFit/>
          </a:bodyPr>
          <a:lstStyle/>
          <a:p>
            <a:r>
              <a:rPr lang="en-GB" sz="1600" b="1" dirty="0" smtClean="0">
                <a:solidFill>
                  <a:srgbClr val="71E4FF"/>
                </a:solidFill>
                <a:latin typeface="Arial" panose="020B0604020202020204" pitchFamily="34" charset="0"/>
                <a:cs typeface="Arial" panose="020B0604020202020204" pitchFamily="34" charset="0"/>
              </a:rPr>
              <a:t>#</a:t>
            </a:r>
            <a:r>
              <a:rPr lang="en-GB" sz="1600" b="1" dirty="0" err="1" smtClean="0">
                <a:solidFill>
                  <a:srgbClr val="71E4FF"/>
                </a:solidFill>
                <a:latin typeface="Arial" panose="020B0604020202020204" pitchFamily="34" charset="0"/>
                <a:cs typeface="Arial" panose="020B0604020202020204" pitchFamily="34" charset="0"/>
              </a:rPr>
              <a:t>GlosGPFV</a:t>
            </a:r>
            <a:endParaRPr lang="en-GB" sz="1600" b="1" dirty="0">
              <a:solidFill>
                <a:srgbClr val="71E4FF"/>
              </a:solidFill>
              <a:latin typeface="Arial" panose="020B0604020202020204" pitchFamily="34" charset="0"/>
              <a:cs typeface="Arial" panose="020B0604020202020204" pitchFamily="34" charset="0"/>
            </a:endParaRPr>
          </a:p>
        </p:txBody>
      </p:sp>
      <p:sp>
        <p:nvSpPr>
          <p:cNvPr id="6" name="TextBox 5"/>
          <p:cNvSpPr txBox="1"/>
          <p:nvPr/>
        </p:nvSpPr>
        <p:spPr>
          <a:xfrm>
            <a:off x="683568" y="1628800"/>
            <a:ext cx="7776864" cy="4462760"/>
          </a:xfrm>
          <a:prstGeom prst="rect">
            <a:avLst/>
          </a:prstGeom>
          <a:noFill/>
        </p:spPr>
        <p:txBody>
          <a:bodyPr wrap="square" rtlCol="0">
            <a:spAutoFit/>
          </a:bodyPr>
          <a:lstStyle/>
          <a:p>
            <a:pPr>
              <a:spcAft>
                <a:spcPts val="600"/>
              </a:spcAft>
            </a:pPr>
            <a:r>
              <a:rPr lang="en-GB" sz="3600" b="1" dirty="0" smtClean="0">
                <a:solidFill>
                  <a:srgbClr val="9C1252"/>
                </a:solidFill>
                <a:latin typeface="Arial" panose="020B0604020202020204" pitchFamily="34" charset="0"/>
                <a:cs typeface="Arial" panose="020B0604020202020204" pitchFamily="34" charset="0"/>
              </a:rPr>
              <a:t>Rosebank Health</a:t>
            </a:r>
          </a:p>
          <a:p>
            <a:pPr>
              <a:spcAft>
                <a:spcPts val="600"/>
              </a:spcAft>
            </a:pPr>
            <a:endParaRPr lang="en-GB" sz="2800" dirty="0">
              <a:solidFill>
                <a:srgbClr val="0070BA"/>
              </a:solidFill>
              <a:latin typeface="Arial" panose="020B0604020202020204" pitchFamily="34" charset="0"/>
              <a:cs typeface="Arial" panose="020B0604020202020204" pitchFamily="34" charset="0"/>
            </a:endParaRPr>
          </a:p>
          <a:p>
            <a:r>
              <a:rPr lang="en-GB" sz="3200" b="1" dirty="0">
                <a:solidFill>
                  <a:srgbClr val="0070BA"/>
                </a:solidFill>
                <a:latin typeface="Arial" panose="020B0604020202020204" pitchFamily="34" charset="0"/>
                <a:cs typeface="Arial" panose="020B0604020202020204" pitchFamily="34" charset="0"/>
              </a:rPr>
              <a:t>Large practice (23700 patients)</a:t>
            </a:r>
          </a:p>
          <a:p>
            <a:pPr lvl="1"/>
            <a:r>
              <a:rPr lang="en-GB" sz="3200" dirty="0">
                <a:solidFill>
                  <a:srgbClr val="0070BA"/>
                </a:solidFill>
                <a:latin typeface="Arial" panose="020B0604020202020204" pitchFamily="34" charset="0"/>
                <a:cs typeface="Arial" panose="020B0604020202020204" pitchFamily="34" charset="0"/>
              </a:rPr>
              <a:t>Recruitment &amp; retention</a:t>
            </a:r>
          </a:p>
          <a:p>
            <a:pPr lvl="1"/>
            <a:r>
              <a:rPr lang="en-GB" sz="3200" dirty="0">
                <a:solidFill>
                  <a:srgbClr val="0070BA"/>
                </a:solidFill>
                <a:latin typeface="Arial" panose="020B0604020202020204" pitchFamily="34" charset="0"/>
                <a:cs typeface="Arial" panose="020B0604020202020204" pitchFamily="34" charset="0"/>
              </a:rPr>
              <a:t>Sustainability and </a:t>
            </a:r>
            <a:r>
              <a:rPr lang="en-GB" sz="3200" dirty="0" smtClean="0">
                <a:solidFill>
                  <a:srgbClr val="0070BA"/>
                </a:solidFill>
                <a:latin typeface="Arial" panose="020B0604020202020204" pitchFamily="34" charset="0"/>
                <a:cs typeface="Arial" panose="020B0604020202020204" pitchFamily="34" charset="0"/>
              </a:rPr>
              <a:t>survival</a:t>
            </a:r>
          </a:p>
          <a:p>
            <a:pPr lvl="1"/>
            <a:endParaRPr lang="en-GB" sz="3200" dirty="0">
              <a:solidFill>
                <a:srgbClr val="0070BA"/>
              </a:solidFill>
              <a:latin typeface="Arial" panose="020B0604020202020204" pitchFamily="34" charset="0"/>
              <a:cs typeface="Arial" panose="020B0604020202020204" pitchFamily="34" charset="0"/>
            </a:endParaRPr>
          </a:p>
          <a:p>
            <a:r>
              <a:rPr lang="en-GB" sz="3200" b="1" dirty="0">
                <a:solidFill>
                  <a:srgbClr val="0070BA"/>
                </a:solidFill>
                <a:latin typeface="Arial" panose="020B0604020202020204" pitchFamily="34" charset="0"/>
                <a:cs typeface="Arial" panose="020B0604020202020204" pitchFamily="34" charset="0"/>
              </a:rPr>
              <a:t>Internal review to produce our own “new ways of working”</a:t>
            </a:r>
          </a:p>
          <a:p>
            <a:pPr marL="180000" indent="-180000">
              <a:spcAft>
                <a:spcPts val="600"/>
              </a:spcAft>
              <a:buClr>
                <a:srgbClr val="9C1252"/>
              </a:buClr>
              <a:buSzPct val="120000"/>
              <a:buFont typeface="Arial" panose="020B0604020202020204" pitchFamily="34" charset="0"/>
              <a:buChar char="•"/>
            </a:pPr>
            <a:endParaRPr lang="en-GB" dirty="0">
              <a:solidFill>
                <a:srgbClr val="0070B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0679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51" y="1161613"/>
            <a:ext cx="8641098" cy="550774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0976" y="260648"/>
            <a:ext cx="1731504" cy="659621"/>
          </a:xfrm>
          <a:prstGeom prst="rect">
            <a:avLst/>
          </a:prstGeom>
        </p:spPr>
      </p:pic>
      <p:sp>
        <p:nvSpPr>
          <p:cNvPr id="4" name="TextBox 3"/>
          <p:cNvSpPr txBox="1"/>
          <p:nvPr/>
        </p:nvSpPr>
        <p:spPr>
          <a:xfrm>
            <a:off x="7308304" y="6165304"/>
            <a:ext cx="1368152" cy="338554"/>
          </a:xfrm>
          <a:prstGeom prst="rect">
            <a:avLst/>
          </a:prstGeom>
          <a:noFill/>
        </p:spPr>
        <p:txBody>
          <a:bodyPr wrap="square" rtlCol="0">
            <a:spAutoFit/>
          </a:bodyPr>
          <a:lstStyle/>
          <a:p>
            <a:r>
              <a:rPr lang="en-GB" sz="1600" b="1" dirty="0" smtClean="0">
                <a:solidFill>
                  <a:srgbClr val="71E4FF"/>
                </a:solidFill>
                <a:latin typeface="Arial" panose="020B0604020202020204" pitchFamily="34" charset="0"/>
                <a:cs typeface="Arial" panose="020B0604020202020204" pitchFamily="34" charset="0"/>
              </a:rPr>
              <a:t>#</a:t>
            </a:r>
            <a:r>
              <a:rPr lang="en-GB" sz="1600" b="1" dirty="0" err="1" smtClean="0">
                <a:solidFill>
                  <a:srgbClr val="71E4FF"/>
                </a:solidFill>
                <a:latin typeface="Arial" panose="020B0604020202020204" pitchFamily="34" charset="0"/>
                <a:cs typeface="Arial" panose="020B0604020202020204" pitchFamily="34" charset="0"/>
              </a:rPr>
              <a:t>GlosGPFV</a:t>
            </a:r>
            <a:endParaRPr lang="en-GB" sz="1600" b="1" dirty="0">
              <a:solidFill>
                <a:srgbClr val="71E4FF"/>
              </a:solidFill>
              <a:latin typeface="Arial" panose="020B0604020202020204" pitchFamily="34" charset="0"/>
              <a:cs typeface="Arial" panose="020B0604020202020204" pitchFamily="34" charset="0"/>
            </a:endParaRPr>
          </a:p>
        </p:txBody>
      </p:sp>
      <p:sp>
        <p:nvSpPr>
          <p:cNvPr id="6" name="TextBox 5"/>
          <p:cNvSpPr txBox="1"/>
          <p:nvPr/>
        </p:nvSpPr>
        <p:spPr>
          <a:xfrm>
            <a:off x="683568" y="1628800"/>
            <a:ext cx="7776864" cy="5032147"/>
          </a:xfrm>
          <a:prstGeom prst="rect">
            <a:avLst/>
          </a:prstGeom>
          <a:noFill/>
        </p:spPr>
        <p:txBody>
          <a:bodyPr wrap="square" rtlCol="0">
            <a:spAutoFit/>
          </a:bodyPr>
          <a:lstStyle/>
          <a:p>
            <a:pPr>
              <a:spcAft>
                <a:spcPts val="600"/>
              </a:spcAft>
            </a:pPr>
            <a:r>
              <a:rPr lang="en-GB" sz="3600" b="1" dirty="0" smtClean="0">
                <a:solidFill>
                  <a:srgbClr val="9C1252"/>
                </a:solidFill>
                <a:latin typeface="Arial" panose="020B0604020202020204" pitchFamily="34" charset="0"/>
                <a:cs typeface="Arial" panose="020B0604020202020204" pitchFamily="34" charset="0"/>
              </a:rPr>
              <a:t>Investments </a:t>
            </a:r>
            <a:endParaRPr lang="en-GB" sz="2800" dirty="0" smtClean="0">
              <a:solidFill>
                <a:srgbClr val="0070BA"/>
              </a:solidFill>
              <a:latin typeface="Arial" panose="020B0604020202020204" pitchFamily="34" charset="0"/>
              <a:cs typeface="Arial" panose="020B0604020202020204" pitchFamily="34" charset="0"/>
            </a:endParaRPr>
          </a:p>
          <a:p>
            <a:r>
              <a:rPr lang="en-GB" sz="2800" b="1" dirty="0">
                <a:solidFill>
                  <a:srgbClr val="0070BA"/>
                </a:solidFill>
                <a:latin typeface="Arial" panose="020B0604020202020204" pitchFamily="34" charset="0"/>
                <a:cs typeface="Arial" panose="020B0604020202020204" pitchFamily="34" charset="0"/>
              </a:rPr>
              <a:t>LOTS of time &amp; money</a:t>
            </a:r>
          </a:p>
          <a:p>
            <a:pPr lvl="1"/>
            <a:r>
              <a:rPr lang="en-GB" sz="2800" dirty="0">
                <a:solidFill>
                  <a:srgbClr val="0070BA"/>
                </a:solidFill>
                <a:latin typeface="Arial" panose="020B0604020202020204" pitchFamily="34" charset="0"/>
                <a:cs typeface="Arial" panose="020B0604020202020204" pitchFamily="34" charset="0"/>
              </a:rPr>
              <a:t>GPs to evaluate</a:t>
            </a:r>
          </a:p>
          <a:p>
            <a:pPr lvl="1"/>
            <a:r>
              <a:rPr lang="en-GB" sz="2800" dirty="0">
                <a:solidFill>
                  <a:srgbClr val="0070BA"/>
                </a:solidFill>
                <a:latin typeface="Arial" panose="020B0604020202020204" pitchFamily="34" charset="0"/>
                <a:cs typeface="Arial" panose="020B0604020202020204" pitchFamily="34" charset="0"/>
              </a:rPr>
              <a:t>Staff &amp; staff </a:t>
            </a:r>
            <a:r>
              <a:rPr lang="en-GB" sz="2800" dirty="0" smtClean="0">
                <a:solidFill>
                  <a:srgbClr val="0070BA"/>
                </a:solidFill>
                <a:latin typeface="Arial" panose="020B0604020202020204" pitchFamily="34" charset="0"/>
                <a:cs typeface="Arial" panose="020B0604020202020204" pitchFamily="34" charset="0"/>
              </a:rPr>
              <a:t>training</a:t>
            </a:r>
          </a:p>
          <a:p>
            <a:pPr lvl="1"/>
            <a:endParaRPr lang="en-GB" sz="2800" dirty="0" smtClean="0">
              <a:solidFill>
                <a:srgbClr val="0070BA"/>
              </a:solidFill>
              <a:latin typeface="Arial" panose="020B0604020202020204" pitchFamily="34" charset="0"/>
              <a:cs typeface="Arial" panose="020B0604020202020204" pitchFamily="34" charset="0"/>
            </a:endParaRPr>
          </a:p>
          <a:p>
            <a:pPr marL="180000" indent="-180000">
              <a:spcAft>
                <a:spcPts val="600"/>
              </a:spcAft>
              <a:buClr>
                <a:srgbClr val="9C1252"/>
              </a:buClr>
              <a:buSzPct val="120000"/>
              <a:buFont typeface="Arial" panose="020B0604020202020204" pitchFamily="34" charset="0"/>
              <a:buChar char="•"/>
            </a:pPr>
            <a:r>
              <a:rPr lang="en-GB" sz="2800" dirty="0" smtClean="0">
                <a:solidFill>
                  <a:srgbClr val="0070BA"/>
                </a:solidFill>
                <a:latin typeface="Arial" panose="020B0604020202020204" pitchFamily="34" charset="0"/>
                <a:cs typeface="Arial" panose="020B0604020202020204" pitchFamily="34" charset="0"/>
              </a:rPr>
              <a:t>Nurse Manager</a:t>
            </a:r>
          </a:p>
          <a:p>
            <a:pPr marL="180000" indent="-180000">
              <a:spcAft>
                <a:spcPts val="600"/>
              </a:spcAft>
              <a:buClr>
                <a:srgbClr val="9C1252"/>
              </a:buClr>
              <a:buSzPct val="120000"/>
              <a:buFont typeface="Arial" panose="020B0604020202020204" pitchFamily="34" charset="0"/>
              <a:buChar char="•"/>
            </a:pPr>
            <a:r>
              <a:rPr lang="en-GB" sz="2800" dirty="0" smtClean="0">
                <a:solidFill>
                  <a:srgbClr val="0070BA"/>
                </a:solidFill>
                <a:latin typeface="Arial" panose="020B0604020202020204" pitchFamily="34" charset="0"/>
                <a:cs typeface="Arial" panose="020B0604020202020204" pitchFamily="34" charset="0"/>
              </a:rPr>
              <a:t>New </a:t>
            </a:r>
            <a:r>
              <a:rPr lang="en-GB" sz="2800" dirty="0">
                <a:solidFill>
                  <a:srgbClr val="0070BA"/>
                </a:solidFill>
                <a:latin typeface="Arial" panose="020B0604020202020204" pitchFamily="34" charset="0"/>
                <a:cs typeface="Arial" panose="020B0604020202020204" pitchFamily="34" charset="0"/>
              </a:rPr>
              <a:t>tier of </a:t>
            </a:r>
            <a:r>
              <a:rPr lang="en-GB" sz="2800" dirty="0" smtClean="0">
                <a:solidFill>
                  <a:srgbClr val="0070BA"/>
                </a:solidFill>
                <a:latin typeface="Arial" panose="020B0604020202020204" pitchFamily="34" charset="0"/>
                <a:cs typeface="Arial" panose="020B0604020202020204" pitchFamily="34" charset="0"/>
              </a:rPr>
              <a:t>Advanced Nurse Practitioners and the development </a:t>
            </a:r>
            <a:r>
              <a:rPr lang="en-GB" sz="2800" dirty="0">
                <a:solidFill>
                  <a:srgbClr val="0070BA"/>
                </a:solidFill>
                <a:latin typeface="Arial" panose="020B0604020202020204" pitchFamily="34" charset="0"/>
                <a:cs typeface="Arial" panose="020B0604020202020204" pitchFamily="34" charset="0"/>
              </a:rPr>
              <a:t>of “Urgent Care </a:t>
            </a:r>
            <a:r>
              <a:rPr lang="en-GB" sz="2800" dirty="0" smtClean="0">
                <a:solidFill>
                  <a:srgbClr val="0070BA"/>
                </a:solidFill>
                <a:latin typeface="Arial" panose="020B0604020202020204" pitchFamily="34" charset="0"/>
                <a:cs typeface="Arial" panose="020B0604020202020204" pitchFamily="34" charset="0"/>
              </a:rPr>
              <a:t>Clinics”</a:t>
            </a:r>
          </a:p>
          <a:p>
            <a:pPr marL="180000" indent="-180000">
              <a:spcAft>
                <a:spcPts val="600"/>
              </a:spcAft>
              <a:buClr>
                <a:srgbClr val="9C1252"/>
              </a:buClr>
              <a:buSzPct val="120000"/>
              <a:buFont typeface="Arial" panose="020B0604020202020204" pitchFamily="34" charset="0"/>
              <a:buChar char="•"/>
            </a:pPr>
            <a:r>
              <a:rPr lang="en-GB" sz="2800" dirty="0" smtClean="0">
                <a:solidFill>
                  <a:srgbClr val="0070BA"/>
                </a:solidFill>
                <a:latin typeface="Arial" panose="020B0604020202020204" pitchFamily="34" charset="0"/>
                <a:cs typeface="Arial" panose="020B0604020202020204" pitchFamily="34" charset="0"/>
              </a:rPr>
              <a:t>Support </a:t>
            </a:r>
            <a:r>
              <a:rPr lang="en-GB" sz="2800" dirty="0">
                <a:solidFill>
                  <a:srgbClr val="0070BA"/>
                </a:solidFill>
                <a:latin typeface="Arial" panose="020B0604020202020204" pitchFamily="34" charset="0"/>
                <a:cs typeface="Arial" panose="020B0604020202020204" pitchFamily="34" charset="0"/>
              </a:rPr>
              <a:t>staff</a:t>
            </a:r>
          </a:p>
          <a:p>
            <a:pPr>
              <a:spcAft>
                <a:spcPts val="600"/>
              </a:spcAft>
              <a:buClr>
                <a:srgbClr val="9C1252"/>
              </a:buClr>
              <a:buSzPct val="120000"/>
            </a:pPr>
            <a:endParaRPr lang="en-GB" dirty="0">
              <a:solidFill>
                <a:srgbClr val="0070BA"/>
              </a:solidFill>
              <a:latin typeface="Arial" panose="020B0604020202020204" pitchFamily="34" charset="0"/>
              <a:cs typeface="Arial" panose="020B0604020202020204" pitchFamily="34" charset="0"/>
            </a:endParaRPr>
          </a:p>
          <a:p>
            <a:pPr marL="180000" indent="-180000">
              <a:spcAft>
                <a:spcPts val="600"/>
              </a:spcAft>
              <a:buClr>
                <a:srgbClr val="9C1252"/>
              </a:buClr>
              <a:buSzPct val="120000"/>
              <a:buFont typeface="Arial" panose="020B0604020202020204" pitchFamily="34" charset="0"/>
              <a:buChar char="•"/>
            </a:pPr>
            <a:endParaRPr lang="en-GB" dirty="0">
              <a:solidFill>
                <a:srgbClr val="0070B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41723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51" y="1161613"/>
            <a:ext cx="8641098" cy="550774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0976" y="260648"/>
            <a:ext cx="1731504" cy="659621"/>
          </a:xfrm>
          <a:prstGeom prst="rect">
            <a:avLst/>
          </a:prstGeom>
        </p:spPr>
      </p:pic>
      <p:sp>
        <p:nvSpPr>
          <p:cNvPr id="4" name="TextBox 3"/>
          <p:cNvSpPr txBox="1"/>
          <p:nvPr/>
        </p:nvSpPr>
        <p:spPr>
          <a:xfrm>
            <a:off x="7308304" y="6165304"/>
            <a:ext cx="1368152" cy="338554"/>
          </a:xfrm>
          <a:prstGeom prst="rect">
            <a:avLst/>
          </a:prstGeom>
          <a:noFill/>
        </p:spPr>
        <p:txBody>
          <a:bodyPr wrap="square" rtlCol="0">
            <a:spAutoFit/>
          </a:bodyPr>
          <a:lstStyle/>
          <a:p>
            <a:r>
              <a:rPr lang="en-GB" sz="1600" b="1" dirty="0" smtClean="0">
                <a:solidFill>
                  <a:srgbClr val="71E4FF"/>
                </a:solidFill>
                <a:latin typeface="Arial" panose="020B0604020202020204" pitchFamily="34" charset="0"/>
                <a:cs typeface="Arial" panose="020B0604020202020204" pitchFamily="34" charset="0"/>
              </a:rPr>
              <a:t>#</a:t>
            </a:r>
            <a:r>
              <a:rPr lang="en-GB" sz="1600" b="1" dirty="0" err="1" smtClean="0">
                <a:solidFill>
                  <a:srgbClr val="71E4FF"/>
                </a:solidFill>
                <a:latin typeface="Arial" panose="020B0604020202020204" pitchFamily="34" charset="0"/>
                <a:cs typeface="Arial" panose="020B0604020202020204" pitchFamily="34" charset="0"/>
              </a:rPr>
              <a:t>GlosGPFV</a:t>
            </a:r>
            <a:endParaRPr lang="en-GB" sz="1600" b="1" dirty="0">
              <a:solidFill>
                <a:srgbClr val="71E4FF"/>
              </a:solidFill>
              <a:latin typeface="Arial" panose="020B0604020202020204" pitchFamily="34" charset="0"/>
              <a:cs typeface="Arial" panose="020B0604020202020204" pitchFamily="34" charset="0"/>
            </a:endParaRPr>
          </a:p>
        </p:txBody>
      </p:sp>
      <p:sp>
        <p:nvSpPr>
          <p:cNvPr id="6" name="TextBox 5"/>
          <p:cNvSpPr txBox="1"/>
          <p:nvPr/>
        </p:nvSpPr>
        <p:spPr>
          <a:xfrm>
            <a:off x="683568" y="1628800"/>
            <a:ext cx="7776864" cy="4955203"/>
          </a:xfrm>
          <a:prstGeom prst="rect">
            <a:avLst/>
          </a:prstGeom>
          <a:noFill/>
        </p:spPr>
        <p:txBody>
          <a:bodyPr wrap="square" rtlCol="0">
            <a:spAutoFit/>
          </a:bodyPr>
          <a:lstStyle/>
          <a:p>
            <a:pPr>
              <a:spcAft>
                <a:spcPts val="600"/>
              </a:spcAft>
            </a:pPr>
            <a:r>
              <a:rPr lang="en-GB" sz="3200" b="1" dirty="0" smtClean="0">
                <a:solidFill>
                  <a:srgbClr val="9C1252"/>
                </a:solidFill>
                <a:latin typeface="Arial" panose="020B0604020202020204" pitchFamily="34" charset="0"/>
                <a:cs typeface="Arial" panose="020B0604020202020204" pitchFamily="34" charset="0"/>
              </a:rPr>
              <a:t>Identified Areas</a:t>
            </a:r>
          </a:p>
          <a:p>
            <a:pPr>
              <a:spcAft>
                <a:spcPts val="600"/>
              </a:spcAft>
            </a:pPr>
            <a:r>
              <a:rPr lang="en-GB" sz="2400" b="1" dirty="0" smtClean="0">
                <a:solidFill>
                  <a:srgbClr val="0070BA"/>
                </a:solidFill>
                <a:latin typeface="Arial" panose="020B0604020202020204" pitchFamily="34" charset="0"/>
                <a:cs typeface="Arial" panose="020B0604020202020204" pitchFamily="34" charset="0"/>
              </a:rPr>
              <a:t>Signposting</a:t>
            </a:r>
          </a:p>
          <a:p>
            <a:pPr>
              <a:spcAft>
                <a:spcPts val="600"/>
              </a:spcAft>
            </a:pPr>
            <a:r>
              <a:rPr lang="en-GB" sz="2400" dirty="0" smtClean="0">
                <a:solidFill>
                  <a:srgbClr val="0070BA"/>
                </a:solidFill>
                <a:latin typeface="Arial" panose="020B0604020202020204" pitchFamily="34" charset="0"/>
                <a:cs typeface="Arial" panose="020B0604020202020204" pitchFamily="34" charset="0"/>
              </a:rPr>
              <a:t>Giving staff the tools/confidence</a:t>
            </a:r>
          </a:p>
          <a:p>
            <a:pPr marL="180000" indent="-180000">
              <a:spcAft>
                <a:spcPts val="600"/>
              </a:spcAft>
              <a:buClr>
                <a:srgbClr val="9C1252"/>
              </a:buClr>
              <a:buSzPct val="120000"/>
              <a:buFont typeface="Arial" panose="020B0604020202020204" pitchFamily="34" charset="0"/>
              <a:buChar char="•"/>
            </a:pPr>
            <a:r>
              <a:rPr lang="en-GB" sz="2400" dirty="0" smtClean="0">
                <a:solidFill>
                  <a:srgbClr val="0070BA"/>
                </a:solidFill>
                <a:latin typeface="Arial" panose="020B0604020202020204" pitchFamily="34" charset="0"/>
                <a:cs typeface="Arial" panose="020B0604020202020204" pitchFamily="34" charset="0"/>
              </a:rPr>
              <a:t>A-Z of clinical procedures and reviews</a:t>
            </a:r>
          </a:p>
          <a:p>
            <a:pPr marL="180000" indent="-180000">
              <a:spcAft>
                <a:spcPts val="600"/>
              </a:spcAft>
              <a:buClr>
                <a:srgbClr val="9C1252"/>
              </a:buClr>
              <a:buSzPct val="120000"/>
              <a:buFont typeface="Arial" panose="020B0604020202020204" pitchFamily="34" charset="0"/>
              <a:buChar char="•"/>
            </a:pPr>
            <a:r>
              <a:rPr lang="en-GB" sz="2400" dirty="0" smtClean="0">
                <a:solidFill>
                  <a:srgbClr val="0070BA"/>
                </a:solidFill>
                <a:latin typeface="Arial" panose="020B0604020202020204" pitchFamily="34" charset="0"/>
                <a:cs typeface="Arial" panose="020B0604020202020204" pitchFamily="34" charset="0"/>
              </a:rPr>
              <a:t>Staff training</a:t>
            </a:r>
          </a:p>
          <a:p>
            <a:pPr marL="180000" indent="-180000">
              <a:spcAft>
                <a:spcPts val="600"/>
              </a:spcAft>
              <a:buClr>
                <a:srgbClr val="9C1252"/>
              </a:buClr>
              <a:buSzPct val="120000"/>
              <a:buFont typeface="Arial" panose="020B0604020202020204" pitchFamily="34" charset="0"/>
              <a:buChar char="•"/>
            </a:pPr>
            <a:r>
              <a:rPr lang="en-GB" sz="2400" dirty="0" smtClean="0">
                <a:solidFill>
                  <a:srgbClr val="0070BA"/>
                </a:solidFill>
                <a:latin typeface="Arial" panose="020B0604020202020204" pitchFamily="34" charset="0"/>
                <a:cs typeface="Arial" panose="020B0604020202020204" pitchFamily="34" charset="0"/>
              </a:rPr>
              <a:t>Patient awareness  </a:t>
            </a:r>
            <a:endParaRPr lang="en-GB" sz="2400" dirty="0">
              <a:solidFill>
                <a:srgbClr val="0070BA"/>
              </a:solidFill>
              <a:latin typeface="Arial" panose="020B0604020202020204" pitchFamily="34" charset="0"/>
              <a:cs typeface="Arial" panose="020B0604020202020204" pitchFamily="34" charset="0"/>
            </a:endParaRPr>
          </a:p>
          <a:p>
            <a:pPr>
              <a:spcAft>
                <a:spcPts val="600"/>
              </a:spcAft>
              <a:buClr>
                <a:srgbClr val="9C1252"/>
              </a:buClr>
              <a:buSzPct val="120000"/>
            </a:pPr>
            <a:endParaRPr lang="en-GB" sz="2400" dirty="0">
              <a:solidFill>
                <a:srgbClr val="0070BA"/>
              </a:solidFill>
              <a:latin typeface="Arial" panose="020B0604020202020204" pitchFamily="34" charset="0"/>
              <a:cs typeface="Arial" panose="020B0604020202020204" pitchFamily="34" charset="0"/>
            </a:endParaRPr>
          </a:p>
          <a:p>
            <a:pPr>
              <a:spcAft>
                <a:spcPts val="600"/>
              </a:spcAft>
            </a:pPr>
            <a:r>
              <a:rPr lang="en-GB" sz="2400" b="1" dirty="0" smtClean="0">
                <a:solidFill>
                  <a:srgbClr val="0070BA"/>
                </a:solidFill>
                <a:latin typeface="Arial" panose="020B0604020202020204" pitchFamily="34" charset="0"/>
                <a:cs typeface="Arial" panose="020B0604020202020204" pitchFamily="34" charset="0"/>
              </a:rPr>
              <a:t>Workflow</a:t>
            </a:r>
            <a:endParaRPr lang="en-GB" sz="2400" b="1" dirty="0">
              <a:solidFill>
                <a:srgbClr val="0070BA"/>
              </a:solidFill>
              <a:latin typeface="Arial" panose="020B0604020202020204" pitchFamily="34" charset="0"/>
              <a:cs typeface="Arial" panose="020B0604020202020204" pitchFamily="34" charset="0"/>
            </a:endParaRPr>
          </a:p>
          <a:p>
            <a:pPr>
              <a:spcAft>
                <a:spcPts val="600"/>
              </a:spcAft>
            </a:pPr>
            <a:r>
              <a:rPr lang="en-GB" sz="2400" dirty="0" smtClean="0">
                <a:solidFill>
                  <a:srgbClr val="0070BA"/>
                </a:solidFill>
                <a:latin typeface="Arial" panose="020B0604020202020204" pitchFamily="34" charset="0"/>
                <a:cs typeface="Arial" panose="020B0604020202020204" pitchFamily="34" charset="0"/>
              </a:rPr>
              <a:t>Documentation</a:t>
            </a:r>
          </a:p>
          <a:p>
            <a:pPr>
              <a:spcAft>
                <a:spcPts val="600"/>
              </a:spcAft>
            </a:pPr>
            <a:r>
              <a:rPr lang="en-GB" sz="2400" dirty="0" smtClean="0">
                <a:solidFill>
                  <a:srgbClr val="0070BA"/>
                </a:solidFill>
                <a:latin typeface="Arial" panose="020B0604020202020204" pitchFamily="34" charset="0"/>
                <a:cs typeface="Arial" panose="020B0604020202020204" pitchFamily="34" charset="0"/>
              </a:rPr>
              <a:t>Non-NHS work</a:t>
            </a:r>
            <a:endParaRPr lang="en-GB" sz="2400" dirty="0">
              <a:solidFill>
                <a:srgbClr val="0070BA"/>
              </a:solidFill>
              <a:latin typeface="Arial" panose="020B0604020202020204" pitchFamily="34" charset="0"/>
              <a:cs typeface="Arial" panose="020B0604020202020204" pitchFamily="34" charset="0"/>
            </a:endParaRPr>
          </a:p>
          <a:p>
            <a:pPr marL="180000" indent="-180000">
              <a:spcAft>
                <a:spcPts val="600"/>
              </a:spcAft>
              <a:buClr>
                <a:srgbClr val="9C1252"/>
              </a:buClr>
              <a:buSzPct val="120000"/>
              <a:buFont typeface="Arial" panose="020B0604020202020204" pitchFamily="34" charset="0"/>
              <a:buChar char="•"/>
            </a:pPr>
            <a:endParaRPr lang="en-GB" dirty="0">
              <a:solidFill>
                <a:srgbClr val="0070B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72319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51" y="1161613"/>
            <a:ext cx="8641098" cy="550774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0976" y="260648"/>
            <a:ext cx="1731504" cy="659621"/>
          </a:xfrm>
          <a:prstGeom prst="rect">
            <a:avLst/>
          </a:prstGeom>
        </p:spPr>
      </p:pic>
      <p:sp>
        <p:nvSpPr>
          <p:cNvPr id="4" name="TextBox 3"/>
          <p:cNvSpPr txBox="1"/>
          <p:nvPr/>
        </p:nvSpPr>
        <p:spPr>
          <a:xfrm>
            <a:off x="7308304" y="6165304"/>
            <a:ext cx="1368152" cy="338554"/>
          </a:xfrm>
          <a:prstGeom prst="rect">
            <a:avLst/>
          </a:prstGeom>
          <a:noFill/>
        </p:spPr>
        <p:txBody>
          <a:bodyPr wrap="square" rtlCol="0">
            <a:spAutoFit/>
          </a:bodyPr>
          <a:lstStyle/>
          <a:p>
            <a:r>
              <a:rPr lang="en-GB" sz="1600" b="1" dirty="0" smtClean="0">
                <a:solidFill>
                  <a:srgbClr val="71E4FF"/>
                </a:solidFill>
                <a:latin typeface="Arial" panose="020B0604020202020204" pitchFamily="34" charset="0"/>
                <a:cs typeface="Arial" panose="020B0604020202020204" pitchFamily="34" charset="0"/>
              </a:rPr>
              <a:t>#</a:t>
            </a:r>
            <a:r>
              <a:rPr lang="en-GB" sz="1600" b="1" dirty="0" err="1" smtClean="0">
                <a:solidFill>
                  <a:srgbClr val="71E4FF"/>
                </a:solidFill>
                <a:latin typeface="Arial" panose="020B0604020202020204" pitchFamily="34" charset="0"/>
                <a:cs typeface="Arial" panose="020B0604020202020204" pitchFamily="34" charset="0"/>
              </a:rPr>
              <a:t>GlosGPFV</a:t>
            </a:r>
            <a:endParaRPr lang="en-GB" sz="1600" b="1" dirty="0">
              <a:solidFill>
                <a:srgbClr val="71E4FF"/>
              </a:solidFill>
              <a:latin typeface="Arial" panose="020B0604020202020204" pitchFamily="34" charset="0"/>
              <a:cs typeface="Arial" panose="020B0604020202020204" pitchFamily="34" charset="0"/>
            </a:endParaRPr>
          </a:p>
        </p:txBody>
      </p:sp>
      <p:sp>
        <p:nvSpPr>
          <p:cNvPr id="6" name="TextBox 5"/>
          <p:cNvSpPr txBox="1"/>
          <p:nvPr/>
        </p:nvSpPr>
        <p:spPr>
          <a:xfrm>
            <a:off x="683568" y="1628800"/>
            <a:ext cx="7776864" cy="461665"/>
          </a:xfrm>
          <a:prstGeom prst="rect">
            <a:avLst/>
          </a:prstGeom>
          <a:noFill/>
        </p:spPr>
        <p:txBody>
          <a:bodyPr wrap="square" rtlCol="0">
            <a:spAutoFit/>
          </a:bodyPr>
          <a:lstStyle/>
          <a:p>
            <a:pPr>
              <a:spcAft>
                <a:spcPts val="600"/>
              </a:spcAft>
            </a:pPr>
            <a:r>
              <a:rPr lang="en-GB" sz="2400" b="1" dirty="0" smtClean="0">
                <a:solidFill>
                  <a:srgbClr val="9C1252"/>
                </a:solidFill>
                <a:latin typeface="Arial" panose="020B0604020202020204" pitchFamily="34" charset="0"/>
                <a:cs typeface="Arial" panose="020B0604020202020204" pitchFamily="34" charset="0"/>
              </a:rPr>
              <a:t>Patient Signposting </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0738" y="2278286"/>
            <a:ext cx="2420937" cy="338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03573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015" y="116632"/>
            <a:ext cx="9153015" cy="6411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37777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620688"/>
            <a:ext cx="7488832" cy="5620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411760" y="5445224"/>
            <a:ext cx="4536504"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8491839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51" y="1161613"/>
            <a:ext cx="8641098" cy="550774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0976" y="260648"/>
            <a:ext cx="1731504" cy="659621"/>
          </a:xfrm>
          <a:prstGeom prst="rect">
            <a:avLst/>
          </a:prstGeom>
        </p:spPr>
      </p:pic>
      <p:sp>
        <p:nvSpPr>
          <p:cNvPr id="4" name="TextBox 3"/>
          <p:cNvSpPr txBox="1"/>
          <p:nvPr/>
        </p:nvSpPr>
        <p:spPr>
          <a:xfrm>
            <a:off x="7308304" y="6165304"/>
            <a:ext cx="1368152" cy="338554"/>
          </a:xfrm>
          <a:prstGeom prst="rect">
            <a:avLst/>
          </a:prstGeom>
          <a:noFill/>
        </p:spPr>
        <p:txBody>
          <a:bodyPr wrap="square" rtlCol="0">
            <a:spAutoFit/>
          </a:bodyPr>
          <a:lstStyle/>
          <a:p>
            <a:r>
              <a:rPr lang="en-GB" sz="1600" b="1" dirty="0" smtClean="0">
                <a:solidFill>
                  <a:srgbClr val="71E4FF"/>
                </a:solidFill>
                <a:latin typeface="Arial" panose="020B0604020202020204" pitchFamily="34" charset="0"/>
                <a:cs typeface="Arial" panose="020B0604020202020204" pitchFamily="34" charset="0"/>
              </a:rPr>
              <a:t>#</a:t>
            </a:r>
            <a:r>
              <a:rPr lang="en-GB" sz="1600" b="1" dirty="0" err="1" smtClean="0">
                <a:solidFill>
                  <a:srgbClr val="71E4FF"/>
                </a:solidFill>
                <a:latin typeface="Arial" panose="020B0604020202020204" pitchFamily="34" charset="0"/>
                <a:cs typeface="Arial" panose="020B0604020202020204" pitchFamily="34" charset="0"/>
              </a:rPr>
              <a:t>GlosGPFV</a:t>
            </a:r>
            <a:endParaRPr lang="en-GB" sz="1600" b="1" dirty="0">
              <a:solidFill>
                <a:srgbClr val="71E4FF"/>
              </a:solidFill>
              <a:latin typeface="Arial" panose="020B0604020202020204" pitchFamily="34" charset="0"/>
              <a:cs typeface="Arial" panose="020B0604020202020204" pitchFamily="34" charset="0"/>
            </a:endParaRPr>
          </a:p>
        </p:txBody>
      </p:sp>
      <p:sp>
        <p:nvSpPr>
          <p:cNvPr id="6" name="TextBox 5"/>
          <p:cNvSpPr txBox="1"/>
          <p:nvPr/>
        </p:nvSpPr>
        <p:spPr>
          <a:xfrm>
            <a:off x="683568" y="1628800"/>
            <a:ext cx="7776864" cy="1523494"/>
          </a:xfrm>
          <a:prstGeom prst="rect">
            <a:avLst/>
          </a:prstGeom>
          <a:noFill/>
        </p:spPr>
        <p:txBody>
          <a:bodyPr wrap="square" rtlCol="0">
            <a:spAutoFit/>
          </a:bodyPr>
          <a:lstStyle/>
          <a:p>
            <a:pPr>
              <a:spcAft>
                <a:spcPts val="600"/>
              </a:spcAft>
            </a:pPr>
            <a:r>
              <a:rPr lang="en-GB" sz="2400" b="1" dirty="0" smtClean="0">
                <a:solidFill>
                  <a:srgbClr val="9C1252"/>
                </a:solidFill>
                <a:latin typeface="Arial" panose="020B0604020202020204" pitchFamily="34" charset="0"/>
                <a:cs typeface="Arial" panose="020B0604020202020204" pitchFamily="34" charset="0"/>
              </a:rPr>
              <a:t>Slide Title:</a:t>
            </a:r>
          </a:p>
          <a:p>
            <a:pPr>
              <a:spcAft>
                <a:spcPts val="600"/>
              </a:spcAft>
            </a:pPr>
            <a:r>
              <a:rPr lang="en-GB" b="1" dirty="0" smtClean="0">
                <a:solidFill>
                  <a:srgbClr val="0070BA"/>
                </a:solidFill>
                <a:latin typeface="Arial" panose="020B0604020202020204" pitchFamily="34" charset="0"/>
                <a:cs typeface="Arial" panose="020B0604020202020204" pitchFamily="34" charset="0"/>
              </a:rPr>
              <a:t>Subtitle:</a:t>
            </a:r>
          </a:p>
          <a:p>
            <a:pPr>
              <a:spcAft>
                <a:spcPts val="600"/>
              </a:spcAft>
            </a:pPr>
            <a:r>
              <a:rPr lang="en-GB" dirty="0" smtClean="0">
                <a:solidFill>
                  <a:srgbClr val="0070BA"/>
                </a:solidFill>
                <a:latin typeface="Arial" panose="020B0604020202020204" pitchFamily="34" charset="0"/>
                <a:cs typeface="Arial" panose="020B0604020202020204" pitchFamily="34" charset="0"/>
              </a:rPr>
              <a:t>Text:</a:t>
            </a:r>
          </a:p>
          <a:p>
            <a:pPr marL="180000" indent="-180000">
              <a:spcAft>
                <a:spcPts val="600"/>
              </a:spcAft>
              <a:buClr>
                <a:srgbClr val="9C1252"/>
              </a:buClr>
              <a:buSzPct val="120000"/>
              <a:buFont typeface="Arial" panose="020B0604020202020204" pitchFamily="34" charset="0"/>
              <a:buChar char="•"/>
            </a:pPr>
            <a:r>
              <a:rPr lang="en-GB" dirty="0" smtClean="0">
                <a:solidFill>
                  <a:srgbClr val="0070BA"/>
                </a:solidFill>
                <a:latin typeface="Arial" panose="020B0604020202020204" pitchFamily="34" charset="0"/>
                <a:cs typeface="Arial" panose="020B0604020202020204" pitchFamily="34" charset="0"/>
              </a:rPr>
              <a:t>Bullet point</a:t>
            </a:r>
            <a:endParaRPr lang="en-GB" dirty="0">
              <a:solidFill>
                <a:srgbClr val="0070BA"/>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65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4310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553904"/>
            <a:ext cx="8568952" cy="1938992"/>
          </a:xfrm>
          <a:prstGeom prst="rect">
            <a:avLst/>
          </a:prstGeom>
        </p:spPr>
        <p:txBody>
          <a:bodyPr wrap="square">
            <a:spAutoFit/>
          </a:bodyPr>
          <a:lstStyle/>
          <a:p>
            <a:pPr algn="ctr"/>
            <a:endParaRPr lang="en-GB" sz="2000" i="1" dirty="0">
              <a:solidFill>
                <a:prstClr val="black"/>
              </a:solidFill>
            </a:endParaRPr>
          </a:p>
          <a:p>
            <a:pPr algn="ctr"/>
            <a:r>
              <a:rPr lang="en-GB" sz="2000" i="1" dirty="0" smtClean="0">
                <a:solidFill>
                  <a:prstClr val="black"/>
                </a:solidFill>
              </a:rPr>
              <a:t>“To </a:t>
            </a:r>
            <a:r>
              <a:rPr lang="en-GB" sz="2000" i="1" dirty="0">
                <a:solidFill>
                  <a:prstClr val="black"/>
                </a:solidFill>
              </a:rPr>
              <a:t>improve health and wellbeing, we believe that by all working better together - in a more joined up way - and using the strengths of individuals, carers and local communities, we will transform the quality of care and support we provide to all local people</a:t>
            </a:r>
            <a:r>
              <a:rPr lang="en-GB" sz="2000" i="1" dirty="0" smtClean="0">
                <a:solidFill>
                  <a:prstClr val="black"/>
                </a:solidFill>
              </a:rPr>
              <a:t>’”. </a:t>
            </a:r>
            <a:endParaRPr lang="en-GB" sz="2000" i="1" dirty="0">
              <a:solidFill>
                <a:prstClr val="black"/>
              </a:solidFill>
            </a:endParaRPr>
          </a:p>
          <a:p>
            <a:endParaRPr lang="en-GB" sz="2000" dirty="0">
              <a:solidFill>
                <a:prstClr val="black"/>
              </a:solidFill>
            </a:endParaRPr>
          </a:p>
        </p:txBody>
      </p:sp>
      <p:sp>
        <p:nvSpPr>
          <p:cNvPr id="4" name="Title 1"/>
          <p:cNvSpPr txBox="1">
            <a:spLocks/>
          </p:cNvSpPr>
          <p:nvPr/>
        </p:nvSpPr>
        <p:spPr>
          <a:xfrm>
            <a:off x="-13601" y="152400"/>
            <a:ext cx="7714469" cy="408387"/>
          </a:xfrm>
          <a:prstGeom prst="rect">
            <a:avLst/>
          </a:prstGeom>
        </p:spPr>
        <p:txBody>
          <a:bodyPr>
            <a:noAutofit/>
          </a:bodyPr>
          <a:lstStyle>
            <a:lvl1pPr algn="ctr" defTabSz="454091" rtl="0" eaLnBrk="1" latinLnBrk="0" hangingPunct="1">
              <a:spcBef>
                <a:spcPct val="0"/>
              </a:spcBef>
              <a:buNone/>
              <a:defRPr sz="4400" kern="1200">
                <a:solidFill>
                  <a:schemeClr val="tx1"/>
                </a:solidFill>
                <a:latin typeface="+mj-lt"/>
                <a:ea typeface="+mj-ea"/>
                <a:cs typeface="+mj-cs"/>
              </a:defRPr>
            </a:lvl1pPr>
          </a:lstStyle>
          <a:p>
            <a:pPr algn="l"/>
            <a:r>
              <a:rPr lang="en-GB" sz="2800" b="1" dirty="0" smtClean="0">
                <a:solidFill>
                  <a:srgbClr val="0072C6"/>
                </a:solidFill>
                <a:latin typeface="Arial (Headings)"/>
              </a:rPr>
              <a:t>Our Shared Vision:</a:t>
            </a:r>
            <a:endParaRPr lang="en-GB" sz="2800" b="1" dirty="0">
              <a:solidFill>
                <a:srgbClr val="1F497D"/>
              </a:solidFill>
            </a:endParaRPr>
          </a:p>
        </p:txBody>
      </p:sp>
      <p:sp>
        <p:nvSpPr>
          <p:cNvPr id="5" name="Rectangle 4"/>
          <p:cNvSpPr/>
          <p:nvPr/>
        </p:nvSpPr>
        <p:spPr>
          <a:xfrm>
            <a:off x="251520" y="2420888"/>
            <a:ext cx="8712968" cy="3785652"/>
          </a:xfrm>
          <a:prstGeom prst="rect">
            <a:avLst/>
          </a:prstGeom>
        </p:spPr>
        <p:txBody>
          <a:bodyPr wrap="square">
            <a:spAutoFit/>
          </a:bodyPr>
          <a:lstStyle/>
          <a:p>
            <a:pPr defTabSz="454091">
              <a:buFont typeface="Arial" pitchFamily="34" charset="0"/>
              <a:buChar char="•"/>
              <a:defRPr/>
            </a:pPr>
            <a:r>
              <a:rPr lang="en-GB" sz="2400" dirty="0"/>
              <a:t> Our STP builds on the strategic commitments set out in: Joining Up Your Care and the three gaps in the NHS Five Year Forward View</a:t>
            </a:r>
          </a:p>
          <a:p>
            <a:pPr defTabSz="454091">
              <a:defRPr/>
            </a:pPr>
            <a:endParaRPr lang="en-GB" altLang="en-US" sz="2400" dirty="0"/>
          </a:p>
          <a:p>
            <a:pPr defTabSz="454091">
              <a:buFont typeface="Arial" pitchFamily="34" charset="0"/>
              <a:buChar char="•"/>
              <a:defRPr/>
            </a:pPr>
            <a:r>
              <a:rPr lang="en-GB" altLang="en-US" sz="2400" dirty="0"/>
              <a:t> We have worked together to further develop our shared work programme, financial savings plan and objectives</a:t>
            </a:r>
          </a:p>
          <a:p>
            <a:pPr defTabSz="454091">
              <a:buFont typeface="Arial" pitchFamily="34" charset="0"/>
              <a:buChar char="•"/>
              <a:defRPr/>
            </a:pPr>
            <a:endParaRPr lang="en-GB" sz="2400" dirty="0"/>
          </a:p>
          <a:p>
            <a:pPr defTabSz="454091">
              <a:buFont typeface="Arial" pitchFamily="34" charset="0"/>
              <a:buChar char="•"/>
              <a:defRPr/>
            </a:pPr>
            <a:r>
              <a:rPr lang="en-GB" sz="2400" dirty="0"/>
              <a:t> Our shared transformation work programme is focussed on ensuring we will have a sustainable health and care system for Gloucestershire – for now and for the future</a:t>
            </a:r>
          </a:p>
        </p:txBody>
      </p:sp>
    </p:spTree>
    <p:extLst>
      <p:ext uri="{BB962C8B-B14F-4D97-AF65-F5344CB8AC3E}">
        <p14:creationId xmlns:p14="http://schemas.microsoft.com/office/powerpoint/2010/main" val="18190795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0976" y="260648"/>
            <a:ext cx="1731504" cy="659621"/>
          </a:xfrm>
          <a:prstGeom prst="rect">
            <a:avLst/>
          </a:prstGeom>
        </p:spPr>
      </p:pic>
      <p:sp>
        <p:nvSpPr>
          <p:cNvPr id="4" name="TextBox 3"/>
          <p:cNvSpPr txBox="1"/>
          <p:nvPr/>
        </p:nvSpPr>
        <p:spPr>
          <a:xfrm>
            <a:off x="7308304" y="6165304"/>
            <a:ext cx="1368152" cy="338554"/>
          </a:xfrm>
          <a:prstGeom prst="rect">
            <a:avLst/>
          </a:prstGeom>
          <a:noFill/>
        </p:spPr>
        <p:txBody>
          <a:bodyPr wrap="square" rtlCol="0">
            <a:spAutoFit/>
          </a:bodyPr>
          <a:lstStyle/>
          <a:p>
            <a:r>
              <a:rPr lang="en-GB" sz="1600" b="1" dirty="0" smtClean="0">
                <a:solidFill>
                  <a:srgbClr val="71E4FF"/>
                </a:solidFill>
                <a:latin typeface="Arial" panose="020B0604020202020204" pitchFamily="34" charset="0"/>
                <a:cs typeface="Arial" panose="020B0604020202020204" pitchFamily="34" charset="0"/>
              </a:rPr>
              <a:t>#</a:t>
            </a:r>
            <a:r>
              <a:rPr lang="en-GB" sz="1600" b="1" dirty="0" err="1" smtClean="0">
                <a:solidFill>
                  <a:srgbClr val="71E4FF"/>
                </a:solidFill>
                <a:latin typeface="Arial" panose="020B0604020202020204" pitchFamily="34" charset="0"/>
                <a:cs typeface="Arial" panose="020B0604020202020204" pitchFamily="34" charset="0"/>
              </a:rPr>
              <a:t>GlosGPFV</a:t>
            </a:r>
            <a:endParaRPr lang="en-GB" sz="1600" b="1" dirty="0">
              <a:solidFill>
                <a:srgbClr val="71E4FF"/>
              </a:solidFill>
              <a:latin typeface="Arial" panose="020B0604020202020204" pitchFamily="34" charset="0"/>
              <a:cs typeface="Arial" panose="020B0604020202020204" pitchFamily="34" charset="0"/>
            </a:endParaRPr>
          </a:p>
        </p:txBody>
      </p:sp>
      <p:sp>
        <p:nvSpPr>
          <p:cNvPr id="6" name="TextBox 5"/>
          <p:cNvSpPr txBox="1"/>
          <p:nvPr/>
        </p:nvSpPr>
        <p:spPr>
          <a:xfrm>
            <a:off x="683568" y="1628800"/>
            <a:ext cx="7776864" cy="1523494"/>
          </a:xfrm>
          <a:prstGeom prst="rect">
            <a:avLst/>
          </a:prstGeom>
          <a:noFill/>
        </p:spPr>
        <p:txBody>
          <a:bodyPr wrap="square" rtlCol="0">
            <a:spAutoFit/>
          </a:bodyPr>
          <a:lstStyle/>
          <a:p>
            <a:pPr>
              <a:spcAft>
                <a:spcPts val="600"/>
              </a:spcAft>
            </a:pPr>
            <a:r>
              <a:rPr lang="en-GB" sz="2400" b="1" dirty="0" smtClean="0">
                <a:solidFill>
                  <a:srgbClr val="9C1252"/>
                </a:solidFill>
                <a:latin typeface="Arial" panose="020B0604020202020204" pitchFamily="34" charset="0"/>
                <a:cs typeface="Arial" panose="020B0604020202020204" pitchFamily="34" charset="0"/>
              </a:rPr>
              <a:t>Slide Title:</a:t>
            </a:r>
          </a:p>
          <a:p>
            <a:pPr>
              <a:spcAft>
                <a:spcPts val="600"/>
              </a:spcAft>
            </a:pPr>
            <a:r>
              <a:rPr lang="en-GB" b="1" dirty="0" smtClean="0">
                <a:solidFill>
                  <a:srgbClr val="0070BA"/>
                </a:solidFill>
                <a:latin typeface="Arial" panose="020B0604020202020204" pitchFamily="34" charset="0"/>
                <a:cs typeface="Arial" panose="020B0604020202020204" pitchFamily="34" charset="0"/>
              </a:rPr>
              <a:t>Subtitle:</a:t>
            </a:r>
          </a:p>
          <a:p>
            <a:pPr>
              <a:spcAft>
                <a:spcPts val="600"/>
              </a:spcAft>
            </a:pPr>
            <a:r>
              <a:rPr lang="en-GB" dirty="0" smtClean="0">
                <a:solidFill>
                  <a:srgbClr val="0070BA"/>
                </a:solidFill>
                <a:latin typeface="Arial" panose="020B0604020202020204" pitchFamily="34" charset="0"/>
                <a:cs typeface="Arial" panose="020B0604020202020204" pitchFamily="34" charset="0"/>
              </a:rPr>
              <a:t>Text:</a:t>
            </a:r>
          </a:p>
          <a:p>
            <a:pPr marL="180000" indent="-180000">
              <a:spcAft>
                <a:spcPts val="600"/>
              </a:spcAft>
              <a:buClr>
                <a:srgbClr val="9C1252"/>
              </a:buClr>
              <a:buSzPct val="120000"/>
              <a:buFont typeface="Arial" panose="020B0604020202020204" pitchFamily="34" charset="0"/>
              <a:buChar char="•"/>
            </a:pPr>
            <a:r>
              <a:rPr lang="en-GB" dirty="0" smtClean="0">
                <a:solidFill>
                  <a:srgbClr val="0070BA"/>
                </a:solidFill>
                <a:latin typeface="Arial" panose="020B0604020202020204" pitchFamily="34" charset="0"/>
                <a:cs typeface="Arial" panose="020B0604020202020204" pitchFamily="34" charset="0"/>
              </a:rPr>
              <a:t>Bullet point</a:t>
            </a:r>
            <a:endParaRPr lang="en-GB" dirty="0">
              <a:solidFill>
                <a:srgbClr val="0070BA"/>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906" y="71512"/>
            <a:ext cx="8685994"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09270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58" y="836712"/>
            <a:ext cx="9041942"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65650" y="3501007"/>
            <a:ext cx="1902094" cy="16350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024394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51" y="1161613"/>
            <a:ext cx="8641098" cy="550774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0976" y="260648"/>
            <a:ext cx="1731504" cy="659621"/>
          </a:xfrm>
          <a:prstGeom prst="rect">
            <a:avLst/>
          </a:prstGeom>
        </p:spPr>
      </p:pic>
      <p:sp>
        <p:nvSpPr>
          <p:cNvPr id="4" name="TextBox 3"/>
          <p:cNvSpPr txBox="1"/>
          <p:nvPr/>
        </p:nvSpPr>
        <p:spPr>
          <a:xfrm>
            <a:off x="7308304" y="6165304"/>
            <a:ext cx="1368152" cy="338554"/>
          </a:xfrm>
          <a:prstGeom prst="rect">
            <a:avLst/>
          </a:prstGeom>
          <a:noFill/>
        </p:spPr>
        <p:txBody>
          <a:bodyPr wrap="square" rtlCol="0">
            <a:spAutoFit/>
          </a:bodyPr>
          <a:lstStyle/>
          <a:p>
            <a:r>
              <a:rPr lang="en-GB" sz="1600" b="1" dirty="0" smtClean="0">
                <a:solidFill>
                  <a:srgbClr val="71E4FF"/>
                </a:solidFill>
                <a:latin typeface="Arial" panose="020B0604020202020204" pitchFamily="34" charset="0"/>
                <a:cs typeface="Arial" panose="020B0604020202020204" pitchFamily="34" charset="0"/>
              </a:rPr>
              <a:t>#</a:t>
            </a:r>
            <a:r>
              <a:rPr lang="en-GB" sz="1600" b="1" dirty="0" err="1" smtClean="0">
                <a:solidFill>
                  <a:srgbClr val="71E4FF"/>
                </a:solidFill>
                <a:latin typeface="Arial" panose="020B0604020202020204" pitchFamily="34" charset="0"/>
                <a:cs typeface="Arial" panose="020B0604020202020204" pitchFamily="34" charset="0"/>
              </a:rPr>
              <a:t>GlosGPFV</a:t>
            </a:r>
            <a:endParaRPr lang="en-GB" sz="1600" b="1" dirty="0">
              <a:solidFill>
                <a:srgbClr val="71E4FF"/>
              </a:solidFill>
              <a:latin typeface="Arial" panose="020B0604020202020204" pitchFamily="34" charset="0"/>
              <a:cs typeface="Arial" panose="020B0604020202020204" pitchFamily="34" charset="0"/>
            </a:endParaRPr>
          </a:p>
        </p:txBody>
      </p:sp>
      <p:sp>
        <p:nvSpPr>
          <p:cNvPr id="6" name="TextBox 5"/>
          <p:cNvSpPr txBox="1"/>
          <p:nvPr/>
        </p:nvSpPr>
        <p:spPr>
          <a:xfrm>
            <a:off x="683568" y="1628800"/>
            <a:ext cx="7776864" cy="1523494"/>
          </a:xfrm>
          <a:prstGeom prst="rect">
            <a:avLst/>
          </a:prstGeom>
          <a:noFill/>
        </p:spPr>
        <p:txBody>
          <a:bodyPr wrap="square" rtlCol="0">
            <a:spAutoFit/>
          </a:bodyPr>
          <a:lstStyle/>
          <a:p>
            <a:pPr>
              <a:spcAft>
                <a:spcPts val="600"/>
              </a:spcAft>
            </a:pPr>
            <a:r>
              <a:rPr lang="en-GB" sz="2400" b="1" dirty="0" smtClean="0">
                <a:solidFill>
                  <a:srgbClr val="9C1252"/>
                </a:solidFill>
                <a:latin typeface="Arial" panose="020B0604020202020204" pitchFamily="34" charset="0"/>
                <a:cs typeface="Arial" panose="020B0604020202020204" pitchFamily="34" charset="0"/>
              </a:rPr>
              <a:t>Slide Title:</a:t>
            </a:r>
          </a:p>
          <a:p>
            <a:pPr>
              <a:spcAft>
                <a:spcPts val="600"/>
              </a:spcAft>
            </a:pPr>
            <a:r>
              <a:rPr lang="en-GB" b="1" dirty="0" smtClean="0">
                <a:solidFill>
                  <a:srgbClr val="0070BA"/>
                </a:solidFill>
                <a:latin typeface="Arial" panose="020B0604020202020204" pitchFamily="34" charset="0"/>
                <a:cs typeface="Arial" panose="020B0604020202020204" pitchFamily="34" charset="0"/>
              </a:rPr>
              <a:t>Subtitle:</a:t>
            </a:r>
          </a:p>
          <a:p>
            <a:pPr>
              <a:spcAft>
                <a:spcPts val="600"/>
              </a:spcAft>
            </a:pPr>
            <a:r>
              <a:rPr lang="en-GB" dirty="0" smtClean="0">
                <a:solidFill>
                  <a:srgbClr val="0070BA"/>
                </a:solidFill>
                <a:latin typeface="Arial" panose="020B0604020202020204" pitchFamily="34" charset="0"/>
                <a:cs typeface="Arial" panose="020B0604020202020204" pitchFamily="34" charset="0"/>
              </a:rPr>
              <a:t>Text:</a:t>
            </a:r>
          </a:p>
          <a:p>
            <a:pPr marL="180000" indent="-180000">
              <a:spcAft>
                <a:spcPts val="600"/>
              </a:spcAft>
              <a:buClr>
                <a:srgbClr val="9C1252"/>
              </a:buClr>
              <a:buSzPct val="120000"/>
              <a:buFont typeface="Arial" panose="020B0604020202020204" pitchFamily="34" charset="0"/>
              <a:buChar char="•"/>
            </a:pPr>
            <a:r>
              <a:rPr lang="en-GB" dirty="0" smtClean="0">
                <a:solidFill>
                  <a:srgbClr val="0070BA"/>
                </a:solidFill>
                <a:latin typeface="Arial" panose="020B0604020202020204" pitchFamily="34" charset="0"/>
                <a:cs typeface="Arial" panose="020B0604020202020204" pitchFamily="34" charset="0"/>
              </a:rPr>
              <a:t>Bullet point</a:t>
            </a:r>
            <a:endParaRPr lang="en-GB" dirty="0">
              <a:solidFill>
                <a:srgbClr val="0070BA"/>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8964488" cy="6812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43962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820472" cy="6647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394294" y="6143256"/>
            <a:ext cx="4536504"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8078096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51" y="1161613"/>
            <a:ext cx="8641098" cy="5507747"/>
          </a:xfrm>
          <a:prstGeom prst="rect">
            <a:avLst/>
          </a:prstGeom>
        </p:spPr>
      </p:pic>
      <p:sp>
        <p:nvSpPr>
          <p:cNvPr id="4" name="TextBox 3"/>
          <p:cNvSpPr txBox="1"/>
          <p:nvPr/>
        </p:nvSpPr>
        <p:spPr>
          <a:xfrm>
            <a:off x="7308304" y="6165304"/>
            <a:ext cx="1368152" cy="338554"/>
          </a:xfrm>
          <a:prstGeom prst="rect">
            <a:avLst/>
          </a:prstGeom>
          <a:noFill/>
        </p:spPr>
        <p:txBody>
          <a:bodyPr wrap="square" rtlCol="0">
            <a:spAutoFit/>
          </a:bodyPr>
          <a:lstStyle/>
          <a:p>
            <a:r>
              <a:rPr lang="en-GB" sz="1600" b="1" dirty="0" smtClean="0">
                <a:solidFill>
                  <a:srgbClr val="71E4FF"/>
                </a:solidFill>
                <a:latin typeface="Arial" panose="020B0604020202020204" pitchFamily="34" charset="0"/>
                <a:cs typeface="Arial" panose="020B0604020202020204" pitchFamily="34" charset="0"/>
              </a:rPr>
              <a:t>#</a:t>
            </a:r>
            <a:r>
              <a:rPr lang="en-GB" sz="1600" b="1" dirty="0" err="1" smtClean="0">
                <a:solidFill>
                  <a:srgbClr val="71E4FF"/>
                </a:solidFill>
                <a:latin typeface="Arial" panose="020B0604020202020204" pitchFamily="34" charset="0"/>
                <a:cs typeface="Arial" panose="020B0604020202020204" pitchFamily="34" charset="0"/>
              </a:rPr>
              <a:t>GlosGPFV</a:t>
            </a:r>
            <a:endParaRPr lang="en-GB" sz="1600" b="1" dirty="0">
              <a:solidFill>
                <a:srgbClr val="71E4FF"/>
              </a:solidFill>
              <a:latin typeface="Arial" panose="020B0604020202020204" pitchFamily="34" charset="0"/>
              <a:cs typeface="Arial" panose="020B0604020202020204" pitchFamily="34" charset="0"/>
            </a:endParaRPr>
          </a:p>
        </p:txBody>
      </p:sp>
      <p:sp>
        <p:nvSpPr>
          <p:cNvPr id="6" name="TextBox 5"/>
          <p:cNvSpPr txBox="1"/>
          <p:nvPr/>
        </p:nvSpPr>
        <p:spPr>
          <a:xfrm>
            <a:off x="683568" y="1628800"/>
            <a:ext cx="7776864" cy="1523494"/>
          </a:xfrm>
          <a:prstGeom prst="rect">
            <a:avLst/>
          </a:prstGeom>
          <a:noFill/>
        </p:spPr>
        <p:txBody>
          <a:bodyPr wrap="square" rtlCol="0">
            <a:spAutoFit/>
          </a:bodyPr>
          <a:lstStyle/>
          <a:p>
            <a:pPr>
              <a:spcAft>
                <a:spcPts val="600"/>
              </a:spcAft>
            </a:pPr>
            <a:r>
              <a:rPr lang="en-GB" sz="2400" b="1" dirty="0" smtClean="0">
                <a:solidFill>
                  <a:srgbClr val="9C1252"/>
                </a:solidFill>
                <a:latin typeface="Arial" panose="020B0604020202020204" pitchFamily="34" charset="0"/>
                <a:cs typeface="Arial" panose="020B0604020202020204" pitchFamily="34" charset="0"/>
              </a:rPr>
              <a:t>Slide Title:</a:t>
            </a:r>
          </a:p>
          <a:p>
            <a:pPr>
              <a:spcAft>
                <a:spcPts val="600"/>
              </a:spcAft>
            </a:pPr>
            <a:r>
              <a:rPr lang="en-GB" b="1" dirty="0" smtClean="0">
                <a:solidFill>
                  <a:srgbClr val="0070BA"/>
                </a:solidFill>
                <a:latin typeface="Arial" panose="020B0604020202020204" pitchFamily="34" charset="0"/>
                <a:cs typeface="Arial" panose="020B0604020202020204" pitchFamily="34" charset="0"/>
              </a:rPr>
              <a:t>Subtitle:</a:t>
            </a:r>
          </a:p>
          <a:p>
            <a:pPr>
              <a:spcAft>
                <a:spcPts val="600"/>
              </a:spcAft>
            </a:pPr>
            <a:r>
              <a:rPr lang="en-GB" dirty="0" smtClean="0">
                <a:solidFill>
                  <a:srgbClr val="0070BA"/>
                </a:solidFill>
                <a:latin typeface="Arial" panose="020B0604020202020204" pitchFamily="34" charset="0"/>
                <a:cs typeface="Arial" panose="020B0604020202020204" pitchFamily="34" charset="0"/>
              </a:rPr>
              <a:t>Text:</a:t>
            </a:r>
          </a:p>
          <a:p>
            <a:pPr marL="180000" indent="-180000">
              <a:spcAft>
                <a:spcPts val="600"/>
              </a:spcAft>
              <a:buClr>
                <a:srgbClr val="9C1252"/>
              </a:buClr>
              <a:buSzPct val="120000"/>
              <a:buFont typeface="Arial" panose="020B0604020202020204" pitchFamily="34" charset="0"/>
              <a:buChar char="•"/>
            </a:pPr>
            <a:r>
              <a:rPr lang="en-GB" dirty="0" smtClean="0">
                <a:solidFill>
                  <a:srgbClr val="0070BA"/>
                </a:solidFill>
                <a:latin typeface="Arial" panose="020B0604020202020204" pitchFamily="34" charset="0"/>
                <a:cs typeface="Arial" panose="020B0604020202020204" pitchFamily="34" charset="0"/>
              </a:rPr>
              <a:t>Bullet point</a:t>
            </a:r>
            <a:endParaRPr lang="en-GB" dirty="0">
              <a:solidFill>
                <a:srgbClr val="0070BA"/>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17" y="1057519"/>
            <a:ext cx="9278129" cy="578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63756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451" y="1161613"/>
            <a:ext cx="8641098" cy="5507747"/>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0976" y="260648"/>
            <a:ext cx="1731504" cy="659621"/>
          </a:xfrm>
          <a:prstGeom prst="rect">
            <a:avLst/>
          </a:prstGeom>
        </p:spPr>
      </p:pic>
      <p:sp>
        <p:nvSpPr>
          <p:cNvPr id="4" name="TextBox 3"/>
          <p:cNvSpPr txBox="1"/>
          <p:nvPr/>
        </p:nvSpPr>
        <p:spPr>
          <a:xfrm>
            <a:off x="7308304" y="6165304"/>
            <a:ext cx="1368152" cy="338554"/>
          </a:xfrm>
          <a:prstGeom prst="rect">
            <a:avLst/>
          </a:prstGeom>
          <a:noFill/>
        </p:spPr>
        <p:txBody>
          <a:bodyPr wrap="square" rtlCol="0">
            <a:spAutoFit/>
          </a:bodyPr>
          <a:lstStyle/>
          <a:p>
            <a:r>
              <a:rPr lang="en-GB" sz="1600" b="1" dirty="0" smtClean="0">
                <a:solidFill>
                  <a:srgbClr val="71E4FF"/>
                </a:solidFill>
                <a:latin typeface="Arial" panose="020B0604020202020204" pitchFamily="34" charset="0"/>
                <a:cs typeface="Arial" panose="020B0604020202020204" pitchFamily="34" charset="0"/>
              </a:rPr>
              <a:t>#</a:t>
            </a:r>
            <a:r>
              <a:rPr lang="en-GB" sz="1600" b="1" dirty="0" err="1" smtClean="0">
                <a:solidFill>
                  <a:srgbClr val="71E4FF"/>
                </a:solidFill>
                <a:latin typeface="Arial" panose="020B0604020202020204" pitchFamily="34" charset="0"/>
                <a:cs typeface="Arial" panose="020B0604020202020204" pitchFamily="34" charset="0"/>
              </a:rPr>
              <a:t>GlosGPFV</a:t>
            </a:r>
            <a:endParaRPr lang="en-GB" sz="1600" b="1" dirty="0">
              <a:solidFill>
                <a:srgbClr val="71E4FF"/>
              </a:solidFill>
              <a:latin typeface="Arial" panose="020B0604020202020204" pitchFamily="34" charset="0"/>
              <a:cs typeface="Arial" panose="020B0604020202020204" pitchFamily="34" charset="0"/>
            </a:endParaRPr>
          </a:p>
        </p:txBody>
      </p:sp>
      <p:sp>
        <p:nvSpPr>
          <p:cNvPr id="6" name="TextBox 5"/>
          <p:cNvSpPr txBox="1"/>
          <p:nvPr/>
        </p:nvSpPr>
        <p:spPr>
          <a:xfrm>
            <a:off x="683568" y="1628800"/>
            <a:ext cx="7776864" cy="461665"/>
          </a:xfrm>
          <a:prstGeom prst="rect">
            <a:avLst/>
          </a:prstGeom>
          <a:noFill/>
        </p:spPr>
        <p:txBody>
          <a:bodyPr wrap="square" rtlCol="0">
            <a:spAutoFit/>
          </a:bodyPr>
          <a:lstStyle/>
          <a:p>
            <a:pPr>
              <a:spcAft>
                <a:spcPts val="600"/>
              </a:spcAft>
            </a:pPr>
            <a:r>
              <a:rPr lang="en-GB" sz="2400" b="1" dirty="0" smtClean="0">
                <a:solidFill>
                  <a:srgbClr val="9C1252"/>
                </a:solidFill>
                <a:latin typeface="Arial" panose="020B0604020202020204" pitchFamily="34" charset="0"/>
                <a:cs typeface="Arial" panose="020B0604020202020204" pitchFamily="34" charset="0"/>
              </a:rPr>
              <a:t>Patient Awareness</a:t>
            </a:r>
          </a:p>
        </p:txBody>
      </p:sp>
      <p:pic>
        <p:nvPicPr>
          <p:cNvPr id="7" name="Content Placeholder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200" y="2708920"/>
            <a:ext cx="3097287" cy="3097287"/>
          </a:xfrm>
          <a:prstGeom prst="rect">
            <a:avLst/>
          </a:prstGeom>
        </p:spPr>
      </p:pic>
      <p:pic>
        <p:nvPicPr>
          <p:cNvPr id="8" name="1.11._Appointments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630813" y="1700808"/>
            <a:ext cx="609600" cy="609600"/>
          </a:xfrm>
          <a:prstGeom prst="rect">
            <a:avLst/>
          </a:prstGeom>
        </p:spPr>
      </p:pic>
      <p:pic>
        <p:nvPicPr>
          <p:cNvPr id="9" name="Picture 4" descr="http://www.rosebankhealth.nhs.uk/website/L84059/files/Unwin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6136" y="2564904"/>
            <a:ext cx="2676525"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26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8"/>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47250" fill="hold"/>
                                        <p:tgtEl>
                                          <p:spTgt spid="8"/>
                                        </p:tgtEl>
                                      </p:cBhvr>
                                    </p:cmd>
                                  </p:childTnLst>
                                </p:cTn>
                              </p:par>
                            </p:childTnLst>
                          </p:cTn>
                        </p:par>
                      </p:childTnLst>
                    </p:cTn>
                  </p:par>
                </p:childTnLst>
              </p:cTn>
              <p:nextCondLst>
                <p:cond evt="onClick" delay="0">
                  <p:tgtEl>
                    <p:spTgt spid="8"/>
                  </p:tgtEl>
                </p:cond>
              </p:nextCondLst>
            </p:seq>
            <p:audio>
              <p:cMediaNode vol="100000">
                <p:cTn id="16" fill="hold" display="0">
                  <p:stCondLst>
                    <p:cond delay="indefinite"/>
                  </p:stCondLst>
                  <p:endCondLst>
                    <p:cond evt="onStopAudio" delay="0">
                      <p:tgtEl>
                        <p:sldTgt/>
                      </p:tgtEl>
                    </p:cond>
                  </p:endCondLst>
                </p:cTn>
                <p:tgtEl>
                  <p:spTgt spid="8"/>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51" y="920269"/>
            <a:ext cx="8641098" cy="574909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0976" y="260648"/>
            <a:ext cx="1731504" cy="659621"/>
          </a:xfrm>
          <a:prstGeom prst="rect">
            <a:avLst/>
          </a:prstGeom>
        </p:spPr>
      </p:pic>
      <p:sp>
        <p:nvSpPr>
          <p:cNvPr id="4" name="TextBox 3"/>
          <p:cNvSpPr txBox="1"/>
          <p:nvPr/>
        </p:nvSpPr>
        <p:spPr>
          <a:xfrm>
            <a:off x="7308304" y="6165304"/>
            <a:ext cx="1368152" cy="338554"/>
          </a:xfrm>
          <a:prstGeom prst="rect">
            <a:avLst/>
          </a:prstGeom>
          <a:noFill/>
        </p:spPr>
        <p:txBody>
          <a:bodyPr wrap="square" rtlCol="0">
            <a:spAutoFit/>
          </a:bodyPr>
          <a:lstStyle/>
          <a:p>
            <a:r>
              <a:rPr lang="en-GB" sz="1600" b="1" dirty="0" smtClean="0">
                <a:solidFill>
                  <a:srgbClr val="71E4FF"/>
                </a:solidFill>
                <a:latin typeface="Arial" panose="020B0604020202020204" pitchFamily="34" charset="0"/>
                <a:cs typeface="Arial" panose="020B0604020202020204" pitchFamily="34" charset="0"/>
              </a:rPr>
              <a:t>#</a:t>
            </a:r>
            <a:r>
              <a:rPr lang="en-GB" sz="1600" b="1" dirty="0" err="1" smtClean="0">
                <a:solidFill>
                  <a:srgbClr val="71E4FF"/>
                </a:solidFill>
                <a:latin typeface="Arial" panose="020B0604020202020204" pitchFamily="34" charset="0"/>
                <a:cs typeface="Arial" panose="020B0604020202020204" pitchFamily="34" charset="0"/>
              </a:rPr>
              <a:t>GlosGPFV</a:t>
            </a:r>
            <a:endParaRPr lang="en-GB" sz="1600" b="1" dirty="0">
              <a:solidFill>
                <a:srgbClr val="71E4FF"/>
              </a:solidFill>
              <a:latin typeface="Arial" panose="020B0604020202020204" pitchFamily="34" charset="0"/>
              <a:cs typeface="Arial" panose="020B0604020202020204" pitchFamily="34" charset="0"/>
            </a:endParaRPr>
          </a:p>
        </p:txBody>
      </p:sp>
      <p:sp>
        <p:nvSpPr>
          <p:cNvPr id="6" name="TextBox 5"/>
          <p:cNvSpPr txBox="1"/>
          <p:nvPr/>
        </p:nvSpPr>
        <p:spPr>
          <a:xfrm>
            <a:off x="668491" y="1210101"/>
            <a:ext cx="7776864" cy="5124480"/>
          </a:xfrm>
          <a:prstGeom prst="rect">
            <a:avLst/>
          </a:prstGeom>
          <a:noFill/>
        </p:spPr>
        <p:txBody>
          <a:bodyPr wrap="square" rtlCol="0">
            <a:spAutoFit/>
          </a:bodyPr>
          <a:lstStyle/>
          <a:p>
            <a:pPr>
              <a:spcAft>
                <a:spcPts val="600"/>
              </a:spcAft>
            </a:pPr>
            <a:r>
              <a:rPr lang="en-GB" sz="2400" b="1" dirty="0" smtClean="0">
                <a:solidFill>
                  <a:srgbClr val="9C1252"/>
                </a:solidFill>
                <a:latin typeface="Arial" panose="020B0604020202020204" pitchFamily="34" charset="0"/>
                <a:cs typeface="Arial" panose="020B0604020202020204" pitchFamily="34" charset="0"/>
              </a:rPr>
              <a:t>Impact</a:t>
            </a:r>
            <a:endParaRPr lang="en-GB" sz="2400" b="1" dirty="0">
              <a:solidFill>
                <a:srgbClr val="9C1252"/>
              </a:solidFill>
              <a:latin typeface="Arial" panose="020B0604020202020204" pitchFamily="34" charset="0"/>
              <a:cs typeface="Arial" panose="020B0604020202020204" pitchFamily="34" charset="0"/>
            </a:endParaRPr>
          </a:p>
          <a:p>
            <a:pPr>
              <a:spcAft>
                <a:spcPts val="600"/>
              </a:spcAft>
            </a:pPr>
            <a:r>
              <a:rPr lang="en-GB" sz="2000" b="1" dirty="0" smtClean="0">
                <a:solidFill>
                  <a:srgbClr val="0070BA"/>
                </a:solidFill>
                <a:latin typeface="Arial" panose="020B0604020202020204" pitchFamily="34" charset="0"/>
                <a:cs typeface="Arial" panose="020B0604020202020204" pitchFamily="34" charset="0"/>
              </a:rPr>
              <a:t>Patients</a:t>
            </a:r>
            <a:r>
              <a:rPr lang="en-GB" sz="3200" dirty="0" smtClean="0">
                <a:solidFill>
                  <a:prstClr val="black"/>
                </a:solidFill>
              </a:rPr>
              <a:t> </a:t>
            </a:r>
            <a:r>
              <a:rPr lang="en-GB" sz="2000" dirty="0">
                <a:solidFill>
                  <a:srgbClr val="0070BA"/>
                </a:solidFill>
                <a:latin typeface="Arial" panose="020B0604020202020204" pitchFamily="34" charset="0"/>
                <a:cs typeface="Arial" panose="020B0604020202020204" pitchFamily="34" charset="0"/>
              </a:rPr>
              <a:t>– this is a gradual  process, </a:t>
            </a:r>
            <a:r>
              <a:rPr lang="en-GB" sz="2000" dirty="0" smtClean="0">
                <a:solidFill>
                  <a:srgbClr val="0070BA"/>
                </a:solidFill>
                <a:latin typeface="Arial" panose="020B0604020202020204" pitchFamily="34" charset="0"/>
                <a:cs typeface="Arial" panose="020B0604020202020204" pitchFamily="34" charset="0"/>
              </a:rPr>
              <a:t>but</a:t>
            </a:r>
          </a:p>
          <a:p>
            <a:pPr marL="180000" indent="-180000">
              <a:spcAft>
                <a:spcPts val="600"/>
              </a:spcAft>
              <a:buClr>
                <a:srgbClr val="9C1252"/>
              </a:buClr>
              <a:buSzPct val="120000"/>
              <a:buFont typeface="Arial" panose="020B0604020202020204" pitchFamily="34" charset="0"/>
              <a:buChar char="•"/>
            </a:pPr>
            <a:r>
              <a:rPr lang="en-GB" sz="2000" dirty="0" smtClean="0">
                <a:solidFill>
                  <a:srgbClr val="0070BA"/>
                </a:solidFill>
                <a:latin typeface="Arial" panose="020B0604020202020204" pitchFamily="34" charset="0"/>
                <a:cs typeface="Arial" panose="020B0604020202020204" pitchFamily="34" charset="0"/>
              </a:rPr>
              <a:t>Fewer</a:t>
            </a:r>
            <a:r>
              <a:rPr lang="en-GB" sz="2800" dirty="0" smtClean="0">
                <a:solidFill>
                  <a:prstClr val="black"/>
                </a:solidFill>
              </a:rPr>
              <a:t> </a:t>
            </a:r>
            <a:r>
              <a:rPr lang="en-GB" sz="2000" dirty="0">
                <a:solidFill>
                  <a:srgbClr val="0070BA"/>
                </a:solidFill>
                <a:latin typeface="Arial" panose="020B0604020202020204" pitchFamily="34" charset="0"/>
                <a:cs typeface="Arial" panose="020B0604020202020204" pitchFamily="34" charset="0"/>
              </a:rPr>
              <a:t>complaints, more </a:t>
            </a:r>
            <a:r>
              <a:rPr lang="en-GB" sz="2000" dirty="0" smtClean="0">
                <a:solidFill>
                  <a:srgbClr val="0070BA"/>
                </a:solidFill>
                <a:latin typeface="Arial" panose="020B0604020202020204" pitchFamily="34" charset="0"/>
                <a:cs typeface="Arial" panose="020B0604020202020204" pitchFamily="34" charset="0"/>
              </a:rPr>
              <a:t>compliments</a:t>
            </a:r>
          </a:p>
          <a:p>
            <a:pPr marL="180000" indent="-180000">
              <a:spcAft>
                <a:spcPts val="600"/>
              </a:spcAft>
              <a:buClr>
                <a:srgbClr val="9C1252"/>
              </a:buClr>
              <a:buSzPct val="120000"/>
              <a:buFont typeface="Arial" panose="020B0604020202020204" pitchFamily="34" charset="0"/>
              <a:buChar char="•"/>
            </a:pPr>
            <a:r>
              <a:rPr lang="en-GB" sz="2000" dirty="0">
                <a:solidFill>
                  <a:srgbClr val="0070BA"/>
                </a:solidFill>
                <a:latin typeface="Arial" panose="020B0604020202020204" pitchFamily="34" charset="0"/>
                <a:cs typeface="Arial" panose="020B0604020202020204" pitchFamily="34" charset="0"/>
              </a:rPr>
              <a:t>Faster turnaround for non-NHS work</a:t>
            </a:r>
          </a:p>
          <a:p>
            <a:pPr marL="180000" indent="-180000">
              <a:spcAft>
                <a:spcPts val="600"/>
              </a:spcAft>
              <a:buClr>
                <a:srgbClr val="9C1252"/>
              </a:buClr>
              <a:buSzPct val="120000"/>
              <a:buFont typeface="Arial" panose="020B0604020202020204" pitchFamily="34" charset="0"/>
              <a:buChar char="•"/>
            </a:pPr>
            <a:r>
              <a:rPr lang="en-GB" sz="2000" dirty="0">
                <a:solidFill>
                  <a:srgbClr val="0070BA"/>
                </a:solidFill>
                <a:latin typeface="Arial" panose="020B0604020202020204" pitchFamily="34" charset="0"/>
                <a:cs typeface="Arial" panose="020B0604020202020204" pitchFamily="34" charset="0"/>
              </a:rPr>
              <a:t>Continual </a:t>
            </a:r>
            <a:r>
              <a:rPr lang="en-GB" sz="2000" dirty="0" smtClean="0">
                <a:solidFill>
                  <a:srgbClr val="0070BA"/>
                </a:solidFill>
                <a:latin typeface="Arial" panose="020B0604020202020204" pitchFamily="34" charset="0"/>
                <a:cs typeface="Arial" panose="020B0604020202020204" pitchFamily="34" charset="0"/>
              </a:rPr>
              <a:t>education</a:t>
            </a:r>
            <a:endParaRPr lang="en-GB" sz="2000" dirty="0">
              <a:solidFill>
                <a:srgbClr val="0070BA"/>
              </a:solidFill>
              <a:latin typeface="Arial" panose="020B0604020202020204" pitchFamily="34" charset="0"/>
              <a:cs typeface="Arial" panose="020B0604020202020204" pitchFamily="34" charset="0"/>
            </a:endParaRPr>
          </a:p>
          <a:p>
            <a:pPr>
              <a:spcBef>
                <a:spcPct val="20000"/>
              </a:spcBef>
            </a:pPr>
            <a:r>
              <a:rPr lang="en-GB" sz="2000" b="1" dirty="0" smtClean="0">
                <a:solidFill>
                  <a:srgbClr val="0070BA"/>
                </a:solidFill>
                <a:latin typeface="Arial" panose="020B0604020202020204" pitchFamily="34" charset="0"/>
                <a:cs typeface="Arial" panose="020B0604020202020204" pitchFamily="34" charset="0"/>
              </a:rPr>
              <a:t>Staff</a:t>
            </a:r>
          </a:p>
          <a:p>
            <a:pPr marL="180000" indent="-180000">
              <a:spcAft>
                <a:spcPts val="600"/>
              </a:spcAft>
              <a:buClr>
                <a:srgbClr val="9C1252"/>
              </a:buClr>
              <a:buSzPct val="120000"/>
              <a:buFont typeface="Arial" panose="020B0604020202020204" pitchFamily="34" charset="0"/>
              <a:buChar char="•"/>
            </a:pPr>
            <a:r>
              <a:rPr lang="en-GB" sz="2000" dirty="0" smtClean="0">
                <a:solidFill>
                  <a:srgbClr val="0070BA"/>
                </a:solidFill>
                <a:latin typeface="Arial" panose="020B0604020202020204" pitchFamily="34" charset="0"/>
                <a:cs typeface="Arial" panose="020B0604020202020204" pitchFamily="34" charset="0"/>
              </a:rPr>
              <a:t>Improved team working</a:t>
            </a:r>
            <a:endParaRPr lang="en-GB" sz="2800" dirty="0">
              <a:solidFill>
                <a:prstClr val="black"/>
              </a:solidFill>
            </a:endParaRPr>
          </a:p>
          <a:p>
            <a:pPr>
              <a:spcBef>
                <a:spcPct val="20000"/>
              </a:spcBef>
            </a:pPr>
            <a:r>
              <a:rPr lang="en-GB" sz="2000" b="1" dirty="0" smtClean="0">
                <a:solidFill>
                  <a:srgbClr val="0070BA"/>
                </a:solidFill>
                <a:latin typeface="Arial" panose="020B0604020202020204" pitchFamily="34" charset="0"/>
                <a:cs typeface="Arial" panose="020B0604020202020204" pitchFamily="34" charset="0"/>
              </a:rPr>
              <a:t>GPs</a:t>
            </a:r>
          </a:p>
          <a:p>
            <a:pPr marL="180000" indent="-180000">
              <a:spcBef>
                <a:spcPct val="20000"/>
              </a:spcBef>
              <a:spcAft>
                <a:spcPts val="600"/>
              </a:spcAft>
              <a:buClr>
                <a:srgbClr val="9C1252"/>
              </a:buClr>
              <a:buSzPct val="120000"/>
              <a:buFont typeface="Arial" panose="020B0604020202020204" pitchFamily="34" charset="0"/>
              <a:buChar char="•"/>
            </a:pPr>
            <a:r>
              <a:rPr lang="en-GB" sz="2000" dirty="0">
                <a:solidFill>
                  <a:srgbClr val="0070BA"/>
                </a:solidFill>
                <a:latin typeface="Arial" panose="020B0604020202020204" pitchFamily="34" charset="0"/>
                <a:cs typeface="Arial" panose="020B0604020202020204" pitchFamily="34" charset="0"/>
              </a:rPr>
              <a:t>Reduced workload (but more complex patients)</a:t>
            </a:r>
          </a:p>
          <a:p>
            <a:pPr marL="180000" indent="-180000">
              <a:spcBef>
                <a:spcPct val="20000"/>
              </a:spcBef>
              <a:spcAft>
                <a:spcPts val="600"/>
              </a:spcAft>
              <a:buClr>
                <a:srgbClr val="9C1252"/>
              </a:buClr>
              <a:buSzPct val="120000"/>
              <a:buFont typeface="Arial" panose="020B0604020202020204" pitchFamily="34" charset="0"/>
              <a:buChar char="•"/>
            </a:pPr>
            <a:r>
              <a:rPr lang="en-GB" sz="2000" dirty="0">
                <a:solidFill>
                  <a:srgbClr val="0070BA"/>
                </a:solidFill>
                <a:latin typeface="Arial" panose="020B0604020202020204" pitchFamily="34" charset="0"/>
                <a:cs typeface="Arial" panose="020B0604020202020204" pitchFamily="34" charset="0"/>
              </a:rPr>
              <a:t>More time for patients</a:t>
            </a:r>
          </a:p>
          <a:p>
            <a:pPr marL="180000" indent="-180000">
              <a:spcBef>
                <a:spcPct val="20000"/>
              </a:spcBef>
              <a:spcAft>
                <a:spcPts val="600"/>
              </a:spcAft>
              <a:buClr>
                <a:srgbClr val="9C1252"/>
              </a:buClr>
              <a:buSzPct val="120000"/>
              <a:buFont typeface="Arial" panose="020B0604020202020204" pitchFamily="34" charset="0"/>
              <a:buChar char="•"/>
            </a:pPr>
            <a:r>
              <a:rPr lang="en-GB" sz="2000" dirty="0">
                <a:solidFill>
                  <a:srgbClr val="0070BA"/>
                </a:solidFill>
                <a:latin typeface="Arial" panose="020B0604020202020204" pitchFamily="34" charset="0"/>
                <a:cs typeface="Arial" panose="020B0604020202020204" pitchFamily="34" charset="0"/>
              </a:rPr>
              <a:t>Better work/life balance</a:t>
            </a:r>
          </a:p>
          <a:p>
            <a:pPr marL="180000" indent="-180000">
              <a:spcAft>
                <a:spcPts val="600"/>
              </a:spcAft>
              <a:buClr>
                <a:srgbClr val="9C1252"/>
              </a:buClr>
              <a:buSzPct val="120000"/>
              <a:buFont typeface="Arial" panose="020B0604020202020204" pitchFamily="34" charset="0"/>
              <a:buChar char="•"/>
            </a:pPr>
            <a:endParaRPr lang="en-GB" dirty="0">
              <a:solidFill>
                <a:srgbClr val="0070B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89810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51" y="1161613"/>
            <a:ext cx="8641098" cy="550774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0976" y="260648"/>
            <a:ext cx="1731504" cy="659621"/>
          </a:xfrm>
          <a:prstGeom prst="rect">
            <a:avLst/>
          </a:prstGeom>
        </p:spPr>
      </p:pic>
      <p:sp>
        <p:nvSpPr>
          <p:cNvPr id="4" name="TextBox 3"/>
          <p:cNvSpPr txBox="1"/>
          <p:nvPr/>
        </p:nvSpPr>
        <p:spPr>
          <a:xfrm>
            <a:off x="7308304" y="6165304"/>
            <a:ext cx="1368152" cy="338554"/>
          </a:xfrm>
          <a:prstGeom prst="rect">
            <a:avLst/>
          </a:prstGeom>
          <a:noFill/>
        </p:spPr>
        <p:txBody>
          <a:bodyPr wrap="square" rtlCol="0">
            <a:spAutoFit/>
          </a:bodyPr>
          <a:lstStyle/>
          <a:p>
            <a:r>
              <a:rPr lang="en-GB" sz="1600" b="1" dirty="0" smtClean="0">
                <a:solidFill>
                  <a:srgbClr val="71E4FF"/>
                </a:solidFill>
                <a:latin typeface="Arial" panose="020B0604020202020204" pitchFamily="34" charset="0"/>
                <a:cs typeface="Arial" panose="020B0604020202020204" pitchFamily="34" charset="0"/>
              </a:rPr>
              <a:t>#</a:t>
            </a:r>
            <a:r>
              <a:rPr lang="en-GB" sz="1600" b="1" dirty="0" err="1" smtClean="0">
                <a:solidFill>
                  <a:srgbClr val="71E4FF"/>
                </a:solidFill>
                <a:latin typeface="Arial" panose="020B0604020202020204" pitchFamily="34" charset="0"/>
                <a:cs typeface="Arial" panose="020B0604020202020204" pitchFamily="34" charset="0"/>
              </a:rPr>
              <a:t>GlosGPFV</a:t>
            </a:r>
            <a:endParaRPr lang="en-GB" sz="1600" b="1" dirty="0">
              <a:solidFill>
                <a:srgbClr val="71E4FF"/>
              </a:solidFill>
              <a:latin typeface="Arial" panose="020B0604020202020204" pitchFamily="34" charset="0"/>
              <a:cs typeface="Arial" panose="020B0604020202020204" pitchFamily="34" charset="0"/>
            </a:endParaRPr>
          </a:p>
        </p:txBody>
      </p:sp>
      <p:sp>
        <p:nvSpPr>
          <p:cNvPr id="6" name="TextBox 5"/>
          <p:cNvSpPr txBox="1"/>
          <p:nvPr/>
        </p:nvSpPr>
        <p:spPr>
          <a:xfrm>
            <a:off x="683568" y="1628800"/>
            <a:ext cx="7776864" cy="2893100"/>
          </a:xfrm>
          <a:prstGeom prst="rect">
            <a:avLst/>
          </a:prstGeom>
          <a:noFill/>
        </p:spPr>
        <p:txBody>
          <a:bodyPr wrap="square" rtlCol="0">
            <a:spAutoFit/>
          </a:bodyPr>
          <a:lstStyle/>
          <a:p>
            <a:pPr>
              <a:spcAft>
                <a:spcPts val="600"/>
              </a:spcAft>
            </a:pPr>
            <a:r>
              <a:rPr lang="en-GB" sz="3200" b="1" dirty="0" smtClean="0">
                <a:solidFill>
                  <a:srgbClr val="9C1252"/>
                </a:solidFill>
                <a:latin typeface="Arial" panose="020B0604020202020204" pitchFamily="34" charset="0"/>
                <a:cs typeface="Arial" panose="020B0604020202020204" pitchFamily="34" charset="0"/>
              </a:rPr>
              <a:t>Impact</a:t>
            </a:r>
            <a:endParaRPr lang="en-GB" sz="2400" dirty="0" smtClean="0">
              <a:solidFill>
                <a:srgbClr val="0070BA"/>
              </a:solidFill>
              <a:latin typeface="Arial" panose="020B0604020202020204" pitchFamily="34" charset="0"/>
              <a:cs typeface="Arial" panose="020B0604020202020204" pitchFamily="34" charset="0"/>
            </a:endParaRPr>
          </a:p>
          <a:p>
            <a:pPr marL="180000" indent="-180000">
              <a:spcAft>
                <a:spcPts val="600"/>
              </a:spcAft>
              <a:buClr>
                <a:srgbClr val="9C1252"/>
              </a:buClr>
              <a:buSzPct val="120000"/>
              <a:buFont typeface="Arial" panose="020B0604020202020204" pitchFamily="34" charset="0"/>
              <a:buChar char="•"/>
            </a:pPr>
            <a:r>
              <a:rPr lang="en-GB" sz="2800" dirty="0">
                <a:solidFill>
                  <a:srgbClr val="0070BA"/>
                </a:solidFill>
                <a:latin typeface="Arial" panose="020B0604020202020204" pitchFamily="34" charset="0"/>
                <a:cs typeface="Arial" panose="020B0604020202020204" pitchFamily="34" charset="0"/>
              </a:rPr>
              <a:t>Small changes make a difference</a:t>
            </a:r>
          </a:p>
          <a:p>
            <a:pPr marL="180000" indent="-180000">
              <a:spcAft>
                <a:spcPts val="600"/>
              </a:spcAft>
              <a:buClr>
                <a:srgbClr val="9C1252"/>
              </a:buClr>
              <a:buSzPct val="120000"/>
              <a:buFont typeface="Arial" panose="020B0604020202020204" pitchFamily="34" charset="0"/>
              <a:buChar char="•"/>
            </a:pPr>
            <a:r>
              <a:rPr lang="en-GB" sz="2800" dirty="0">
                <a:solidFill>
                  <a:srgbClr val="0070BA"/>
                </a:solidFill>
                <a:latin typeface="Arial" panose="020B0604020202020204" pitchFamily="34" charset="0"/>
                <a:cs typeface="Arial" panose="020B0604020202020204" pitchFamily="34" charset="0"/>
              </a:rPr>
              <a:t>Overall we believe our changes have saved Rosebank GP’s many hours over the last year</a:t>
            </a:r>
          </a:p>
          <a:p>
            <a:pPr marL="180000" indent="-180000">
              <a:spcAft>
                <a:spcPts val="600"/>
              </a:spcAft>
              <a:buClr>
                <a:srgbClr val="9C1252"/>
              </a:buClr>
              <a:buSzPct val="120000"/>
              <a:buFont typeface="Arial" panose="020B0604020202020204" pitchFamily="34" charset="0"/>
              <a:buChar char="•"/>
            </a:pPr>
            <a:r>
              <a:rPr lang="en-GB" sz="2800" dirty="0">
                <a:solidFill>
                  <a:srgbClr val="0070BA"/>
                </a:solidFill>
                <a:latin typeface="Arial" panose="020B0604020202020204" pitchFamily="34" charset="0"/>
                <a:cs typeface="Arial" panose="020B0604020202020204" pitchFamily="34" charset="0"/>
              </a:rPr>
              <a:t>Further projects under way</a:t>
            </a:r>
          </a:p>
          <a:p>
            <a:pPr marL="180000" indent="-180000">
              <a:spcAft>
                <a:spcPts val="600"/>
              </a:spcAft>
              <a:buClr>
                <a:srgbClr val="9C1252"/>
              </a:buClr>
              <a:buSzPct val="120000"/>
              <a:buFont typeface="Arial" panose="020B0604020202020204" pitchFamily="34" charset="0"/>
              <a:buChar char="•"/>
            </a:pPr>
            <a:endParaRPr lang="en-GB" dirty="0">
              <a:solidFill>
                <a:srgbClr val="0070BA"/>
              </a:solidFill>
              <a:latin typeface="Arial" panose="020B0604020202020204" pitchFamily="34" charset="0"/>
              <a:cs typeface="Arial" panose="020B0604020202020204" pitchFamily="34" charset="0"/>
            </a:endParaRPr>
          </a:p>
        </p:txBody>
      </p:sp>
      <p:pic>
        <p:nvPicPr>
          <p:cNvPr id="7" name="Picture 6" descr="C:\Users\Wyndham.Parry\AppData\Local\Microsoft\Windows\Temporary Internet Files\Content.IE5\EV76EPWW\work-in-pro[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4214336"/>
            <a:ext cx="1656185" cy="1971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6556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51" y="1161613"/>
            <a:ext cx="8641098" cy="550774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0976" y="260648"/>
            <a:ext cx="1731504" cy="659621"/>
          </a:xfrm>
          <a:prstGeom prst="rect">
            <a:avLst/>
          </a:prstGeom>
        </p:spPr>
      </p:pic>
      <p:sp>
        <p:nvSpPr>
          <p:cNvPr id="4" name="TextBox 3"/>
          <p:cNvSpPr txBox="1"/>
          <p:nvPr/>
        </p:nvSpPr>
        <p:spPr>
          <a:xfrm>
            <a:off x="7308304" y="6165304"/>
            <a:ext cx="1368152" cy="338554"/>
          </a:xfrm>
          <a:prstGeom prst="rect">
            <a:avLst/>
          </a:prstGeom>
          <a:noFill/>
        </p:spPr>
        <p:txBody>
          <a:bodyPr wrap="square" rtlCol="0">
            <a:spAutoFit/>
          </a:bodyPr>
          <a:lstStyle/>
          <a:p>
            <a:r>
              <a:rPr lang="en-GB" sz="1600" b="1" dirty="0" smtClean="0">
                <a:solidFill>
                  <a:srgbClr val="71E4FF"/>
                </a:solidFill>
                <a:latin typeface="Arial" panose="020B0604020202020204" pitchFamily="34" charset="0"/>
                <a:cs typeface="Arial" panose="020B0604020202020204" pitchFamily="34" charset="0"/>
              </a:rPr>
              <a:t>#</a:t>
            </a:r>
            <a:r>
              <a:rPr lang="en-GB" sz="1600" b="1" dirty="0" err="1" smtClean="0">
                <a:solidFill>
                  <a:srgbClr val="71E4FF"/>
                </a:solidFill>
                <a:latin typeface="Arial" panose="020B0604020202020204" pitchFamily="34" charset="0"/>
                <a:cs typeface="Arial" panose="020B0604020202020204" pitchFamily="34" charset="0"/>
              </a:rPr>
              <a:t>GlosGPFV</a:t>
            </a:r>
            <a:endParaRPr lang="en-GB" sz="1600" b="1" dirty="0">
              <a:solidFill>
                <a:srgbClr val="71E4FF"/>
              </a:solidFill>
              <a:latin typeface="Arial" panose="020B0604020202020204" pitchFamily="34" charset="0"/>
              <a:cs typeface="Arial" panose="020B0604020202020204" pitchFamily="34" charset="0"/>
            </a:endParaRPr>
          </a:p>
        </p:txBody>
      </p:sp>
      <p:sp>
        <p:nvSpPr>
          <p:cNvPr id="6" name="TextBox 5"/>
          <p:cNvSpPr txBox="1"/>
          <p:nvPr/>
        </p:nvSpPr>
        <p:spPr>
          <a:xfrm>
            <a:off x="683568" y="1628800"/>
            <a:ext cx="7776864" cy="3908762"/>
          </a:xfrm>
          <a:prstGeom prst="rect">
            <a:avLst/>
          </a:prstGeom>
          <a:noFill/>
        </p:spPr>
        <p:txBody>
          <a:bodyPr wrap="square" rtlCol="0">
            <a:spAutoFit/>
          </a:bodyPr>
          <a:lstStyle/>
          <a:p>
            <a:pPr>
              <a:spcAft>
                <a:spcPts val="600"/>
              </a:spcAft>
            </a:pPr>
            <a:r>
              <a:rPr lang="en-GB" sz="3200" b="1" dirty="0" smtClean="0">
                <a:solidFill>
                  <a:srgbClr val="9C1252"/>
                </a:solidFill>
                <a:latin typeface="Arial" panose="020B0604020202020204" pitchFamily="34" charset="0"/>
                <a:cs typeface="Arial" panose="020B0604020202020204" pitchFamily="34" charset="0"/>
              </a:rPr>
              <a:t>Recommendations</a:t>
            </a:r>
            <a:endParaRPr lang="en-GB" sz="2400" dirty="0" smtClean="0">
              <a:solidFill>
                <a:srgbClr val="0070BA"/>
              </a:solidFill>
              <a:latin typeface="Arial" panose="020B0604020202020204" pitchFamily="34" charset="0"/>
              <a:cs typeface="Arial" panose="020B0604020202020204" pitchFamily="34" charset="0"/>
            </a:endParaRPr>
          </a:p>
          <a:p>
            <a:pPr marL="180000" indent="-180000">
              <a:spcAft>
                <a:spcPts val="600"/>
              </a:spcAft>
              <a:buClr>
                <a:srgbClr val="9C1252"/>
              </a:buClr>
              <a:buSzPct val="120000"/>
              <a:buFont typeface="Arial" panose="020B0604020202020204" pitchFamily="34" charset="0"/>
              <a:buChar char="•"/>
            </a:pPr>
            <a:r>
              <a:rPr lang="en-GB" sz="2800" dirty="0" smtClean="0">
                <a:solidFill>
                  <a:srgbClr val="0070BA"/>
                </a:solidFill>
                <a:latin typeface="Arial" panose="020B0604020202020204" pitchFamily="34" charset="0"/>
                <a:cs typeface="Arial" panose="020B0604020202020204" pitchFamily="34" charset="0"/>
              </a:rPr>
              <a:t>Invest - time </a:t>
            </a:r>
            <a:r>
              <a:rPr lang="en-GB" sz="2800" dirty="0">
                <a:solidFill>
                  <a:srgbClr val="0070BA"/>
                </a:solidFill>
                <a:latin typeface="Arial" panose="020B0604020202020204" pitchFamily="34" charset="0"/>
                <a:cs typeface="Arial" panose="020B0604020202020204" pitchFamily="34" charset="0"/>
              </a:rPr>
              <a:t>&amp; </a:t>
            </a:r>
            <a:r>
              <a:rPr lang="en-GB" sz="2800" dirty="0" smtClean="0">
                <a:solidFill>
                  <a:srgbClr val="0070BA"/>
                </a:solidFill>
                <a:latin typeface="Arial" panose="020B0604020202020204" pitchFamily="34" charset="0"/>
                <a:cs typeface="Arial" panose="020B0604020202020204" pitchFamily="34" charset="0"/>
              </a:rPr>
              <a:t>staff</a:t>
            </a:r>
            <a:endParaRPr lang="en-GB" sz="2800" dirty="0">
              <a:solidFill>
                <a:srgbClr val="0070BA"/>
              </a:solidFill>
              <a:latin typeface="Arial" panose="020B0604020202020204" pitchFamily="34" charset="0"/>
              <a:cs typeface="Arial" panose="020B0604020202020204" pitchFamily="34" charset="0"/>
            </a:endParaRPr>
          </a:p>
          <a:p>
            <a:pPr marL="180000" indent="-180000">
              <a:spcAft>
                <a:spcPts val="600"/>
              </a:spcAft>
              <a:buClr>
                <a:srgbClr val="9C1252"/>
              </a:buClr>
              <a:buSzPct val="120000"/>
              <a:buFont typeface="Arial" panose="020B0604020202020204" pitchFamily="34" charset="0"/>
              <a:buChar char="•"/>
            </a:pPr>
            <a:r>
              <a:rPr lang="en-GB" sz="2800" dirty="0">
                <a:solidFill>
                  <a:srgbClr val="0070BA"/>
                </a:solidFill>
                <a:latin typeface="Arial" panose="020B0604020202020204" pitchFamily="34" charset="0"/>
                <a:cs typeface="Arial" panose="020B0604020202020204" pitchFamily="34" charset="0"/>
              </a:rPr>
              <a:t>Involve </a:t>
            </a:r>
            <a:r>
              <a:rPr lang="en-GB" sz="2800" dirty="0" smtClean="0">
                <a:solidFill>
                  <a:srgbClr val="0070BA"/>
                </a:solidFill>
                <a:latin typeface="Arial" panose="020B0604020202020204" pitchFamily="34" charset="0"/>
                <a:cs typeface="Arial" panose="020B0604020202020204" pitchFamily="34" charset="0"/>
              </a:rPr>
              <a:t>team</a:t>
            </a:r>
            <a:endParaRPr lang="en-GB" sz="2800" dirty="0">
              <a:solidFill>
                <a:srgbClr val="0070BA"/>
              </a:solidFill>
              <a:latin typeface="Arial" panose="020B0604020202020204" pitchFamily="34" charset="0"/>
              <a:cs typeface="Arial" panose="020B0604020202020204" pitchFamily="34" charset="0"/>
            </a:endParaRPr>
          </a:p>
          <a:p>
            <a:pPr marL="180000" indent="-180000">
              <a:spcAft>
                <a:spcPts val="600"/>
              </a:spcAft>
              <a:buClr>
                <a:srgbClr val="9C1252"/>
              </a:buClr>
              <a:buSzPct val="120000"/>
              <a:buFont typeface="Arial" panose="020B0604020202020204" pitchFamily="34" charset="0"/>
              <a:buChar char="•"/>
            </a:pPr>
            <a:r>
              <a:rPr lang="en-GB" sz="2800" dirty="0">
                <a:solidFill>
                  <a:srgbClr val="0070BA"/>
                </a:solidFill>
                <a:latin typeface="Arial" panose="020B0604020202020204" pitchFamily="34" charset="0"/>
                <a:cs typeface="Arial" panose="020B0604020202020204" pitchFamily="34" charset="0"/>
              </a:rPr>
              <a:t>Look at skill mix and other </a:t>
            </a:r>
            <a:r>
              <a:rPr lang="en-GB" sz="2800" dirty="0" smtClean="0">
                <a:solidFill>
                  <a:srgbClr val="0070BA"/>
                </a:solidFill>
                <a:latin typeface="Arial" panose="020B0604020202020204" pitchFamily="34" charset="0"/>
                <a:cs typeface="Arial" panose="020B0604020202020204" pitchFamily="34" charset="0"/>
              </a:rPr>
              <a:t>resources</a:t>
            </a:r>
            <a:endParaRPr lang="en-GB" sz="2800" dirty="0">
              <a:solidFill>
                <a:srgbClr val="0070BA"/>
              </a:solidFill>
              <a:latin typeface="Arial" panose="020B0604020202020204" pitchFamily="34" charset="0"/>
              <a:cs typeface="Arial" panose="020B0604020202020204" pitchFamily="34" charset="0"/>
            </a:endParaRPr>
          </a:p>
          <a:p>
            <a:pPr marL="180000" indent="-180000">
              <a:spcAft>
                <a:spcPts val="600"/>
              </a:spcAft>
              <a:buClr>
                <a:srgbClr val="9C1252"/>
              </a:buClr>
              <a:buSzPct val="120000"/>
              <a:buFont typeface="Arial" panose="020B0604020202020204" pitchFamily="34" charset="0"/>
              <a:buChar char="•"/>
            </a:pPr>
            <a:r>
              <a:rPr lang="en-GB" sz="2800" dirty="0">
                <a:solidFill>
                  <a:srgbClr val="0070BA"/>
                </a:solidFill>
                <a:latin typeface="Arial" panose="020B0604020202020204" pitchFamily="34" charset="0"/>
                <a:cs typeface="Arial" panose="020B0604020202020204" pitchFamily="34" charset="0"/>
              </a:rPr>
              <a:t>Continual Improvement – keep asking  “Why</a:t>
            </a:r>
            <a:r>
              <a:rPr lang="en-GB" sz="2800" dirty="0" smtClean="0">
                <a:solidFill>
                  <a:srgbClr val="0070BA"/>
                </a:solidFill>
                <a:latin typeface="Arial" panose="020B0604020202020204" pitchFamily="34" charset="0"/>
                <a:cs typeface="Arial" panose="020B0604020202020204" pitchFamily="34" charset="0"/>
              </a:rPr>
              <a:t>?”</a:t>
            </a:r>
            <a:endParaRPr lang="en-GB" sz="2800" dirty="0">
              <a:solidFill>
                <a:srgbClr val="0070BA"/>
              </a:solidFill>
              <a:latin typeface="Arial" panose="020B0604020202020204" pitchFamily="34" charset="0"/>
              <a:cs typeface="Arial" panose="020B0604020202020204" pitchFamily="34" charset="0"/>
            </a:endParaRPr>
          </a:p>
          <a:p>
            <a:pPr marL="180000" indent="-180000">
              <a:spcAft>
                <a:spcPts val="600"/>
              </a:spcAft>
              <a:buClr>
                <a:srgbClr val="9C1252"/>
              </a:buClr>
              <a:buSzPct val="120000"/>
              <a:buFont typeface="Arial" panose="020B0604020202020204" pitchFamily="34" charset="0"/>
              <a:buChar char="•"/>
            </a:pPr>
            <a:r>
              <a:rPr lang="en-GB" sz="2800" dirty="0">
                <a:solidFill>
                  <a:srgbClr val="0070BA"/>
                </a:solidFill>
                <a:latin typeface="Arial" panose="020B0604020202020204" pitchFamily="34" charset="0"/>
                <a:cs typeface="Arial" panose="020B0604020202020204" pitchFamily="34" charset="0"/>
              </a:rPr>
              <a:t>Share initiatives  - we can all learn from one another</a:t>
            </a:r>
          </a:p>
          <a:p>
            <a:pPr marL="180000" indent="-180000">
              <a:spcAft>
                <a:spcPts val="600"/>
              </a:spcAft>
              <a:buClr>
                <a:srgbClr val="9C1252"/>
              </a:buClr>
              <a:buSzPct val="120000"/>
              <a:buFont typeface="Arial" panose="020B0604020202020204" pitchFamily="34" charset="0"/>
              <a:buChar char="•"/>
            </a:pPr>
            <a:endParaRPr lang="en-GB" dirty="0">
              <a:solidFill>
                <a:srgbClr val="0070BA"/>
              </a:solidFill>
              <a:latin typeface="Arial" panose="020B0604020202020204" pitchFamily="34" charset="0"/>
              <a:cs typeface="Arial" panose="020B0604020202020204" pitchFamily="34" charset="0"/>
            </a:endParaRPr>
          </a:p>
        </p:txBody>
      </p:sp>
      <p:pic>
        <p:nvPicPr>
          <p:cNvPr id="7" name="Picture 2" descr="C:\Users\Wyndham.Parry\AppData\Local\Microsoft\Windows\Temporary Internet Files\Content.IE5\HZJC99PG\IDEAS[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1412776"/>
            <a:ext cx="2952328" cy="1798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6270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116013" y="2133600"/>
            <a:ext cx="6985000" cy="2303463"/>
          </a:xfrm>
        </p:spPr>
        <p:txBody>
          <a:bodyPr lIns="0" tIns="0" rIns="0" bIns="0" anchor="t"/>
          <a:lstStyle/>
          <a:p>
            <a:pPr eaLnBrk="1" hangingPunct="1"/>
            <a:r>
              <a:rPr lang="en-GB" altLang="en-US" sz="3600" smtClean="0">
                <a:solidFill>
                  <a:srgbClr val="0066CC"/>
                </a:solidFill>
              </a:rPr>
              <a:t>Reducing medicines waste through public awareness</a:t>
            </a:r>
            <a:br>
              <a:rPr lang="en-GB" altLang="en-US" sz="3600" smtClean="0">
                <a:solidFill>
                  <a:srgbClr val="0066CC"/>
                </a:solidFill>
              </a:rPr>
            </a:br>
            <a:r>
              <a:rPr lang="en-GB" altLang="en-US" sz="3600" smtClean="0">
                <a:solidFill>
                  <a:srgbClr val="0066CC"/>
                </a:solidFill>
              </a:rPr>
              <a:t/>
            </a:r>
            <a:br>
              <a:rPr lang="en-GB" altLang="en-US" sz="3600" smtClean="0">
                <a:solidFill>
                  <a:srgbClr val="0066CC"/>
                </a:solidFill>
              </a:rPr>
            </a:br>
            <a:r>
              <a:rPr lang="en-GB" altLang="en-US" sz="2800" i="1" smtClean="0"/>
              <a:t>Chris Llewellyn &amp; Georgina Smith</a:t>
            </a:r>
            <a:r>
              <a:rPr lang="en-GB" altLang="en-US" sz="3600" smtClean="0">
                <a:solidFill>
                  <a:srgbClr val="0066CC"/>
                </a:solidFill>
              </a:rPr>
              <a:t/>
            </a:r>
            <a:br>
              <a:rPr lang="en-GB" altLang="en-US" sz="3600" smtClean="0">
                <a:solidFill>
                  <a:srgbClr val="0066CC"/>
                </a:solidFill>
              </a:rPr>
            </a:br>
            <a:endParaRPr lang="en-GB" altLang="en-US" sz="3600" smtClean="0">
              <a:solidFill>
                <a:srgbClr val="0066CC"/>
              </a:solidFill>
            </a:endParaRPr>
          </a:p>
        </p:txBody>
      </p:sp>
    </p:spTree>
    <p:extLst>
      <p:ext uri="{BB962C8B-B14F-4D97-AF65-F5344CB8AC3E}">
        <p14:creationId xmlns:p14="http://schemas.microsoft.com/office/powerpoint/2010/main" val="1175203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0" y="-8743"/>
            <a:ext cx="7092280" cy="584775"/>
          </a:xfrm>
          <a:prstGeom prst="rect">
            <a:avLst/>
          </a:prstGeom>
          <a:noFill/>
        </p:spPr>
        <p:txBody>
          <a:bodyPr wrap="square" rtlCol="0">
            <a:spAutoFit/>
          </a:bodyPr>
          <a:lstStyle/>
          <a:p>
            <a:r>
              <a:rPr lang="en-GB" sz="3200" b="1" dirty="0" smtClean="0">
                <a:solidFill>
                  <a:srgbClr val="0072C6"/>
                </a:solidFill>
                <a:cs typeface="Arial" panose="020B0604020202020204" pitchFamily="34" charset="0"/>
              </a:rPr>
              <a:t>Financial Challenge:</a:t>
            </a:r>
            <a:endParaRPr lang="en-GB" sz="3200" b="1" dirty="0">
              <a:solidFill>
                <a:srgbClr val="0072C6"/>
              </a:solidFill>
              <a:cs typeface="Arial" panose="020B0604020202020204" pitchFamily="34" charset="0"/>
            </a:endParaRPr>
          </a:p>
        </p:txBody>
      </p:sp>
      <p:sp>
        <p:nvSpPr>
          <p:cNvPr id="4" name="TextBox 3"/>
          <p:cNvSpPr txBox="1"/>
          <p:nvPr/>
        </p:nvSpPr>
        <p:spPr>
          <a:xfrm>
            <a:off x="463138" y="1044480"/>
            <a:ext cx="8378041" cy="4216539"/>
          </a:xfrm>
          <a:prstGeom prst="rect">
            <a:avLst/>
          </a:prstGeom>
          <a:noFill/>
        </p:spPr>
        <p:txBody>
          <a:bodyPr wrap="square" rtlCol="0">
            <a:spAutoFit/>
          </a:bodyPr>
          <a:lstStyle/>
          <a:p>
            <a:pPr marL="171450" indent="-171450" algn="just" defTabSz="914400">
              <a:buFont typeface="Arial" panose="020B0604020202020204" pitchFamily="34" charset="0"/>
              <a:buChar char="•"/>
            </a:pPr>
            <a:r>
              <a:rPr lang="en-GB" sz="2000" dirty="0" smtClean="0">
                <a:cs typeface="Arial"/>
              </a:rPr>
              <a:t>We all recognise the financial challenge is </a:t>
            </a:r>
            <a:r>
              <a:rPr lang="en-GB" sz="2000" dirty="0">
                <a:cs typeface="Arial"/>
              </a:rPr>
              <a:t>significant over the </a:t>
            </a:r>
            <a:r>
              <a:rPr lang="en-GB" sz="2000" dirty="0" smtClean="0">
                <a:cs typeface="Arial"/>
              </a:rPr>
              <a:t>next four year </a:t>
            </a:r>
            <a:r>
              <a:rPr lang="en-GB" sz="2000" dirty="0">
                <a:cs typeface="Arial"/>
              </a:rPr>
              <a:t>planning horizon</a:t>
            </a:r>
            <a:r>
              <a:rPr lang="en-GB" sz="2000" dirty="0" smtClean="0">
                <a:cs typeface="Arial"/>
              </a:rPr>
              <a:t>.</a:t>
            </a:r>
          </a:p>
          <a:p>
            <a:pPr algn="just" defTabSz="914400"/>
            <a:endParaRPr lang="en-GB" sz="1200" dirty="0">
              <a:cs typeface="Arial"/>
            </a:endParaRPr>
          </a:p>
          <a:p>
            <a:pPr marL="171450" indent="-171450" algn="just" defTabSz="914400">
              <a:buFont typeface="Arial" panose="020B0604020202020204" pitchFamily="34" charset="0"/>
              <a:buChar char="•"/>
            </a:pPr>
            <a:r>
              <a:rPr lang="en-GB" sz="2000" dirty="0">
                <a:cs typeface="Arial"/>
              </a:rPr>
              <a:t>Our plan identifies opportunities </a:t>
            </a:r>
            <a:r>
              <a:rPr lang="en-GB" sz="2000" dirty="0" smtClean="0">
                <a:cs typeface="Arial"/>
              </a:rPr>
              <a:t>to </a:t>
            </a:r>
            <a:r>
              <a:rPr lang="en-GB" sz="2000" dirty="0">
                <a:cs typeface="Arial"/>
              </a:rPr>
              <a:t>make savings across our system, split across our priority </a:t>
            </a:r>
            <a:r>
              <a:rPr lang="en-GB" sz="2000" dirty="0" smtClean="0">
                <a:cs typeface="Arial"/>
              </a:rPr>
              <a:t>areas</a:t>
            </a:r>
          </a:p>
          <a:p>
            <a:pPr algn="just" defTabSz="914400"/>
            <a:endParaRPr lang="en-GB" sz="1200" dirty="0">
              <a:cs typeface="Arial"/>
            </a:endParaRPr>
          </a:p>
          <a:p>
            <a:pPr marL="171450" indent="-171450" algn="just" defTabSz="914400">
              <a:buFont typeface="Arial" panose="020B0604020202020204" pitchFamily="34" charset="0"/>
              <a:buChar char="•"/>
            </a:pPr>
            <a:r>
              <a:rPr lang="en-GB" sz="2000" dirty="0">
                <a:cs typeface="Arial"/>
              </a:rPr>
              <a:t>The system is committed to owning and resolving the issues we have identified to meet the significant challenge and we are working together to agree a clear </a:t>
            </a:r>
            <a:r>
              <a:rPr lang="en-GB" sz="2000" dirty="0" smtClean="0">
                <a:cs typeface="Arial"/>
              </a:rPr>
              <a:t>plan</a:t>
            </a:r>
          </a:p>
          <a:p>
            <a:pPr algn="just" defTabSz="914400"/>
            <a:endParaRPr lang="en-GB" sz="1200" dirty="0">
              <a:cs typeface="Arial"/>
            </a:endParaRPr>
          </a:p>
          <a:p>
            <a:pPr marL="171450" indent="-171450" algn="just" defTabSz="914400">
              <a:buFont typeface="Arial" panose="020B0604020202020204" pitchFamily="34" charset="0"/>
              <a:buChar char="•"/>
            </a:pPr>
            <a:r>
              <a:rPr lang="en-GB" sz="2000" dirty="0">
                <a:cs typeface="Arial"/>
              </a:rPr>
              <a:t>There will inherently be additional costs in delivering change in terms of supporting service change and capacity needed to design and deliver our STP </a:t>
            </a:r>
            <a:r>
              <a:rPr lang="en-GB" sz="2000" dirty="0" smtClean="0">
                <a:cs typeface="Arial"/>
              </a:rPr>
              <a:t>programme at </a:t>
            </a:r>
            <a:r>
              <a:rPr lang="en-GB" sz="2000" dirty="0">
                <a:cs typeface="Arial"/>
              </a:rPr>
              <a:t>scale and </a:t>
            </a:r>
            <a:r>
              <a:rPr lang="en-GB" sz="2000" dirty="0" smtClean="0">
                <a:cs typeface="Arial"/>
              </a:rPr>
              <a:t>pace. We will need to identify services of funding to pump prime change in the next 3 years. </a:t>
            </a:r>
          </a:p>
          <a:p>
            <a:pPr algn="just" defTabSz="914400"/>
            <a:endParaRPr lang="en-GB" sz="1200" dirty="0">
              <a:cs typeface="Arial"/>
            </a:endParaRPr>
          </a:p>
        </p:txBody>
      </p:sp>
    </p:spTree>
    <p:extLst>
      <p:ext uri="{BB962C8B-B14F-4D97-AF65-F5344CB8AC3E}">
        <p14:creationId xmlns:p14="http://schemas.microsoft.com/office/powerpoint/2010/main" val="6032551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252413" y="1196975"/>
            <a:ext cx="8566150" cy="1079500"/>
          </a:xfrm>
        </p:spPr>
        <p:txBody>
          <a:bodyPr lIns="0" tIns="0" rIns="0" bIns="0" anchor="t"/>
          <a:lstStyle/>
          <a:p>
            <a:pPr eaLnBrk="1" hangingPunct="1"/>
            <a:r>
              <a:rPr lang="en-GB" altLang="en-US" sz="2800" smtClean="0">
                <a:solidFill>
                  <a:srgbClr val="0066CC"/>
                </a:solidFill>
              </a:rPr>
              <a:t>The problem</a:t>
            </a:r>
          </a:p>
        </p:txBody>
      </p:sp>
      <p:sp>
        <p:nvSpPr>
          <p:cNvPr id="3075" name="Subtitle 2"/>
          <p:cNvSpPr>
            <a:spLocks noGrp="1"/>
          </p:cNvSpPr>
          <p:nvPr>
            <p:ph type="subTitle" idx="1"/>
          </p:nvPr>
        </p:nvSpPr>
        <p:spPr>
          <a:xfrm>
            <a:off x="395288" y="1916113"/>
            <a:ext cx="8569325" cy="3671887"/>
          </a:xfrm>
        </p:spPr>
        <p:txBody>
          <a:bodyPr/>
          <a:lstStyle/>
          <a:p>
            <a:pPr marL="342900" indent="-342900" algn="l" eaLnBrk="1" hangingPunct="1">
              <a:buFont typeface="Arial" charset="0"/>
              <a:buChar char="•"/>
            </a:pPr>
            <a:r>
              <a:rPr lang="en-GB" altLang="en-US" sz="2400" smtClean="0">
                <a:solidFill>
                  <a:schemeClr val="tx1"/>
                </a:solidFill>
              </a:rPr>
              <a:t>A 2008 audit estimated that that £4.5 million is being wasted through the cost of prescriptions</a:t>
            </a:r>
          </a:p>
          <a:p>
            <a:pPr marL="342900" indent="-342900" algn="l" eaLnBrk="1" hangingPunct="1">
              <a:buFont typeface="Arial" charset="0"/>
              <a:buChar char="•"/>
            </a:pPr>
            <a:r>
              <a:rPr lang="en-GB" altLang="en-US" sz="2400" smtClean="0">
                <a:solidFill>
                  <a:schemeClr val="tx1"/>
                </a:solidFill>
              </a:rPr>
              <a:t>The CCG is not repeating this audit as we can see from the disposal of pharmaceutical waste at pharmacies and GPs that this trend continues</a:t>
            </a:r>
          </a:p>
          <a:p>
            <a:pPr marL="342900" indent="-342900" algn="l" eaLnBrk="1" hangingPunct="1">
              <a:buFont typeface="Arial" charset="0"/>
              <a:buChar char="•"/>
            </a:pPr>
            <a:r>
              <a:rPr lang="en-GB" altLang="en-US" sz="2400" smtClean="0">
                <a:solidFill>
                  <a:schemeClr val="tx1"/>
                </a:solidFill>
              </a:rPr>
              <a:t>Pharmaceuticals are responsible for 1/5 of the carbon footprint of the NHS, all waste medicines have to be incinerated and cannot be reused or recycled</a:t>
            </a:r>
          </a:p>
          <a:p>
            <a:pPr marL="342900" indent="-342900" algn="l" eaLnBrk="1" hangingPunct="1">
              <a:buFont typeface="Arial" charset="0"/>
              <a:buChar char="•"/>
            </a:pPr>
            <a:r>
              <a:rPr lang="en-GB" altLang="en-US" sz="2400" smtClean="0">
                <a:solidFill>
                  <a:schemeClr val="tx1"/>
                </a:solidFill>
              </a:rPr>
              <a:t>We need to reduce the amount of medicines waste in Gloucestershire</a:t>
            </a:r>
          </a:p>
        </p:txBody>
      </p:sp>
    </p:spTree>
    <p:extLst>
      <p:ext uri="{BB962C8B-B14F-4D97-AF65-F5344CB8AC3E}">
        <p14:creationId xmlns:p14="http://schemas.microsoft.com/office/powerpoint/2010/main" val="9775107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lIns="0" tIns="0" rIns="0" bIns="0" anchor="t"/>
          <a:lstStyle/>
          <a:p>
            <a:pPr eaLnBrk="1" hangingPunct="1"/>
            <a:r>
              <a:rPr lang="en-GB" altLang="en-US" sz="2800" smtClean="0">
                <a:solidFill>
                  <a:srgbClr val="0066CC"/>
                </a:solidFill>
              </a:rPr>
              <a:t>Our aim</a:t>
            </a:r>
          </a:p>
        </p:txBody>
      </p:sp>
      <p:graphicFrame>
        <p:nvGraphicFramePr>
          <p:cNvPr id="7" name="Content Placeholder 6"/>
          <p:cNvGraphicFramePr>
            <a:graphicFrameLocks noGrp="1"/>
          </p:cNvGraphicFramePr>
          <p:nvPr>
            <p:ph idx="1"/>
          </p:nvPr>
        </p:nvGraphicFramePr>
        <p:xfrm>
          <a:off x="611188" y="1557338"/>
          <a:ext cx="7632700" cy="5486401"/>
        </p:xfrm>
        <a:graphic>
          <a:graphicData uri="http://schemas.openxmlformats.org/drawingml/2006/table">
            <a:tbl>
              <a:tblPr firstRow="1" firstCol="1" bandRow="1">
                <a:tableStyleId>{5C22544A-7EE6-4342-B048-85BDC9FD1C3A}</a:tableStyleId>
              </a:tblPr>
              <a:tblGrid>
                <a:gridCol w="7632700"/>
              </a:tblGrid>
              <a:tr h="1371599">
                <a:tc>
                  <a:txBody>
                    <a:bodyPr/>
                    <a:lstStyle/>
                    <a:p>
                      <a:pPr>
                        <a:spcAft>
                          <a:spcPts val="0"/>
                        </a:spcAft>
                      </a:pPr>
                      <a:r>
                        <a:rPr lang="en-GB" sz="1800" b="1" i="1" dirty="0" smtClean="0">
                          <a:solidFill>
                            <a:schemeClr val="tx1"/>
                          </a:solidFill>
                          <a:effectLst/>
                        </a:rPr>
                        <a:t>Aim</a:t>
                      </a:r>
                    </a:p>
                    <a:p>
                      <a:pPr>
                        <a:spcAft>
                          <a:spcPts val="0"/>
                        </a:spcAft>
                      </a:pPr>
                      <a:r>
                        <a:rPr lang="en-GB" sz="1800" b="0" i="1" dirty="0" smtClean="0">
                          <a:solidFill>
                            <a:schemeClr val="tx1"/>
                          </a:solidFill>
                          <a:effectLst/>
                        </a:rPr>
                        <a:t>The </a:t>
                      </a:r>
                      <a:r>
                        <a:rPr lang="en-GB" sz="1800" b="0" i="1" dirty="0">
                          <a:solidFill>
                            <a:schemeClr val="tx1"/>
                          </a:solidFill>
                          <a:effectLst/>
                        </a:rPr>
                        <a:t>overall aim is to reduce the waste of medicines through </a:t>
                      </a:r>
                      <a:r>
                        <a:rPr lang="en-GB" sz="1800" b="0" i="1" dirty="0" smtClean="0">
                          <a:solidFill>
                            <a:schemeClr val="tx1"/>
                          </a:solidFill>
                          <a:effectLst/>
                        </a:rPr>
                        <a:t>educating</a:t>
                      </a:r>
                      <a:r>
                        <a:rPr lang="en-GB" sz="1800" b="0" i="1" baseline="0" dirty="0" smtClean="0">
                          <a:solidFill>
                            <a:schemeClr val="tx1"/>
                          </a:solidFill>
                          <a:effectLst/>
                        </a:rPr>
                        <a:t> the</a:t>
                      </a:r>
                      <a:r>
                        <a:rPr lang="en-GB" sz="1800" b="0" i="1" dirty="0" smtClean="0">
                          <a:solidFill>
                            <a:schemeClr val="tx1"/>
                          </a:solidFill>
                          <a:effectLst/>
                        </a:rPr>
                        <a:t> </a:t>
                      </a:r>
                      <a:r>
                        <a:rPr lang="en-GB" sz="1800" b="0" i="1" dirty="0">
                          <a:solidFill>
                            <a:schemeClr val="tx1"/>
                          </a:solidFill>
                          <a:effectLst/>
                        </a:rPr>
                        <a:t>public (</a:t>
                      </a:r>
                      <a:r>
                        <a:rPr lang="en-GB" sz="1800" b="0" i="1" dirty="0" smtClean="0">
                          <a:solidFill>
                            <a:schemeClr val="tx1"/>
                          </a:solidFill>
                          <a:effectLst/>
                        </a:rPr>
                        <a:t>patients) how they can</a:t>
                      </a:r>
                      <a:r>
                        <a:rPr lang="en-GB" sz="1800" b="0" i="1" baseline="0" dirty="0" smtClean="0">
                          <a:solidFill>
                            <a:schemeClr val="tx1"/>
                          </a:solidFill>
                          <a:effectLst/>
                        </a:rPr>
                        <a:t> help to </a:t>
                      </a:r>
                      <a:r>
                        <a:rPr lang="en-GB" sz="1800" b="0" i="1" dirty="0" smtClean="0">
                          <a:solidFill>
                            <a:schemeClr val="tx1"/>
                          </a:solidFill>
                          <a:effectLst/>
                        </a:rPr>
                        <a:t>reduce medicines waste</a:t>
                      </a:r>
                      <a:r>
                        <a:rPr lang="en-GB" sz="1800" b="0" i="1" baseline="0" dirty="0" smtClean="0">
                          <a:solidFill>
                            <a:schemeClr val="tx1"/>
                          </a:solidFill>
                          <a:effectLst/>
                        </a:rPr>
                        <a:t> through only ordering what they really need</a:t>
                      </a:r>
                      <a:endParaRPr lang="en-GB" sz="1800" b="0" i="1" dirty="0" smtClean="0">
                        <a:solidFill>
                          <a:schemeClr val="tx1"/>
                        </a:solidFill>
                        <a:effectLst/>
                      </a:endParaRPr>
                    </a:p>
                    <a:p>
                      <a:pPr>
                        <a:spcAft>
                          <a:spcPts val="0"/>
                        </a:spcAft>
                      </a:pPr>
                      <a:endParaRPr lang="en-GB" sz="1800" b="0" i="1" dirty="0">
                        <a:solidFill>
                          <a:schemeClr val="tx1"/>
                        </a:solidFill>
                        <a:effectLst/>
                        <a:latin typeface="Calibri"/>
                        <a:ea typeface="Times New Roman"/>
                        <a:cs typeface="Times New Roman"/>
                      </a:endParaRPr>
                    </a:p>
                  </a:txBody>
                  <a:tcPr marL="68579" marR="68579" marT="0" marB="0">
                    <a:solidFill>
                      <a:schemeClr val="bg1"/>
                    </a:solidFill>
                  </a:tcPr>
                </a:tc>
              </a:tr>
              <a:tr h="1645920">
                <a:tc>
                  <a:txBody>
                    <a:bodyPr/>
                    <a:lstStyle/>
                    <a:p>
                      <a:pPr>
                        <a:spcAft>
                          <a:spcPts val="0"/>
                        </a:spcAft>
                      </a:pPr>
                      <a:r>
                        <a:rPr lang="en-GB" sz="1800" b="1" i="1" dirty="0" smtClean="0">
                          <a:solidFill>
                            <a:schemeClr val="tx1"/>
                          </a:solidFill>
                          <a:effectLst/>
                        </a:rPr>
                        <a:t>Objective</a:t>
                      </a:r>
                      <a:endParaRPr lang="en-GB" sz="1800" b="1" i="1" dirty="0">
                        <a:solidFill>
                          <a:schemeClr val="tx1"/>
                        </a:solidFill>
                        <a:effectLst/>
                      </a:endParaRPr>
                    </a:p>
                    <a:p>
                      <a:pPr>
                        <a:spcAft>
                          <a:spcPts val="0"/>
                        </a:spcAft>
                      </a:pPr>
                      <a:r>
                        <a:rPr lang="en-GB" sz="1800" b="0" i="1" dirty="0">
                          <a:solidFill>
                            <a:schemeClr val="tx1"/>
                          </a:solidFill>
                          <a:effectLst/>
                        </a:rPr>
                        <a:t>To increase public awareness of the problem of medicines waste </a:t>
                      </a:r>
                      <a:r>
                        <a:rPr lang="en-GB" sz="1800" b="0" i="1" dirty="0" smtClean="0">
                          <a:solidFill>
                            <a:schemeClr val="tx1"/>
                          </a:solidFill>
                          <a:effectLst/>
                        </a:rPr>
                        <a:t>and  what people can do</a:t>
                      </a:r>
                      <a:r>
                        <a:rPr lang="en-GB" sz="1800" b="0" i="1" baseline="0" dirty="0" smtClean="0">
                          <a:solidFill>
                            <a:schemeClr val="tx1"/>
                          </a:solidFill>
                          <a:effectLst/>
                        </a:rPr>
                        <a:t> to </a:t>
                      </a:r>
                      <a:r>
                        <a:rPr lang="en-GB" sz="1800" b="0" i="1" dirty="0" smtClean="0">
                          <a:solidFill>
                            <a:schemeClr val="tx1"/>
                          </a:solidFill>
                          <a:effectLst/>
                        </a:rPr>
                        <a:t>help reduce the waste. To promote </a:t>
                      </a:r>
                      <a:r>
                        <a:rPr lang="en-GB" sz="1800" b="0" i="1" baseline="0" dirty="0" smtClean="0">
                          <a:solidFill>
                            <a:schemeClr val="tx1"/>
                          </a:solidFill>
                          <a:effectLst/>
                        </a:rPr>
                        <a:t>behaviours that result in a reduction of waste medicine.</a:t>
                      </a:r>
                      <a:endParaRPr lang="en-GB" sz="1800" b="0" i="1" dirty="0">
                        <a:solidFill>
                          <a:schemeClr val="tx1"/>
                        </a:solidFill>
                        <a:effectLst/>
                        <a:latin typeface="Calibri"/>
                        <a:ea typeface="Times New Roman"/>
                        <a:cs typeface="Times New Roman"/>
                      </a:endParaRPr>
                    </a:p>
                  </a:txBody>
                  <a:tcPr marL="68579" marR="68579" marT="0" marB="0">
                    <a:noFill/>
                  </a:tcPr>
                </a:tc>
              </a:tr>
              <a:tr h="2468881">
                <a:tc>
                  <a:txBody>
                    <a:bodyPr/>
                    <a:lstStyle/>
                    <a:p>
                      <a:pPr>
                        <a:spcAft>
                          <a:spcPts val="0"/>
                        </a:spcAft>
                      </a:pPr>
                      <a:r>
                        <a:rPr lang="en-GB" sz="1800" b="1" i="1" dirty="0">
                          <a:solidFill>
                            <a:schemeClr val="tx1"/>
                          </a:solidFill>
                          <a:effectLst/>
                        </a:rPr>
                        <a:t>How will this be measured?</a:t>
                      </a:r>
                    </a:p>
                    <a:p>
                      <a:pPr>
                        <a:spcAft>
                          <a:spcPts val="0"/>
                        </a:spcAft>
                      </a:pPr>
                      <a:r>
                        <a:rPr lang="en-GB" sz="1800" b="0" i="1" dirty="0">
                          <a:solidFill>
                            <a:schemeClr val="tx1"/>
                          </a:solidFill>
                          <a:effectLst/>
                        </a:rPr>
                        <a:t>The number of items </a:t>
                      </a:r>
                      <a:r>
                        <a:rPr lang="en-GB" sz="1800" b="0" i="1" dirty="0" smtClean="0">
                          <a:solidFill>
                            <a:schemeClr val="tx1"/>
                          </a:solidFill>
                          <a:effectLst/>
                        </a:rPr>
                        <a:t>prescribed </a:t>
                      </a:r>
                      <a:r>
                        <a:rPr lang="en-GB" sz="1800" b="0" i="1" dirty="0">
                          <a:solidFill>
                            <a:schemeClr val="tx1"/>
                          </a:solidFill>
                          <a:effectLst/>
                        </a:rPr>
                        <a:t>will be used as a proxy measure for increased awareness of medicines waste and thus a reduction in wasted medicines.  The </a:t>
                      </a:r>
                      <a:r>
                        <a:rPr lang="en-GB" sz="1800" b="0" i="1" dirty="0" smtClean="0">
                          <a:solidFill>
                            <a:schemeClr val="tx1"/>
                          </a:solidFill>
                          <a:effectLst/>
                        </a:rPr>
                        <a:t>number of items ordered in the 12 </a:t>
                      </a:r>
                      <a:r>
                        <a:rPr lang="en-GB" sz="1800" b="0" i="1" dirty="0">
                          <a:solidFill>
                            <a:schemeClr val="tx1"/>
                          </a:solidFill>
                          <a:effectLst/>
                        </a:rPr>
                        <a:t>months post campaign implementation will be compared to the 12 months pre </a:t>
                      </a:r>
                      <a:r>
                        <a:rPr lang="en-GB" sz="1800" b="0" i="1" dirty="0" smtClean="0">
                          <a:solidFill>
                            <a:schemeClr val="tx1"/>
                          </a:solidFill>
                          <a:effectLst/>
                        </a:rPr>
                        <a:t>campaign.</a:t>
                      </a:r>
                      <a:r>
                        <a:rPr lang="en-GB" sz="1800" b="0" i="1" dirty="0">
                          <a:solidFill>
                            <a:schemeClr val="tx1"/>
                          </a:solidFill>
                          <a:effectLst/>
                        </a:rPr>
                        <a:t> </a:t>
                      </a:r>
                      <a:endParaRPr lang="en-GB" sz="1800" b="0" i="1" dirty="0">
                        <a:solidFill>
                          <a:schemeClr val="tx1"/>
                        </a:solidFill>
                        <a:effectLst/>
                        <a:latin typeface="Calibri"/>
                        <a:ea typeface="Times New Roman"/>
                        <a:cs typeface="Times New Roman"/>
                      </a:endParaRPr>
                    </a:p>
                  </a:txBody>
                  <a:tcPr marL="68579" marR="68579" marT="0" marB="0">
                    <a:noFill/>
                  </a:tcPr>
                </a:tc>
              </a:tr>
            </a:tbl>
          </a:graphicData>
        </a:graphic>
      </p:graphicFrame>
    </p:spTree>
    <p:extLst>
      <p:ext uri="{BB962C8B-B14F-4D97-AF65-F5344CB8AC3E}">
        <p14:creationId xmlns:p14="http://schemas.microsoft.com/office/powerpoint/2010/main" val="7816368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750" y="1773238"/>
            <a:ext cx="8229600" cy="4608512"/>
          </a:xfrm>
        </p:spPr>
        <p:txBody>
          <a:bodyPr/>
          <a:lstStyle/>
          <a:p>
            <a:pPr>
              <a:buFont typeface="Arial" pitchFamily="34" charset="0"/>
              <a:buChar char="•"/>
              <a:defRPr/>
            </a:pPr>
            <a:r>
              <a:rPr lang="en-GB" sz="2800" b="1" dirty="0" smtClean="0"/>
              <a:t>Pharmacy </a:t>
            </a:r>
            <a:r>
              <a:rPr lang="en-GB" sz="2800" b="1" dirty="0"/>
              <a:t>Waste</a:t>
            </a:r>
            <a:r>
              <a:rPr lang="en-GB" sz="2800" dirty="0"/>
              <a:t>.  Pharmacy waste trends per </a:t>
            </a:r>
            <a:r>
              <a:rPr lang="en-GB" sz="2800" dirty="0" smtClean="0"/>
              <a:t>year.  </a:t>
            </a:r>
          </a:p>
          <a:p>
            <a:pPr marL="0" indent="0">
              <a:buFont typeface="Arial" charset="0"/>
              <a:buNone/>
              <a:defRPr/>
            </a:pPr>
            <a:endParaRPr lang="en-GB" sz="2800" dirty="0" smtClean="0"/>
          </a:p>
          <a:p>
            <a:pPr>
              <a:buFont typeface="Wingdings" panose="05000000000000000000" pitchFamily="2" charset="2"/>
              <a:buChar char="Ø"/>
              <a:defRPr/>
            </a:pPr>
            <a:r>
              <a:rPr lang="en-GB" sz="2800" dirty="0" smtClean="0"/>
              <a:t>Cost of disposal of med waste </a:t>
            </a:r>
            <a:r>
              <a:rPr lang="en-GB" sz="2800" dirty="0"/>
              <a:t>£</a:t>
            </a:r>
            <a:r>
              <a:rPr lang="en-GB" sz="2800" dirty="0" smtClean="0"/>
              <a:t>97,000</a:t>
            </a:r>
          </a:p>
          <a:p>
            <a:pPr>
              <a:buFont typeface="Wingdings" panose="05000000000000000000" pitchFamily="2" charset="2"/>
              <a:buChar char="Ø"/>
              <a:defRPr/>
            </a:pPr>
            <a:r>
              <a:rPr lang="en-GB" sz="2800" dirty="0" smtClean="0"/>
              <a:t>Weight 181 tonnes</a:t>
            </a:r>
          </a:p>
          <a:p>
            <a:pPr marL="0" indent="0">
              <a:buFont typeface="Arial" pitchFamily="34" charset="0"/>
              <a:buNone/>
              <a:defRPr/>
            </a:pPr>
            <a:endParaRPr lang="en-GB" sz="2800" dirty="0" smtClean="0"/>
          </a:p>
          <a:p>
            <a:pPr>
              <a:buFont typeface="Arial" pitchFamily="34" charset="0"/>
              <a:buChar char="•"/>
              <a:defRPr/>
            </a:pPr>
            <a:r>
              <a:rPr lang="en-GB" sz="2800" b="1" dirty="0" smtClean="0"/>
              <a:t>Medicines prescribed</a:t>
            </a:r>
          </a:p>
          <a:p>
            <a:pPr>
              <a:buFont typeface="Wingdings" panose="05000000000000000000" pitchFamily="2" charset="2"/>
              <a:buChar char="Ø"/>
              <a:defRPr/>
            </a:pPr>
            <a:r>
              <a:rPr lang="en-GB" sz="2800" dirty="0" smtClean="0"/>
              <a:t>898,000 medicines prescribed ordered (1 month of data)</a:t>
            </a:r>
            <a:endParaRPr lang="en-GB" sz="2800" dirty="0"/>
          </a:p>
          <a:p>
            <a:pPr>
              <a:buFont typeface="Arial" pitchFamily="34" charset="0"/>
              <a:buChar char="•"/>
              <a:defRPr/>
            </a:pPr>
            <a:endParaRPr lang="en-GB" b="1" dirty="0"/>
          </a:p>
          <a:p>
            <a:pPr>
              <a:buFont typeface="Arial" pitchFamily="34" charset="0"/>
              <a:buChar char="•"/>
              <a:defRPr/>
            </a:pPr>
            <a:endParaRPr lang="en-GB" dirty="0"/>
          </a:p>
        </p:txBody>
      </p:sp>
      <p:sp>
        <p:nvSpPr>
          <p:cNvPr id="5123" name="Title 1"/>
          <p:cNvSpPr>
            <a:spLocks noGrp="1"/>
          </p:cNvSpPr>
          <p:nvPr>
            <p:ph type="title"/>
          </p:nvPr>
        </p:nvSpPr>
        <p:spPr/>
        <p:txBody>
          <a:bodyPr lIns="0" tIns="0" rIns="0" bIns="0" anchor="t"/>
          <a:lstStyle/>
          <a:p>
            <a:pPr eaLnBrk="1" hangingPunct="1"/>
            <a:r>
              <a:rPr lang="en-GB" altLang="en-US" sz="2800" smtClean="0">
                <a:solidFill>
                  <a:srgbClr val="0066CC"/>
                </a:solidFill>
              </a:rPr>
              <a:t>The current data</a:t>
            </a:r>
          </a:p>
        </p:txBody>
      </p:sp>
    </p:spTree>
    <p:extLst>
      <p:ext uri="{BB962C8B-B14F-4D97-AF65-F5344CB8AC3E}">
        <p14:creationId xmlns:p14="http://schemas.microsoft.com/office/powerpoint/2010/main" val="4718699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57200" y="2349500"/>
            <a:ext cx="8229600" cy="4032250"/>
          </a:xfrm>
        </p:spPr>
        <p:txBody>
          <a:bodyPr/>
          <a:lstStyle/>
          <a:p>
            <a:r>
              <a:rPr lang="en-GB" altLang="en-US" smtClean="0"/>
              <a:t>There are many projects taking place at the CCG which focus on improved prescribing practice e.g. repeat dispensing service where patients are asked to check all medications in bag</a:t>
            </a:r>
          </a:p>
          <a:p>
            <a:r>
              <a:rPr lang="en-GB" altLang="en-US" smtClean="0"/>
              <a:t>This project will focus on what patients can do to help support the reduction in medicines waste</a:t>
            </a:r>
          </a:p>
          <a:p>
            <a:endParaRPr lang="en-GB" altLang="en-US" smtClean="0"/>
          </a:p>
        </p:txBody>
      </p:sp>
      <p:sp>
        <p:nvSpPr>
          <p:cNvPr id="6147" name="Title 1"/>
          <p:cNvSpPr>
            <a:spLocks noGrp="1"/>
          </p:cNvSpPr>
          <p:nvPr>
            <p:ph type="title"/>
          </p:nvPr>
        </p:nvSpPr>
        <p:spPr/>
        <p:txBody>
          <a:bodyPr/>
          <a:lstStyle/>
          <a:p>
            <a:r>
              <a:rPr lang="en-GB" altLang="en-US" sz="2800" smtClean="0">
                <a:solidFill>
                  <a:srgbClr val="0066CC"/>
                </a:solidFill>
              </a:rPr>
              <a:t>The public (patient) focussed behaviour change campaign</a:t>
            </a:r>
          </a:p>
        </p:txBody>
      </p:sp>
    </p:spTree>
    <p:extLst>
      <p:ext uri="{BB962C8B-B14F-4D97-AF65-F5344CB8AC3E}">
        <p14:creationId xmlns:p14="http://schemas.microsoft.com/office/powerpoint/2010/main" val="8353159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8313" y="836613"/>
            <a:ext cx="8229600" cy="647700"/>
          </a:xfrm>
        </p:spPr>
        <p:txBody>
          <a:bodyPr/>
          <a:lstStyle/>
          <a:p>
            <a:r>
              <a:rPr lang="en-GB" altLang="en-US" sz="2800" smtClean="0">
                <a:solidFill>
                  <a:srgbClr val="0066CC"/>
                </a:solidFill>
              </a:rPr>
              <a:t>Common</a:t>
            </a:r>
            <a:r>
              <a:rPr lang="en-GB" altLang="en-US" smtClean="0"/>
              <a:t> </a:t>
            </a:r>
            <a:r>
              <a:rPr lang="en-GB" altLang="en-US" sz="2800" smtClean="0">
                <a:solidFill>
                  <a:srgbClr val="0066CC"/>
                </a:solidFill>
              </a:rPr>
              <a:t>myths</a:t>
            </a:r>
          </a:p>
        </p:txBody>
      </p:sp>
      <p:sp>
        <p:nvSpPr>
          <p:cNvPr id="3" name="Content Placeholder 2"/>
          <p:cNvSpPr>
            <a:spLocks noGrp="1"/>
          </p:cNvSpPr>
          <p:nvPr>
            <p:ph idx="1"/>
          </p:nvPr>
        </p:nvSpPr>
        <p:spPr>
          <a:xfrm>
            <a:off x="539750" y="1557338"/>
            <a:ext cx="8229600" cy="3776662"/>
          </a:xfrm>
        </p:spPr>
        <p:txBody>
          <a:bodyPr/>
          <a:lstStyle/>
          <a:p>
            <a:pPr>
              <a:defRPr/>
            </a:pPr>
            <a:r>
              <a:rPr lang="en-GB" sz="2400" dirty="0"/>
              <a:t>Unopened </a:t>
            </a:r>
            <a:r>
              <a:rPr lang="en-GB" sz="2400" dirty="0" smtClean="0"/>
              <a:t>medicines returned </a:t>
            </a:r>
            <a:r>
              <a:rPr lang="en-GB" sz="2400" dirty="0"/>
              <a:t>to pharmacies/GP can be:</a:t>
            </a:r>
          </a:p>
          <a:p>
            <a:pPr marL="354013" indent="0">
              <a:buFont typeface="Arial" charset="0"/>
              <a:buNone/>
              <a:defRPr/>
            </a:pPr>
            <a:r>
              <a:rPr lang="en-GB" sz="2400" dirty="0" smtClean="0"/>
              <a:t>a) used </a:t>
            </a:r>
            <a:r>
              <a:rPr lang="en-GB" sz="2400" dirty="0"/>
              <a:t>by other people</a:t>
            </a:r>
          </a:p>
          <a:p>
            <a:pPr marL="354013" indent="0">
              <a:buFont typeface="Arial" charset="0"/>
              <a:buNone/>
              <a:defRPr/>
            </a:pPr>
            <a:r>
              <a:rPr lang="en-GB" sz="2400" dirty="0" smtClean="0"/>
              <a:t>b) recycled</a:t>
            </a:r>
            <a:endParaRPr lang="en-GB" sz="2400" dirty="0"/>
          </a:p>
          <a:p>
            <a:pPr marL="354013" indent="0">
              <a:buFont typeface="Arial" charset="0"/>
              <a:buNone/>
              <a:defRPr/>
            </a:pPr>
            <a:endParaRPr lang="en-GB" sz="2400" dirty="0"/>
          </a:p>
          <a:p>
            <a:pPr>
              <a:defRPr/>
            </a:pPr>
            <a:r>
              <a:rPr lang="en-GB" sz="2400" dirty="0"/>
              <a:t>NHS has plentiful funding to absorb waste </a:t>
            </a:r>
            <a:r>
              <a:rPr lang="en-GB" sz="2400" dirty="0" smtClean="0"/>
              <a:t>costs</a:t>
            </a:r>
          </a:p>
          <a:p>
            <a:pPr>
              <a:defRPr/>
            </a:pPr>
            <a:endParaRPr lang="en-GB" sz="2400" dirty="0" smtClean="0"/>
          </a:p>
          <a:p>
            <a:pPr>
              <a:defRPr/>
            </a:pPr>
            <a:r>
              <a:rPr lang="en-GB" sz="2400" dirty="0" smtClean="0"/>
              <a:t>Medicines should be disposed of in the toilet/in the household waste</a:t>
            </a:r>
          </a:p>
          <a:p>
            <a:pPr marL="0" indent="0">
              <a:buFont typeface="Arial" charset="0"/>
              <a:buNone/>
              <a:defRPr/>
            </a:pPr>
            <a:endParaRPr lang="en-GB" sz="2400" dirty="0" smtClean="0"/>
          </a:p>
          <a:p>
            <a:pPr>
              <a:defRPr/>
            </a:pPr>
            <a:r>
              <a:rPr lang="en-GB" sz="2400" dirty="0" smtClean="0"/>
              <a:t>It is wise to keep a stock of medications at home </a:t>
            </a:r>
            <a:r>
              <a:rPr lang="en-GB" sz="2400" u="sng" dirty="0" smtClean="0"/>
              <a:t>just in case</a:t>
            </a:r>
          </a:p>
          <a:p>
            <a:pPr marL="0" indent="0" algn="ctr">
              <a:buFont typeface="Arial" charset="0"/>
              <a:buNone/>
              <a:defRPr/>
            </a:pPr>
            <a:r>
              <a:rPr lang="en-GB" sz="2400" i="1" dirty="0" smtClean="0">
                <a:solidFill>
                  <a:srgbClr val="FF0000"/>
                </a:solidFill>
              </a:rPr>
              <a:t>ALL OF THESE ARE WRONG</a:t>
            </a:r>
          </a:p>
          <a:p>
            <a:pPr>
              <a:defRPr/>
            </a:pPr>
            <a:endParaRPr lang="en-GB" sz="2400" dirty="0"/>
          </a:p>
          <a:p>
            <a:pPr>
              <a:defRPr/>
            </a:pPr>
            <a:endParaRPr lang="en-GB" dirty="0"/>
          </a:p>
        </p:txBody>
      </p:sp>
    </p:spTree>
    <p:extLst>
      <p:ext uri="{BB962C8B-B14F-4D97-AF65-F5344CB8AC3E}">
        <p14:creationId xmlns:p14="http://schemas.microsoft.com/office/powerpoint/2010/main" val="2682343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95288" y="763588"/>
            <a:ext cx="8229600" cy="793750"/>
          </a:xfrm>
        </p:spPr>
        <p:txBody>
          <a:bodyPr/>
          <a:lstStyle/>
          <a:p>
            <a:r>
              <a:rPr lang="en-GB" altLang="en-US" sz="3200" smtClean="0">
                <a:solidFill>
                  <a:srgbClr val="0066CC"/>
                </a:solidFill>
              </a:rPr>
              <a:t>The patient role</a:t>
            </a:r>
          </a:p>
        </p:txBody>
      </p:sp>
      <p:sp>
        <p:nvSpPr>
          <p:cNvPr id="3" name="Content Placeholder 2"/>
          <p:cNvSpPr>
            <a:spLocks noGrp="1"/>
          </p:cNvSpPr>
          <p:nvPr>
            <p:ph idx="1"/>
          </p:nvPr>
        </p:nvSpPr>
        <p:spPr>
          <a:xfrm>
            <a:off x="468313" y="1916113"/>
            <a:ext cx="8229600" cy="3776662"/>
          </a:xfrm>
        </p:spPr>
        <p:txBody>
          <a:bodyPr/>
          <a:lstStyle/>
          <a:p>
            <a:pPr>
              <a:defRPr/>
            </a:pPr>
            <a:endParaRPr lang="en-GB" sz="1800" dirty="0" smtClean="0">
              <a:solidFill>
                <a:schemeClr val="bg1">
                  <a:lumMod val="50000"/>
                </a:schemeClr>
              </a:solidFill>
            </a:endParaRPr>
          </a:p>
          <a:p>
            <a:pPr>
              <a:defRPr/>
            </a:pPr>
            <a:endParaRPr lang="en-GB" sz="1800" dirty="0">
              <a:solidFill>
                <a:schemeClr val="bg1">
                  <a:lumMod val="50000"/>
                </a:schemeClr>
              </a:solidFill>
            </a:endParaRPr>
          </a:p>
          <a:p>
            <a:pPr>
              <a:defRPr/>
            </a:pPr>
            <a:endParaRPr lang="en-GB" sz="2400" dirty="0">
              <a:solidFill>
                <a:schemeClr val="tx1">
                  <a:tint val="75000"/>
                </a:schemeClr>
              </a:solidFill>
            </a:endParaRPr>
          </a:p>
        </p:txBody>
      </p:sp>
      <p:graphicFrame>
        <p:nvGraphicFramePr>
          <p:cNvPr id="2" name="Table 1"/>
          <p:cNvGraphicFramePr>
            <a:graphicFrameLocks noGrp="1"/>
          </p:cNvGraphicFramePr>
          <p:nvPr/>
        </p:nvGraphicFramePr>
        <p:xfrm>
          <a:off x="684213" y="1484313"/>
          <a:ext cx="8064500" cy="5235574"/>
        </p:xfrm>
        <a:graphic>
          <a:graphicData uri="http://schemas.openxmlformats.org/drawingml/2006/table">
            <a:tbl>
              <a:tblPr firstRow="1" bandRow="1">
                <a:tableStyleId>{5C22544A-7EE6-4342-B048-85BDC9FD1C3A}</a:tableStyleId>
              </a:tblPr>
              <a:tblGrid>
                <a:gridCol w="3659175"/>
                <a:gridCol w="4405325"/>
              </a:tblGrid>
              <a:tr h="640168">
                <a:tc>
                  <a:txBody>
                    <a:bodyPr/>
                    <a:lstStyle/>
                    <a:p>
                      <a:r>
                        <a:rPr lang="en-GB" sz="1800" dirty="0" smtClean="0"/>
                        <a:t>The Behaviour</a:t>
                      </a:r>
                      <a:endParaRPr lang="en-GB" sz="1800" dirty="0"/>
                    </a:p>
                  </a:txBody>
                  <a:tcPr marL="91437" marR="91437" marT="45726" marB="45726"/>
                </a:tc>
                <a:tc>
                  <a:txBody>
                    <a:bodyPr/>
                    <a:lstStyle/>
                    <a:p>
                      <a:r>
                        <a:rPr lang="en-GB" sz="1800" dirty="0" smtClean="0"/>
                        <a:t>The Patient Behaviour</a:t>
                      </a:r>
                      <a:r>
                        <a:rPr lang="en-GB" sz="1800" baseline="0" dirty="0" smtClean="0"/>
                        <a:t> Change </a:t>
                      </a:r>
                      <a:endParaRPr lang="en-GB" sz="1800" dirty="0"/>
                    </a:p>
                  </a:txBody>
                  <a:tcPr marL="91437" marR="91437" marT="45726" marB="45726"/>
                </a:tc>
              </a:tr>
              <a:tr h="12322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rPr>
                        <a:t>Patients sometimes re-order medicines even though they have stopped taking them </a:t>
                      </a:r>
                    </a:p>
                    <a:p>
                      <a:endParaRPr lang="en-GB" sz="1800" dirty="0">
                        <a:solidFill>
                          <a:schemeClr val="tx1"/>
                        </a:solidFill>
                      </a:endParaRPr>
                    </a:p>
                  </a:txBody>
                  <a:tcPr marL="91437" marR="91437" marT="45726" marB="4572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solidFill>
                            <a:schemeClr val="accent3">
                              <a:lumMod val="50000"/>
                            </a:schemeClr>
                          </a:solidFill>
                          <a:effectLst/>
                          <a:latin typeface="+mn-lt"/>
                          <a:ea typeface="+mn-ea"/>
                          <a:cs typeface="+mn-cs"/>
                        </a:rPr>
                        <a:t>Tell your doctor or pharmacist if you’re not taking any of your medicines for any reason. </a:t>
                      </a:r>
                      <a:endParaRPr lang="en-GB" sz="1800" dirty="0">
                        <a:solidFill>
                          <a:schemeClr val="accent3">
                            <a:lumMod val="50000"/>
                          </a:schemeClr>
                        </a:solidFill>
                      </a:endParaRPr>
                    </a:p>
                  </a:txBody>
                  <a:tcPr marL="91437" marR="91437" marT="45726" marB="45726"/>
                </a:tc>
              </a:tr>
              <a:tr h="1152286">
                <a:tc>
                  <a:txBody>
                    <a:bodyPr/>
                    <a:lstStyle/>
                    <a:p>
                      <a:r>
                        <a:rPr lang="en-GB" sz="1800" dirty="0" smtClean="0">
                          <a:solidFill>
                            <a:schemeClr val="tx1"/>
                          </a:solidFill>
                        </a:rPr>
                        <a:t>Patients sometimes re-order medicines when they already have stock of that item at home. </a:t>
                      </a:r>
                      <a:endParaRPr lang="en-GB" sz="1800" dirty="0">
                        <a:solidFill>
                          <a:schemeClr val="tx1"/>
                        </a:solidFill>
                      </a:endParaRPr>
                    </a:p>
                  </a:txBody>
                  <a:tcPr marL="91437" marR="91437" marT="45726" marB="45726"/>
                </a:tc>
                <a:tc>
                  <a:txBody>
                    <a:bodyPr/>
                    <a:lstStyle/>
                    <a:p>
                      <a:r>
                        <a:rPr lang="en-GB" sz="1800" kern="1200" dirty="0" smtClean="0">
                          <a:solidFill>
                            <a:schemeClr val="accent3">
                              <a:lumMod val="50000"/>
                            </a:schemeClr>
                          </a:solidFill>
                          <a:effectLst/>
                          <a:latin typeface="+mn-lt"/>
                          <a:ea typeface="+mn-ea"/>
                          <a:cs typeface="+mn-cs"/>
                        </a:rPr>
                        <a:t>Only order what you need - check your cupboards first and never stockpile medicines as this can be dangerous</a:t>
                      </a:r>
                      <a:endParaRPr lang="en-GB" sz="1800" dirty="0">
                        <a:solidFill>
                          <a:schemeClr val="accent3">
                            <a:lumMod val="50000"/>
                          </a:schemeClr>
                        </a:solidFill>
                      </a:endParaRPr>
                    </a:p>
                  </a:txBody>
                  <a:tcPr marL="91437" marR="91437" marT="45726" marB="45726"/>
                </a:tc>
              </a:tr>
              <a:tr h="1296322">
                <a:tc>
                  <a:txBody>
                    <a:bodyPr/>
                    <a:lstStyle/>
                    <a:p>
                      <a:r>
                        <a:rPr lang="en-GB" sz="1800" dirty="0" smtClean="0">
                          <a:solidFill>
                            <a:schemeClr val="tx1"/>
                          </a:solidFill>
                        </a:rPr>
                        <a:t>Patients some</a:t>
                      </a:r>
                      <a:r>
                        <a:rPr lang="en-GB" sz="1800" baseline="0" dirty="0" smtClean="0">
                          <a:solidFill>
                            <a:schemeClr val="tx1"/>
                          </a:solidFill>
                        </a:rPr>
                        <a:t>times stop taking medication once they feel better and do not complete the full course</a:t>
                      </a:r>
                      <a:endParaRPr lang="en-GB" sz="1800" dirty="0">
                        <a:solidFill>
                          <a:schemeClr val="tx1"/>
                        </a:solidFill>
                      </a:endParaRPr>
                    </a:p>
                  </a:txBody>
                  <a:tcPr marL="91437" marR="91437" marT="45726" marB="45726"/>
                </a:tc>
                <a:tc>
                  <a:txBody>
                    <a:bodyPr/>
                    <a:lstStyle/>
                    <a:p>
                      <a:r>
                        <a:rPr lang="en-GB" sz="1800" dirty="0" smtClean="0">
                          <a:solidFill>
                            <a:schemeClr val="accent3">
                              <a:lumMod val="50000"/>
                            </a:schemeClr>
                          </a:solidFill>
                        </a:rPr>
                        <a:t>Take</a:t>
                      </a:r>
                      <a:r>
                        <a:rPr lang="en-GB" sz="1800" baseline="0" dirty="0" smtClean="0">
                          <a:solidFill>
                            <a:schemeClr val="accent3">
                              <a:lumMod val="50000"/>
                            </a:schemeClr>
                          </a:solidFill>
                        </a:rPr>
                        <a:t> the full course of medication</a:t>
                      </a:r>
                      <a:endParaRPr lang="en-GB" sz="1800" dirty="0">
                        <a:solidFill>
                          <a:schemeClr val="accent3">
                            <a:lumMod val="50000"/>
                          </a:schemeClr>
                        </a:solidFill>
                      </a:endParaRPr>
                    </a:p>
                  </a:txBody>
                  <a:tcPr marL="91437" marR="91437" marT="45726" marB="45726"/>
                </a:tc>
              </a:tr>
              <a:tr h="914526">
                <a:tc>
                  <a:txBody>
                    <a:bodyPr/>
                    <a:lstStyle/>
                    <a:p>
                      <a:r>
                        <a:rPr lang="en-GB" sz="1800" baseline="0" dirty="0" smtClean="0">
                          <a:solidFill>
                            <a:schemeClr val="tx1"/>
                          </a:solidFill>
                        </a:rPr>
                        <a:t>Medication choice error</a:t>
                      </a:r>
                      <a:endParaRPr lang="en-GB" sz="1800" dirty="0">
                        <a:solidFill>
                          <a:schemeClr val="tx1"/>
                        </a:solidFill>
                      </a:endParaRPr>
                    </a:p>
                  </a:txBody>
                  <a:tcPr marL="91437" marR="91437" marT="45726" marB="45726"/>
                </a:tc>
                <a:tc>
                  <a:txBody>
                    <a:bodyPr/>
                    <a:lstStyle/>
                    <a:p>
                      <a:r>
                        <a:rPr lang="en-GB" sz="1800" dirty="0" smtClean="0">
                          <a:solidFill>
                            <a:schemeClr val="accent3">
                              <a:lumMod val="50000"/>
                            </a:schemeClr>
                          </a:solidFill>
                        </a:rPr>
                        <a:t>Check medications</a:t>
                      </a:r>
                      <a:r>
                        <a:rPr lang="en-GB" sz="1800" baseline="0" dirty="0" smtClean="0">
                          <a:solidFill>
                            <a:schemeClr val="accent3">
                              <a:lumMod val="50000"/>
                            </a:schemeClr>
                          </a:solidFill>
                        </a:rPr>
                        <a:t> bag before leaving the Pharmacy</a:t>
                      </a:r>
                      <a:endParaRPr lang="en-GB" sz="1800" dirty="0">
                        <a:solidFill>
                          <a:schemeClr val="accent3">
                            <a:lumMod val="50000"/>
                          </a:schemeClr>
                        </a:solidFill>
                      </a:endParaRPr>
                    </a:p>
                  </a:txBody>
                  <a:tcPr marL="91437" marR="91437" marT="45726" marB="45726"/>
                </a:tc>
              </a:tr>
            </a:tbl>
          </a:graphicData>
        </a:graphic>
      </p:graphicFrame>
    </p:spTree>
    <p:extLst>
      <p:ext uri="{BB962C8B-B14F-4D97-AF65-F5344CB8AC3E}">
        <p14:creationId xmlns:p14="http://schemas.microsoft.com/office/powerpoint/2010/main" val="37780058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smtClean="0">
                <a:solidFill>
                  <a:srgbClr val="0066CC"/>
                </a:solidFill>
              </a:rPr>
              <a:t>Gathering the PPG views</a:t>
            </a:r>
          </a:p>
        </p:txBody>
      </p:sp>
      <p:sp>
        <p:nvSpPr>
          <p:cNvPr id="9219" name="Content Placeholder 2"/>
          <p:cNvSpPr>
            <a:spLocks noGrp="1"/>
          </p:cNvSpPr>
          <p:nvPr>
            <p:ph idx="1"/>
          </p:nvPr>
        </p:nvSpPr>
        <p:spPr>
          <a:xfrm>
            <a:off x="468313" y="2132013"/>
            <a:ext cx="8229600" cy="4210050"/>
          </a:xfrm>
        </p:spPr>
        <p:txBody>
          <a:bodyPr/>
          <a:lstStyle/>
          <a:p>
            <a:r>
              <a:rPr lang="en-GB" altLang="en-US" smtClean="0"/>
              <a:t>We would like to gather your thoughts on the style of materials used in the campaign</a:t>
            </a:r>
          </a:p>
          <a:p>
            <a:r>
              <a:rPr lang="en-GB" altLang="en-US" smtClean="0"/>
              <a:t>What wording, colours and theme do you think will be the most eye-catching and effective to engage with the public?</a:t>
            </a:r>
          </a:p>
        </p:txBody>
      </p:sp>
    </p:spTree>
    <p:extLst>
      <p:ext uri="{BB962C8B-B14F-4D97-AF65-F5344CB8AC3E}">
        <p14:creationId xmlns:p14="http://schemas.microsoft.com/office/powerpoint/2010/main" val="7714856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smtClean="0">
                <a:solidFill>
                  <a:srgbClr val="0066CC"/>
                </a:solidFill>
              </a:rPr>
              <a:t>Video</a:t>
            </a:r>
            <a:r>
              <a:rPr lang="en-GB" altLang="en-US" smtClean="0">
                <a:solidFill>
                  <a:srgbClr val="00B0F0"/>
                </a:solidFill>
              </a:rPr>
              <a:t> </a:t>
            </a:r>
            <a:endParaRPr lang="en-GB" altLang="en-US" smtClean="0">
              <a:solidFill>
                <a:srgbClr val="0070C0"/>
              </a:solidFill>
            </a:endParaRPr>
          </a:p>
        </p:txBody>
      </p:sp>
      <p:sp>
        <p:nvSpPr>
          <p:cNvPr id="10243" name="Content Placeholder 4"/>
          <p:cNvSpPr>
            <a:spLocks noGrp="1"/>
          </p:cNvSpPr>
          <p:nvPr>
            <p:ph idx="1"/>
          </p:nvPr>
        </p:nvSpPr>
        <p:spPr/>
        <p:txBody>
          <a:bodyPr/>
          <a:lstStyle/>
          <a:p>
            <a:pPr marL="0" indent="0">
              <a:buFont typeface="Arial" charset="0"/>
              <a:buNone/>
            </a:pPr>
            <a:r>
              <a:rPr lang="en-GB" altLang="en-US" b="1" smtClean="0">
                <a:hlinkClick r:id="rId2"/>
              </a:rPr>
              <a:t>https://www.youtube.com/watch?v=14LTXDmDgvg</a:t>
            </a:r>
            <a:endParaRPr lang="en-GB" altLang="en-US" b="1" smtClean="0"/>
          </a:p>
          <a:p>
            <a:pPr marL="0" indent="0">
              <a:buFont typeface="Arial" charset="0"/>
              <a:buNone/>
            </a:pPr>
            <a:r>
              <a:rPr lang="en-GB" altLang="en-US" b="1" u="sng" smtClean="0">
                <a:hlinkClick r:id="rId3"/>
              </a:rPr>
              <a:t>https://www.youtube.com/watch?v=Rk48LuRm0BY</a:t>
            </a:r>
            <a:endParaRPr lang="en-GB" altLang="en-US" b="1" u="sng" smtClean="0"/>
          </a:p>
          <a:p>
            <a:pPr marL="0" indent="0">
              <a:buFont typeface="Arial" charset="0"/>
              <a:buNone/>
            </a:pPr>
            <a:r>
              <a:rPr lang="en-GB" altLang="en-US" b="1" u="sng" smtClean="0">
                <a:hlinkClick r:id="rId4"/>
              </a:rPr>
              <a:t>https://www.youtube.com/watch?v=5qzLRABf5cw</a:t>
            </a:r>
            <a:endParaRPr lang="en-GB" altLang="en-US" smtClean="0"/>
          </a:p>
        </p:txBody>
      </p:sp>
    </p:spTree>
    <p:extLst>
      <p:ext uri="{BB962C8B-B14F-4D97-AF65-F5344CB8AC3E}">
        <p14:creationId xmlns:p14="http://schemas.microsoft.com/office/powerpoint/2010/main" val="1959802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44924" y="83184"/>
            <a:ext cx="5089026" cy="653333"/>
          </a:xfrm>
        </p:spPr>
        <p:txBody>
          <a:bodyPr/>
          <a:lstStyle/>
          <a:p>
            <a:r>
              <a:rPr lang="en-GB" sz="2400" dirty="0" smtClean="0"/>
              <a:t>Enabling Active Communities </a:t>
            </a:r>
            <a:endParaRPr lang="en-GB" sz="2400" dirty="0"/>
          </a:p>
        </p:txBody>
      </p:sp>
      <p:sp>
        <p:nvSpPr>
          <p:cNvPr id="5" name="Text Placeholder 4"/>
          <p:cNvSpPr>
            <a:spLocks noGrp="1"/>
          </p:cNvSpPr>
          <p:nvPr>
            <p:ph type="body" sz="quarter" idx="13"/>
          </p:nvPr>
        </p:nvSpPr>
        <p:spPr>
          <a:xfrm>
            <a:off x="2255912" y="659575"/>
            <a:ext cx="6674333" cy="6234298"/>
          </a:xfrm>
        </p:spPr>
        <p:txBody>
          <a:bodyPr/>
          <a:lstStyle/>
          <a:p>
            <a:pPr marL="0" indent="0">
              <a:buNone/>
            </a:pPr>
            <a:r>
              <a:rPr lang="en-GB" b="1" dirty="0"/>
              <a:t>Enabling Active Communities</a:t>
            </a:r>
            <a:r>
              <a:rPr lang="en-GB" dirty="0"/>
              <a:t> - We will develop a new sense of personal responsibility and improved independence for </a:t>
            </a:r>
            <a:r>
              <a:rPr lang="en-GB" dirty="0" smtClean="0"/>
              <a:t>health, building </a:t>
            </a:r>
            <a:r>
              <a:rPr lang="en-GB" dirty="0"/>
              <a:t>community capacity and ensure we make it easier for voluntary and community agencies to work in partnership with us. </a:t>
            </a:r>
            <a:r>
              <a:rPr lang="en-GB" dirty="0" smtClean="0"/>
              <a:t>We </a:t>
            </a:r>
            <a:r>
              <a:rPr lang="en-GB" dirty="0"/>
              <a:t>will use this approach to deliver a </a:t>
            </a:r>
            <a:r>
              <a:rPr lang="en-GB" b="1" dirty="0"/>
              <a:t>radical Self Care and Prevention plan</a:t>
            </a:r>
            <a:r>
              <a:rPr lang="en-GB" dirty="0"/>
              <a:t> to close the </a:t>
            </a:r>
            <a:r>
              <a:rPr lang="en-GB" b="1" dirty="0"/>
              <a:t>Health and Wellbeing gap</a:t>
            </a:r>
            <a:r>
              <a:rPr lang="en-GB" dirty="0"/>
              <a:t> in </a:t>
            </a:r>
            <a:r>
              <a:rPr lang="en-GB" dirty="0" smtClean="0"/>
              <a:t>Gloucestershire</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r>
              <a:rPr lang="en-GB" b="1" dirty="0" smtClean="0"/>
              <a:t>Including:</a:t>
            </a:r>
            <a:endParaRPr lang="en-GB" dirty="0" smtClean="0"/>
          </a:p>
          <a:p>
            <a:r>
              <a:rPr lang="en-GB" dirty="0" smtClean="0"/>
              <a:t>Work-place Wellbeing Charter</a:t>
            </a:r>
          </a:p>
          <a:p>
            <a:r>
              <a:rPr lang="en-GB" dirty="0" smtClean="0"/>
              <a:t>Whole System approach to Obesity</a:t>
            </a:r>
          </a:p>
          <a:p>
            <a:r>
              <a:rPr lang="en-GB" dirty="0" smtClean="0"/>
              <a:t>Diabetes Prevention Programme – Diabetes NHSE Digital Test Bed</a:t>
            </a:r>
          </a:p>
          <a:p>
            <a:r>
              <a:rPr lang="en-GB" dirty="0" smtClean="0"/>
              <a:t>Closer working with system partners and VCSE, supported by Devolution</a:t>
            </a:r>
          </a:p>
          <a:p>
            <a:r>
              <a:rPr lang="en-GB" dirty="0" smtClean="0"/>
              <a:t>System to support person-led care and personalised care planning i.e. IPC</a:t>
            </a:r>
          </a:p>
          <a:p>
            <a:pPr marL="0" indent="0">
              <a:buNone/>
            </a:pPr>
            <a:endParaRPr lang="en-GB" sz="1000" dirty="0" smtClean="0">
              <a:solidFill>
                <a:schemeClr val="bg1">
                  <a:lumMod val="75000"/>
                </a:schemeClr>
              </a:solidFill>
            </a:endParaRPr>
          </a:p>
          <a:p>
            <a:pPr marL="0" indent="0" algn="ctr">
              <a:buNone/>
            </a:pPr>
            <a:r>
              <a:rPr lang="en-GB" b="1" dirty="0" smtClean="0">
                <a:solidFill>
                  <a:schemeClr val="bg1">
                    <a:lumMod val="75000"/>
                  </a:schemeClr>
                </a:solidFill>
              </a:rPr>
              <a:t>Programme Leaders: Margaret Wilcox, Linda Uren and Mary Hutton</a:t>
            </a:r>
            <a:endParaRPr lang="en-GB" b="1" dirty="0">
              <a:solidFill>
                <a:schemeClr val="bg1">
                  <a:lumMod val="75000"/>
                </a:schemeClr>
              </a:solidFill>
            </a:endParaRPr>
          </a:p>
        </p:txBody>
      </p:sp>
      <p:graphicFrame>
        <p:nvGraphicFramePr>
          <p:cNvPr id="4" name="Diagram 3"/>
          <p:cNvGraphicFramePr/>
          <p:nvPr>
            <p:extLst>
              <p:ext uri="{D42A27DB-BD31-4B8C-83A1-F6EECF244321}">
                <p14:modId xmlns:p14="http://schemas.microsoft.com/office/powerpoint/2010/main" val="1850366586"/>
              </p:ext>
            </p:extLst>
          </p:nvPr>
        </p:nvGraphicFramePr>
        <p:xfrm>
          <a:off x="0" y="0"/>
          <a:ext cx="2255912" cy="6336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3477038792"/>
              </p:ext>
            </p:extLst>
          </p:nvPr>
        </p:nvGraphicFramePr>
        <p:xfrm>
          <a:off x="2553196" y="1929631"/>
          <a:ext cx="5704892" cy="301050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AutoShape 88"/>
          <p:cNvSpPr>
            <a:spLocks noChangeArrowheads="1"/>
          </p:cNvSpPr>
          <p:nvPr/>
        </p:nvSpPr>
        <p:spPr bwMode="auto">
          <a:xfrm>
            <a:off x="2553196" y="1934343"/>
            <a:ext cx="5818908" cy="513089"/>
          </a:xfrm>
          <a:prstGeom prst="rightArrow">
            <a:avLst>
              <a:gd name="adj1" fmla="val 84102"/>
              <a:gd name="adj2" fmla="val 99511"/>
            </a:avLst>
          </a:prstGeom>
          <a:solidFill>
            <a:srgbClr val="9BBB59">
              <a:lumMod val="100000"/>
              <a:lumOff val="0"/>
            </a:srgbClr>
          </a:solidFill>
          <a:ln w="38100">
            <a:solidFill>
              <a:srgbClr val="9BBB59">
                <a:lumMod val="60000"/>
                <a:lumOff val="40000"/>
              </a:srgbClr>
            </a:solidFill>
            <a:miter lim="800000"/>
            <a:headEnd/>
            <a:tailEnd/>
          </a:ln>
          <a:effectLst>
            <a:outerShdw dist="28398" dir="3806097" algn="ctr" rotWithShape="0">
              <a:srgbClr val="9BBB59">
                <a:lumMod val="50000"/>
                <a:lumOff val="0"/>
                <a:alpha val="50000"/>
              </a:srgbClr>
            </a:outerShdw>
          </a:effectLst>
        </p:spPr>
        <p:txBody>
          <a:bodyPr rot="0" vert="horz" wrap="square" lIns="91440" tIns="45720" rIns="91440" bIns="45720" anchor="ctr" anchorCtr="0" upright="1">
            <a:noAutofit/>
          </a:bodyPr>
          <a:lstStyle/>
          <a:p>
            <a:pPr algn="ctr" defTabSz="908182">
              <a:lnSpc>
                <a:spcPct val="115000"/>
              </a:lnSpc>
              <a:spcAft>
                <a:spcPts val="1000"/>
              </a:spcAft>
            </a:pPr>
            <a:r>
              <a:rPr lang="en-GB" sz="1200" b="1" dirty="0">
                <a:solidFill>
                  <a:srgbClr val="FFFFFF"/>
                </a:solidFill>
                <a:latin typeface="Calibri"/>
                <a:ea typeface="Times New Roman"/>
                <a:cs typeface="Times New Roman"/>
              </a:rPr>
              <a:t>Self-Care and Prevention plan delivered by Enabling Active Communities approach</a:t>
            </a:r>
            <a:endParaRPr lang="en-GB" sz="1200" dirty="0">
              <a:solidFill>
                <a:prstClr val="black"/>
              </a:solidFill>
              <a:latin typeface="Calibri"/>
              <a:ea typeface="Times New Roman"/>
              <a:cs typeface="Times New Roman"/>
            </a:endParaRPr>
          </a:p>
        </p:txBody>
      </p:sp>
    </p:spTree>
    <p:extLst>
      <p:ext uri="{BB962C8B-B14F-4D97-AF65-F5344CB8AC3E}">
        <p14:creationId xmlns:p14="http://schemas.microsoft.com/office/powerpoint/2010/main" val="1779895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5912" y="23998"/>
            <a:ext cx="5089026" cy="653333"/>
          </a:xfrm>
        </p:spPr>
        <p:txBody>
          <a:bodyPr/>
          <a:lstStyle/>
          <a:p>
            <a:r>
              <a:rPr lang="en-GB" sz="2400" dirty="0" smtClean="0"/>
              <a:t>Clinical </a:t>
            </a:r>
            <a:r>
              <a:rPr lang="en-GB" dirty="0"/>
              <a:t>P</a:t>
            </a:r>
            <a:r>
              <a:rPr lang="en-GB" sz="2400" dirty="0" smtClean="0"/>
              <a:t>rogramme Approach </a:t>
            </a:r>
            <a:endParaRPr lang="en-GB" sz="2400" dirty="0"/>
          </a:p>
        </p:txBody>
      </p:sp>
      <p:sp>
        <p:nvSpPr>
          <p:cNvPr id="5" name="Text Placeholder 4"/>
          <p:cNvSpPr>
            <a:spLocks noGrp="1"/>
          </p:cNvSpPr>
          <p:nvPr>
            <p:ph type="body" sz="quarter" idx="13"/>
          </p:nvPr>
        </p:nvSpPr>
        <p:spPr>
          <a:xfrm>
            <a:off x="2251383" y="593471"/>
            <a:ext cx="6726361" cy="5660105"/>
          </a:xfrm>
        </p:spPr>
        <p:txBody>
          <a:bodyPr/>
          <a:lstStyle/>
          <a:p>
            <a:pPr marL="0" indent="0">
              <a:buNone/>
            </a:pPr>
            <a:r>
              <a:rPr lang="en-GB" b="1" dirty="0"/>
              <a:t>Clinical Programme Approach -</a:t>
            </a:r>
            <a:r>
              <a:rPr lang="en-GB" dirty="0"/>
              <a:t> We will work together to </a:t>
            </a:r>
            <a:r>
              <a:rPr lang="en-GB" b="1" dirty="0"/>
              <a:t>redesign pathways of care</a:t>
            </a:r>
            <a:r>
              <a:rPr lang="en-GB" dirty="0"/>
              <a:t>, building on our success with </a:t>
            </a:r>
            <a:r>
              <a:rPr lang="en-GB" dirty="0" smtClean="0"/>
              <a:t>Cancer, Eye </a:t>
            </a:r>
            <a:r>
              <a:rPr lang="en-GB" dirty="0"/>
              <a:t>Health and Musculoskeletal redesign, challenging each organisation to remove barriers to pathway delivery. Our first year will focus on delivery of new pathways for </a:t>
            </a:r>
            <a:r>
              <a:rPr lang="en-GB" b="1" dirty="0"/>
              <a:t>Respiratory and Dementia</a:t>
            </a:r>
            <a:r>
              <a:rPr lang="en-GB" dirty="0"/>
              <a:t> to help us close the </a:t>
            </a:r>
            <a:r>
              <a:rPr lang="en-GB" b="1" dirty="0"/>
              <a:t>Care and Quality Gap</a:t>
            </a:r>
            <a:r>
              <a:rPr lang="en-GB" dirty="0"/>
              <a:t>.</a:t>
            </a:r>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a:p>
          <a:p>
            <a:pPr marL="0" indent="0">
              <a:buNone/>
            </a:pPr>
            <a:r>
              <a:rPr lang="en-GB" b="1" dirty="0" smtClean="0"/>
              <a:t>Including:</a:t>
            </a:r>
          </a:p>
          <a:p>
            <a:r>
              <a:rPr lang="en-GB" dirty="0" smtClean="0"/>
              <a:t>Reorganising care pathways and delivery systems to deliver right care, in the right place, at the right time.</a:t>
            </a:r>
          </a:p>
          <a:p>
            <a:r>
              <a:rPr lang="en-GB" dirty="0" smtClean="0"/>
              <a:t>Additional focus on ‘Designing for Delivery’</a:t>
            </a:r>
          </a:p>
          <a:p>
            <a:r>
              <a:rPr lang="en-GB" dirty="0" smtClean="0"/>
              <a:t>Ensure integrated approaches across our commissioning boundaries i.e. Specialised Commissioning</a:t>
            </a:r>
          </a:p>
          <a:p>
            <a:r>
              <a:rPr lang="en-GB" dirty="0" smtClean="0"/>
              <a:t>Progress the Collaborative Commissioning Processes (NHSE) and plans for delegated commissioning.</a:t>
            </a:r>
          </a:p>
          <a:p>
            <a:pPr marL="0" indent="0" algn="ctr">
              <a:buNone/>
            </a:pPr>
            <a:r>
              <a:rPr lang="en-GB" b="1" dirty="0">
                <a:solidFill>
                  <a:schemeClr val="bg1">
                    <a:lumMod val="75000"/>
                  </a:schemeClr>
                </a:solidFill>
              </a:rPr>
              <a:t>Programme </a:t>
            </a:r>
            <a:r>
              <a:rPr lang="en-GB" b="1" dirty="0" smtClean="0">
                <a:solidFill>
                  <a:schemeClr val="bg1">
                    <a:lumMod val="75000"/>
                  </a:schemeClr>
                </a:solidFill>
              </a:rPr>
              <a:t>Leader: Deborah Lee</a:t>
            </a:r>
            <a:endParaRPr lang="en-GB" b="1" dirty="0">
              <a:solidFill>
                <a:schemeClr val="bg1">
                  <a:lumMod val="75000"/>
                </a:schemeClr>
              </a:solidFill>
            </a:endParaRPr>
          </a:p>
          <a:p>
            <a:pPr marL="0" indent="0">
              <a:buNone/>
            </a:pPr>
            <a:endParaRPr lang="en-GB" dirty="0" smtClean="0"/>
          </a:p>
          <a:p>
            <a:pPr marL="0" indent="0">
              <a:buNone/>
            </a:pPr>
            <a:endParaRPr lang="en-GB" dirty="0"/>
          </a:p>
          <a:p>
            <a:pPr marL="0" indent="0">
              <a:buNone/>
            </a:pPr>
            <a:endParaRPr lang="en-GB" dirty="0"/>
          </a:p>
          <a:p>
            <a:pPr marL="0" indent="0">
              <a:buNone/>
            </a:pPr>
            <a:r>
              <a:rPr lang="en-GB" dirty="0" smtClean="0"/>
              <a:t> </a:t>
            </a:r>
            <a:endParaRPr lang="en-GB" dirty="0"/>
          </a:p>
        </p:txBody>
      </p:sp>
      <p:graphicFrame>
        <p:nvGraphicFramePr>
          <p:cNvPr id="4" name="Diagram 3"/>
          <p:cNvGraphicFramePr/>
          <p:nvPr>
            <p:extLst>
              <p:ext uri="{D42A27DB-BD31-4B8C-83A1-F6EECF244321}">
                <p14:modId xmlns:p14="http://schemas.microsoft.com/office/powerpoint/2010/main" val="566962188"/>
              </p:ext>
            </p:extLst>
          </p:nvPr>
        </p:nvGraphicFramePr>
        <p:xfrm>
          <a:off x="0" y="0"/>
          <a:ext cx="2255912" cy="6336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utoShape 88"/>
          <p:cNvSpPr>
            <a:spLocks noChangeArrowheads="1"/>
          </p:cNvSpPr>
          <p:nvPr/>
        </p:nvSpPr>
        <p:spPr bwMode="auto">
          <a:xfrm>
            <a:off x="2762161" y="1895996"/>
            <a:ext cx="5534025" cy="415290"/>
          </a:xfrm>
          <a:prstGeom prst="rightArrow">
            <a:avLst>
              <a:gd name="adj1" fmla="val 84102"/>
              <a:gd name="adj2" fmla="val 99511"/>
            </a:avLst>
          </a:prstGeom>
          <a:solidFill>
            <a:srgbClr val="9BBB59">
              <a:lumMod val="100000"/>
              <a:lumOff val="0"/>
            </a:srgbClr>
          </a:solidFill>
          <a:ln w="38100">
            <a:solidFill>
              <a:srgbClr val="9BBB59">
                <a:lumMod val="60000"/>
                <a:lumOff val="40000"/>
              </a:srgbClr>
            </a:solidFill>
            <a:miter lim="800000"/>
            <a:headEnd/>
            <a:tailEnd/>
          </a:ln>
          <a:effectLst>
            <a:outerShdw dist="28398" dir="3806097" algn="ctr" rotWithShape="0">
              <a:srgbClr val="9BBB59">
                <a:lumMod val="50000"/>
                <a:lumOff val="0"/>
                <a:alpha val="50000"/>
              </a:srgbClr>
            </a:outerShdw>
          </a:effectLst>
        </p:spPr>
        <p:txBody>
          <a:bodyPr rot="0" vert="horz" wrap="square" lIns="91440" tIns="45720" rIns="91440" bIns="45720" anchor="ctr" anchorCtr="0" upright="1">
            <a:noAutofit/>
          </a:bodyPr>
          <a:lstStyle/>
          <a:p>
            <a:pPr defTabSz="908182">
              <a:lnSpc>
                <a:spcPct val="115000"/>
              </a:lnSpc>
              <a:spcAft>
                <a:spcPts val="1000"/>
              </a:spcAft>
            </a:pPr>
            <a:r>
              <a:rPr lang="en-GB" sz="1100" b="1" dirty="0">
                <a:solidFill>
                  <a:srgbClr val="FFFFFF"/>
                </a:solidFill>
                <a:latin typeface="Calibri"/>
                <a:ea typeface="Times New Roman"/>
                <a:cs typeface="Times New Roman"/>
              </a:rPr>
              <a:t>Self-Care and Prevention plan delivered by Enabling Active Communities approach</a:t>
            </a:r>
            <a:endParaRPr lang="en-GB" sz="1100" dirty="0">
              <a:solidFill>
                <a:prstClr val="black"/>
              </a:solidFill>
              <a:latin typeface="Calibri"/>
              <a:ea typeface="Times New Roman"/>
              <a:cs typeface="Times New Roman"/>
            </a:endParaRPr>
          </a:p>
        </p:txBody>
      </p:sp>
      <p:graphicFrame>
        <p:nvGraphicFramePr>
          <p:cNvPr id="9" name="Diagram 8"/>
          <p:cNvGraphicFramePr/>
          <p:nvPr>
            <p:extLst>
              <p:ext uri="{D42A27DB-BD31-4B8C-83A1-F6EECF244321}">
                <p14:modId xmlns:p14="http://schemas.microsoft.com/office/powerpoint/2010/main" val="2842454145"/>
              </p:ext>
            </p:extLst>
          </p:nvPr>
        </p:nvGraphicFramePr>
        <p:xfrm>
          <a:off x="2762161" y="1563487"/>
          <a:ext cx="5495925" cy="320611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284808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44924" y="249439"/>
            <a:ext cx="5089026" cy="653333"/>
          </a:xfrm>
        </p:spPr>
        <p:txBody>
          <a:bodyPr/>
          <a:lstStyle/>
          <a:p>
            <a:r>
              <a:rPr lang="en-GB" sz="2400" dirty="0" smtClean="0"/>
              <a:t>Reducing Clinical Variation</a:t>
            </a:r>
            <a:endParaRPr lang="en-GB" sz="2400" dirty="0"/>
          </a:p>
        </p:txBody>
      </p:sp>
      <p:sp>
        <p:nvSpPr>
          <p:cNvPr id="5" name="Text Placeholder 4"/>
          <p:cNvSpPr>
            <a:spLocks noGrp="1"/>
          </p:cNvSpPr>
          <p:nvPr>
            <p:ph type="body" sz="quarter" idx="13"/>
          </p:nvPr>
        </p:nvSpPr>
        <p:spPr>
          <a:xfrm>
            <a:off x="2255911" y="815075"/>
            <a:ext cx="6555580" cy="5288842"/>
          </a:xfrm>
        </p:spPr>
        <p:txBody>
          <a:bodyPr/>
          <a:lstStyle/>
          <a:p>
            <a:pPr marL="0" indent="0">
              <a:buNone/>
            </a:pPr>
            <a:r>
              <a:rPr lang="en-GB" b="1" dirty="0"/>
              <a:t>Reducing Clinical Variation</a:t>
            </a:r>
            <a:r>
              <a:rPr lang="en-GB" dirty="0"/>
              <a:t> - We will elevate key issues of clinical variation to the system level and have a new joined up conversation with the public around some of the harder priority decisions we will need to make. Our first priority will deliver a </a:t>
            </a:r>
            <a:r>
              <a:rPr lang="en-GB" b="1" dirty="0"/>
              <a:t>'Choosing Wisely for Gloucestershire' Medicines Optimisation</a:t>
            </a:r>
            <a:r>
              <a:rPr lang="en-GB" dirty="0"/>
              <a:t> and undertake a </a:t>
            </a:r>
            <a:r>
              <a:rPr lang="en-GB" b="1" dirty="0"/>
              <a:t>Diagnostics Review</a:t>
            </a:r>
            <a:r>
              <a:rPr lang="en-GB" dirty="0"/>
              <a:t>. This programme will also set the dial for our system to close the </a:t>
            </a:r>
            <a:r>
              <a:rPr lang="en-GB" b="1" dirty="0"/>
              <a:t>Care and Quality Gap.</a:t>
            </a:r>
            <a:r>
              <a:rPr lang="en-GB" dirty="0"/>
              <a:t> </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r>
              <a:rPr lang="en-GB" b="1" dirty="0" smtClean="0"/>
              <a:t>Including:</a:t>
            </a:r>
          </a:p>
          <a:p>
            <a:r>
              <a:rPr lang="en-GB" dirty="0" smtClean="0"/>
              <a:t>Managing Clinical Variation in Primary Care </a:t>
            </a:r>
          </a:p>
          <a:p>
            <a:r>
              <a:rPr lang="en-GB" dirty="0" smtClean="0"/>
              <a:t>New innovative medicines optimisation approach for patients living with pain</a:t>
            </a:r>
          </a:p>
          <a:p>
            <a:r>
              <a:rPr lang="en-GB" dirty="0" smtClean="0"/>
              <a:t>Strengthening Clinical Pharmacist support to our local GP practices.</a:t>
            </a:r>
          </a:p>
          <a:p>
            <a:endParaRPr lang="en-GB" dirty="0"/>
          </a:p>
          <a:p>
            <a:pPr marL="0" indent="0" algn="ctr">
              <a:buNone/>
            </a:pPr>
            <a:r>
              <a:rPr lang="en-GB" b="1" dirty="0">
                <a:solidFill>
                  <a:schemeClr val="bg1">
                    <a:lumMod val="75000"/>
                  </a:schemeClr>
                </a:solidFill>
              </a:rPr>
              <a:t>Programme Leaders</a:t>
            </a:r>
            <a:r>
              <a:rPr lang="en-GB" b="1" dirty="0" smtClean="0">
                <a:solidFill>
                  <a:schemeClr val="bg1">
                    <a:lumMod val="75000"/>
                  </a:schemeClr>
                </a:solidFill>
              </a:rPr>
              <a:t>: Paul Jennings</a:t>
            </a:r>
            <a:endParaRPr lang="en-GB" b="1" dirty="0">
              <a:solidFill>
                <a:schemeClr val="bg1">
                  <a:lumMod val="75000"/>
                </a:schemeClr>
              </a:solidFill>
            </a:endParaRPr>
          </a:p>
          <a:p>
            <a:pPr marL="0" indent="0">
              <a:buNone/>
            </a:pPr>
            <a:endParaRPr lang="en-GB" dirty="0" smtClean="0"/>
          </a:p>
          <a:p>
            <a:pPr marL="0" indent="0">
              <a:buNone/>
            </a:pPr>
            <a:endParaRPr lang="en-GB" dirty="0"/>
          </a:p>
          <a:p>
            <a:pPr marL="0" indent="0">
              <a:buNone/>
            </a:pPr>
            <a:endParaRPr lang="en-GB" dirty="0"/>
          </a:p>
          <a:p>
            <a:pPr marL="0" indent="0">
              <a:buNone/>
            </a:pPr>
            <a:r>
              <a:rPr lang="en-GB" dirty="0" smtClean="0"/>
              <a:t> </a:t>
            </a:r>
            <a:endParaRPr lang="en-GB" dirty="0"/>
          </a:p>
        </p:txBody>
      </p:sp>
      <p:graphicFrame>
        <p:nvGraphicFramePr>
          <p:cNvPr id="4" name="Diagram 3"/>
          <p:cNvGraphicFramePr/>
          <p:nvPr>
            <p:extLst>
              <p:ext uri="{D42A27DB-BD31-4B8C-83A1-F6EECF244321}">
                <p14:modId xmlns:p14="http://schemas.microsoft.com/office/powerpoint/2010/main" val="2038025349"/>
              </p:ext>
            </p:extLst>
          </p:nvPr>
        </p:nvGraphicFramePr>
        <p:xfrm>
          <a:off x="0" y="0"/>
          <a:ext cx="2255912" cy="6336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2772696970"/>
              </p:ext>
            </p:extLst>
          </p:nvPr>
        </p:nvGraphicFramePr>
        <p:xfrm>
          <a:off x="2762162" y="1932818"/>
          <a:ext cx="5495925" cy="320611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AutoShape 88"/>
          <p:cNvSpPr>
            <a:spLocks noChangeArrowheads="1"/>
          </p:cNvSpPr>
          <p:nvPr/>
        </p:nvSpPr>
        <p:spPr bwMode="auto">
          <a:xfrm>
            <a:off x="2762162" y="2235700"/>
            <a:ext cx="5534025" cy="415290"/>
          </a:xfrm>
          <a:prstGeom prst="rightArrow">
            <a:avLst>
              <a:gd name="adj1" fmla="val 84102"/>
              <a:gd name="adj2" fmla="val 99511"/>
            </a:avLst>
          </a:prstGeom>
          <a:solidFill>
            <a:srgbClr val="9BBB59">
              <a:lumMod val="100000"/>
              <a:lumOff val="0"/>
            </a:srgbClr>
          </a:solidFill>
          <a:ln w="38100">
            <a:solidFill>
              <a:srgbClr val="9BBB59">
                <a:lumMod val="60000"/>
                <a:lumOff val="40000"/>
              </a:srgbClr>
            </a:solidFill>
            <a:miter lim="800000"/>
            <a:headEnd/>
            <a:tailEnd/>
          </a:ln>
          <a:effectLst>
            <a:outerShdw dist="28398" dir="3806097" algn="ctr" rotWithShape="0">
              <a:srgbClr val="9BBB59">
                <a:lumMod val="50000"/>
                <a:lumOff val="0"/>
                <a:alpha val="50000"/>
              </a:srgbClr>
            </a:outerShdw>
          </a:effectLst>
        </p:spPr>
        <p:txBody>
          <a:bodyPr rot="0" vert="horz" wrap="square" lIns="91440" tIns="45720" rIns="91440" bIns="45720" anchor="ctr" anchorCtr="0" upright="1">
            <a:noAutofit/>
          </a:bodyPr>
          <a:lstStyle/>
          <a:p>
            <a:pPr defTabSz="908182">
              <a:lnSpc>
                <a:spcPct val="115000"/>
              </a:lnSpc>
              <a:spcAft>
                <a:spcPts val="1000"/>
              </a:spcAft>
            </a:pPr>
            <a:r>
              <a:rPr lang="en-GB" sz="1100" b="1" dirty="0">
                <a:solidFill>
                  <a:srgbClr val="FFFFFF"/>
                </a:solidFill>
                <a:latin typeface="Calibri"/>
                <a:ea typeface="Times New Roman"/>
                <a:cs typeface="Times New Roman"/>
              </a:rPr>
              <a:t>Clinical variation at system level, to address key priority setting decisions together</a:t>
            </a:r>
            <a:endParaRPr lang="en-GB" sz="1100" dirty="0">
              <a:solidFill>
                <a:prstClr val="black"/>
              </a:solidFill>
              <a:latin typeface="Calibri"/>
              <a:ea typeface="Times New Roman"/>
              <a:cs typeface="Times New Roman"/>
            </a:endParaRPr>
          </a:p>
        </p:txBody>
      </p:sp>
    </p:spTree>
    <p:extLst>
      <p:ext uri="{BB962C8B-B14F-4D97-AF65-F5344CB8AC3E}">
        <p14:creationId xmlns:p14="http://schemas.microsoft.com/office/powerpoint/2010/main" val="4148051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00193" y="188640"/>
            <a:ext cx="2664296" cy="72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2255911" y="71371"/>
            <a:ext cx="5516541" cy="653333"/>
          </a:xfrm>
        </p:spPr>
        <p:txBody>
          <a:bodyPr/>
          <a:lstStyle/>
          <a:p>
            <a:r>
              <a:rPr lang="en-GB" sz="2400" dirty="0" smtClean="0"/>
              <a:t>One Place, One Budget, One System </a:t>
            </a:r>
            <a:endParaRPr lang="en-GB" sz="2400" dirty="0"/>
          </a:p>
        </p:txBody>
      </p:sp>
      <p:sp>
        <p:nvSpPr>
          <p:cNvPr id="5" name="Text Placeholder 4"/>
          <p:cNvSpPr>
            <a:spLocks noGrp="1"/>
          </p:cNvSpPr>
          <p:nvPr>
            <p:ph type="body" sz="quarter" idx="13"/>
          </p:nvPr>
        </p:nvSpPr>
        <p:spPr>
          <a:xfrm>
            <a:off x="2255912" y="459001"/>
            <a:ext cx="6555580" cy="5778311"/>
          </a:xfrm>
        </p:spPr>
        <p:txBody>
          <a:bodyPr/>
          <a:lstStyle/>
          <a:p>
            <a:pPr marL="0" indent="0">
              <a:buNone/>
            </a:pPr>
            <a:r>
              <a:rPr lang="en-GB" b="1" dirty="0"/>
              <a:t>One Place, One Budget, One System</a:t>
            </a:r>
            <a:r>
              <a:rPr lang="en-GB" dirty="0"/>
              <a:t>  - we will take a place based approach to our resources and deliver best value for every Gloucestershire pound. Our first priority will be to </a:t>
            </a:r>
            <a:r>
              <a:rPr lang="en-GB" b="1" dirty="0"/>
              <a:t>redesign our Urgent Care system and </a:t>
            </a:r>
            <a:r>
              <a:rPr lang="en-GB" b="1" dirty="0" smtClean="0"/>
              <a:t>deliver our 30,000 community model. </a:t>
            </a:r>
            <a:r>
              <a:rPr lang="en-GB" dirty="0" smtClean="0"/>
              <a:t>We will </a:t>
            </a:r>
            <a:r>
              <a:rPr lang="en-GB" dirty="0"/>
              <a:t>take a whole system approach to beds, money and workforce to reset urgent and community care to deliver efficiently and effectively. This will ensure we close the </a:t>
            </a:r>
            <a:r>
              <a:rPr lang="en-GB" b="1" dirty="0"/>
              <a:t>Finance and Efficiency Gap, </a:t>
            </a:r>
            <a:r>
              <a:rPr lang="en-GB" dirty="0"/>
              <a:t>and move us towards delivery of a </a:t>
            </a:r>
            <a:r>
              <a:rPr lang="en-GB" b="1" dirty="0"/>
              <a:t>new care model</a:t>
            </a:r>
            <a:r>
              <a:rPr lang="en-GB" dirty="0"/>
              <a:t> for Gloucestershire. </a:t>
            </a:r>
            <a:endParaRPr lang="en-GB" dirty="0" smtClean="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b="1" dirty="0" smtClean="0"/>
          </a:p>
          <a:p>
            <a:pPr marL="0" indent="0">
              <a:buNone/>
            </a:pPr>
            <a:endParaRPr lang="en-GB" b="1" dirty="0"/>
          </a:p>
          <a:p>
            <a:pPr marL="0" indent="0">
              <a:buNone/>
            </a:pPr>
            <a:r>
              <a:rPr lang="en-GB" b="1" dirty="0" smtClean="0"/>
              <a:t>Including:</a:t>
            </a:r>
          </a:p>
          <a:p>
            <a:r>
              <a:rPr lang="en-GB" dirty="0" smtClean="0"/>
              <a:t>7 day services across our urgent care system by 2021</a:t>
            </a:r>
          </a:p>
          <a:p>
            <a:r>
              <a:rPr lang="en-GB" dirty="0" smtClean="0"/>
              <a:t>Integral part of the Severn Urgent and Emergency Care Network Plan</a:t>
            </a:r>
          </a:p>
          <a:p>
            <a:r>
              <a:rPr lang="en-GB" dirty="0" smtClean="0"/>
              <a:t>Locality led New Models of Care pilots to ‘test and learn’ (15 collaborative clusters established) </a:t>
            </a:r>
          </a:p>
          <a:p>
            <a:r>
              <a:rPr lang="en-GB" dirty="0" smtClean="0"/>
              <a:t>Design and implement models of care based upon the needs of local population across organisational boundaries.</a:t>
            </a:r>
          </a:p>
          <a:p>
            <a:pPr marL="0" indent="0" algn="ctr">
              <a:buNone/>
            </a:pPr>
            <a:endParaRPr lang="en-GB" sz="500" b="1" dirty="0" smtClean="0">
              <a:solidFill>
                <a:schemeClr val="bg1">
                  <a:lumMod val="75000"/>
                </a:schemeClr>
              </a:solidFill>
            </a:endParaRPr>
          </a:p>
          <a:p>
            <a:pPr marL="0" indent="0" algn="ctr">
              <a:buNone/>
            </a:pPr>
            <a:r>
              <a:rPr lang="en-GB" b="1" dirty="0" smtClean="0">
                <a:solidFill>
                  <a:schemeClr val="bg1">
                    <a:lumMod val="75000"/>
                  </a:schemeClr>
                </a:solidFill>
              </a:rPr>
              <a:t>Programme Leaders</a:t>
            </a:r>
            <a:r>
              <a:rPr lang="en-GB" b="1" dirty="0">
                <a:solidFill>
                  <a:schemeClr val="bg1">
                    <a:lumMod val="75000"/>
                  </a:schemeClr>
                </a:solidFill>
              </a:rPr>
              <a:t>: Mary Hutton and Paul Jennings</a:t>
            </a:r>
          </a:p>
          <a:p>
            <a:pPr marL="0" indent="0">
              <a:buNone/>
            </a:pPr>
            <a:endParaRPr lang="en-GB" dirty="0"/>
          </a:p>
          <a:p>
            <a:pPr marL="0" indent="0">
              <a:buNone/>
            </a:pPr>
            <a:r>
              <a:rPr lang="en-GB" dirty="0" smtClean="0"/>
              <a:t> </a:t>
            </a:r>
            <a:endParaRPr lang="en-GB" dirty="0"/>
          </a:p>
        </p:txBody>
      </p:sp>
      <p:graphicFrame>
        <p:nvGraphicFramePr>
          <p:cNvPr id="4" name="Diagram 3"/>
          <p:cNvGraphicFramePr/>
          <p:nvPr>
            <p:extLst>
              <p:ext uri="{D42A27DB-BD31-4B8C-83A1-F6EECF244321}">
                <p14:modId xmlns:p14="http://schemas.microsoft.com/office/powerpoint/2010/main" val="1895851537"/>
              </p:ext>
            </p:extLst>
          </p:nvPr>
        </p:nvGraphicFramePr>
        <p:xfrm>
          <a:off x="0" y="0"/>
          <a:ext cx="2255912" cy="6336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utoShape 88"/>
          <p:cNvSpPr>
            <a:spLocks noChangeArrowheads="1"/>
          </p:cNvSpPr>
          <p:nvPr/>
        </p:nvSpPr>
        <p:spPr bwMode="auto">
          <a:xfrm>
            <a:off x="2576946" y="2292088"/>
            <a:ext cx="5719241" cy="415290"/>
          </a:xfrm>
          <a:prstGeom prst="rightArrow">
            <a:avLst>
              <a:gd name="adj1" fmla="val 84102"/>
              <a:gd name="adj2" fmla="val 99511"/>
            </a:avLst>
          </a:prstGeom>
          <a:solidFill>
            <a:srgbClr val="9BBB59">
              <a:lumMod val="100000"/>
              <a:lumOff val="0"/>
            </a:srgbClr>
          </a:solidFill>
          <a:ln w="38100">
            <a:solidFill>
              <a:srgbClr val="9BBB59">
                <a:lumMod val="60000"/>
                <a:lumOff val="40000"/>
              </a:srgbClr>
            </a:solidFill>
            <a:miter lim="800000"/>
            <a:headEnd/>
            <a:tailEnd/>
          </a:ln>
          <a:effectLst>
            <a:outerShdw dist="28398" dir="3806097" algn="ctr" rotWithShape="0">
              <a:srgbClr val="9BBB59">
                <a:lumMod val="50000"/>
                <a:lumOff val="0"/>
                <a:alpha val="50000"/>
              </a:srgbClr>
            </a:outerShdw>
          </a:effectLst>
        </p:spPr>
        <p:txBody>
          <a:bodyPr rot="0" vert="horz" wrap="square" lIns="91440" tIns="45720" rIns="91440" bIns="45720" anchor="ctr" anchorCtr="0" upright="1">
            <a:noAutofit/>
          </a:bodyPr>
          <a:lstStyle/>
          <a:p>
            <a:pPr defTabSz="908182">
              <a:lnSpc>
                <a:spcPct val="115000"/>
              </a:lnSpc>
              <a:spcAft>
                <a:spcPts val="1000"/>
              </a:spcAft>
            </a:pPr>
            <a:r>
              <a:rPr lang="en-GB" sz="1100" b="1" dirty="0">
                <a:solidFill>
                  <a:srgbClr val="FFFFFF"/>
                </a:solidFill>
                <a:latin typeface="Calibri"/>
                <a:ea typeface="Times New Roman"/>
                <a:cs typeface="Times New Roman"/>
              </a:rPr>
              <a:t>Self-Care and Prevention plan delivered by Enabling Active Communities approach</a:t>
            </a:r>
            <a:endParaRPr lang="en-GB" sz="1100" dirty="0">
              <a:solidFill>
                <a:prstClr val="black"/>
              </a:solidFill>
              <a:latin typeface="Calibri"/>
              <a:ea typeface="Times New Roman"/>
              <a:cs typeface="Times New Roman"/>
            </a:endParaRPr>
          </a:p>
        </p:txBody>
      </p:sp>
      <p:graphicFrame>
        <p:nvGraphicFramePr>
          <p:cNvPr id="9" name="Diagram 8"/>
          <p:cNvGraphicFramePr/>
          <p:nvPr>
            <p:extLst>
              <p:ext uri="{D42A27DB-BD31-4B8C-83A1-F6EECF244321}">
                <p14:modId xmlns:p14="http://schemas.microsoft.com/office/powerpoint/2010/main" val="1316750173"/>
              </p:ext>
            </p:extLst>
          </p:nvPr>
        </p:nvGraphicFramePr>
        <p:xfrm>
          <a:off x="2576946" y="2099087"/>
          <a:ext cx="5854535" cy="29598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12522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44923" y="130748"/>
            <a:ext cx="5516541" cy="653333"/>
          </a:xfrm>
        </p:spPr>
        <p:txBody>
          <a:bodyPr/>
          <a:lstStyle/>
          <a:p>
            <a:r>
              <a:rPr lang="en-GB" sz="2400" dirty="0" smtClean="0"/>
              <a:t>System Enablers </a:t>
            </a:r>
            <a:endParaRPr lang="en-GB" sz="2400" dirty="0"/>
          </a:p>
        </p:txBody>
      </p:sp>
      <p:sp>
        <p:nvSpPr>
          <p:cNvPr id="5" name="Text Placeholder 4"/>
          <p:cNvSpPr>
            <a:spLocks noGrp="1"/>
          </p:cNvSpPr>
          <p:nvPr>
            <p:ph type="body" sz="quarter" idx="13"/>
          </p:nvPr>
        </p:nvSpPr>
        <p:spPr>
          <a:xfrm>
            <a:off x="2255911" y="770783"/>
            <a:ext cx="6793086" cy="5754561"/>
          </a:xfrm>
        </p:spPr>
        <p:txBody>
          <a:bodyPr/>
          <a:lstStyle/>
          <a:p>
            <a:pPr marL="0" indent="0">
              <a:buNone/>
            </a:pPr>
            <a:r>
              <a:rPr lang="en-GB" dirty="0" smtClean="0"/>
              <a:t>We will work together to deliver a range of </a:t>
            </a:r>
            <a:r>
              <a:rPr lang="en-GB" b="1" dirty="0"/>
              <a:t>S</a:t>
            </a:r>
            <a:r>
              <a:rPr lang="en-GB" b="1" dirty="0" smtClean="0"/>
              <a:t>ystem </a:t>
            </a:r>
            <a:r>
              <a:rPr lang="en-GB" b="1" dirty="0"/>
              <a:t>E</a:t>
            </a:r>
            <a:r>
              <a:rPr lang="en-GB" b="1" dirty="0" smtClean="0"/>
              <a:t>nablers </a:t>
            </a:r>
            <a:r>
              <a:rPr lang="en-GB" dirty="0" smtClean="0"/>
              <a:t>as follows:</a:t>
            </a:r>
          </a:p>
          <a:p>
            <a:pPr marL="0" indent="0">
              <a:buNone/>
            </a:pPr>
            <a:endParaRPr lang="en-GB" dirty="0" smtClean="0"/>
          </a:p>
          <a:p>
            <a:r>
              <a:rPr lang="en-GB" sz="1800" b="1" dirty="0" smtClean="0">
                <a:solidFill>
                  <a:schemeClr val="accent1"/>
                </a:solidFill>
              </a:rPr>
              <a:t>Workforce and Organisational Development</a:t>
            </a:r>
            <a:endParaRPr lang="en-GB" sz="1000" b="1" dirty="0" smtClean="0">
              <a:solidFill>
                <a:schemeClr val="accent4">
                  <a:lumMod val="65000"/>
                </a:schemeClr>
              </a:solidFill>
            </a:endParaRPr>
          </a:p>
          <a:p>
            <a:pPr marL="0" lvl="1" indent="0" algn="ctr">
              <a:buNone/>
            </a:pPr>
            <a:r>
              <a:rPr lang="en-GB" b="1" dirty="0" smtClean="0">
                <a:solidFill>
                  <a:schemeClr val="bg1">
                    <a:lumMod val="75000"/>
                  </a:schemeClr>
                </a:solidFill>
              </a:rPr>
              <a:t>Programme </a:t>
            </a:r>
            <a:r>
              <a:rPr lang="en-GB" b="1" dirty="0">
                <a:solidFill>
                  <a:schemeClr val="bg1">
                    <a:lumMod val="75000"/>
                  </a:schemeClr>
                </a:solidFill>
              </a:rPr>
              <a:t>Leader: Shaun Clee</a:t>
            </a:r>
          </a:p>
          <a:p>
            <a:r>
              <a:rPr lang="en-GB" sz="1800" b="1" dirty="0" smtClean="0">
                <a:solidFill>
                  <a:schemeClr val="accent1"/>
                </a:solidFill>
              </a:rPr>
              <a:t>Quality Academy</a:t>
            </a:r>
            <a:endParaRPr lang="en-GB" sz="1000" b="1" dirty="0">
              <a:solidFill>
                <a:schemeClr val="accent4">
                  <a:lumMod val="65000"/>
                </a:schemeClr>
              </a:solidFill>
            </a:endParaRPr>
          </a:p>
          <a:p>
            <a:pPr marL="0" lvl="1" indent="0" algn="ctr">
              <a:buNone/>
            </a:pPr>
            <a:r>
              <a:rPr lang="en-GB" b="1" dirty="0" smtClean="0">
                <a:solidFill>
                  <a:schemeClr val="bg1">
                    <a:lumMod val="75000"/>
                  </a:schemeClr>
                </a:solidFill>
              </a:rPr>
              <a:t>Programme </a:t>
            </a:r>
            <a:r>
              <a:rPr lang="en-GB" b="1" dirty="0">
                <a:solidFill>
                  <a:schemeClr val="bg1">
                    <a:lumMod val="75000"/>
                  </a:schemeClr>
                </a:solidFill>
              </a:rPr>
              <a:t>Leaders: Deborah Lee and Shaun </a:t>
            </a:r>
            <a:r>
              <a:rPr lang="en-GB" b="1" dirty="0" smtClean="0">
                <a:solidFill>
                  <a:schemeClr val="bg1">
                    <a:lumMod val="75000"/>
                  </a:schemeClr>
                </a:solidFill>
              </a:rPr>
              <a:t>Clee</a:t>
            </a:r>
          </a:p>
          <a:p>
            <a:pPr lvl="0"/>
            <a:endParaRPr lang="en-GB" sz="1800" b="1" dirty="0" smtClean="0">
              <a:solidFill>
                <a:srgbClr val="4F81BD"/>
              </a:solidFill>
            </a:endParaRPr>
          </a:p>
          <a:p>
            <a:pPr lvl="0"/>
            <a:r>
              <a:rPr lang="en-GB" sz="1800" b="1" dirty="0" smtClean="0">
                <a:solidFill>
                  <a:srgbClr val="4F81BD"/>
                </a:solidFill>
              </a:rPr>
              <a:t>STP </a:t>
            </a:r>
            <a:r>
              <a:rPr lang="en-GB" sz="1800" b="1" dirty="0">
                <a:solidFill>
                  <a:srgbClr val="4F81BD"/>
                </a:solidFill>
              </a:rPr>
              <a:t>Programme Development and Governance Models</a:t>
            </a:r>
            <a:endParaRPr lang="en-GB" sz="1000" b="1" dirty="0">
              <a:solidFill>
                <a:srgbClr val="8064A2">
                  <a:lumMod val="65000"/>
                </a:srgbClr>
              </a:solidFill>
            </a:endParaRPr>
          </a:p>
          <a:p>
            <a:pPr marL="0" lvl="1" indent="0" algn="ctr">
              <a:buNone/>
            </a:pPr>
            <a:endParaRPr lang="en-GB" sz="600" b="1" dirty="0">
              <a:solidFill>
                <a:prstClr val="white">
                  <a:lumMod val="75000"/>
                </a:prstClr>
              </a:solidFill>
            </a:endParaRPr>
          </a:p>
          <a:p>
            <a:pPr marL="0" lvl="1" indent="0" algn="ctr">
              <a:buNone/>
            </a:pPr>
            <a:r>
              <a:rPr lang="en-GB" b="1" dirty="0">
                <a:solidFill>
                  <a:prstClr val="white">
                    <a:lumMod val="75000"/>
                  </a:prstClr>
                </a:solidFill>
              </a:rPr>
              <a:t>Programme Leaders: Mary Hutton and Paul Jennings</a:t>
            </a:r>
          </a:p>
          <a:p>
            <a:pPr lvl="0"/>
            <a:r>
              <a:rPr lang="en-GB" sz="1800" b="1" dirty="0" smtClean="0">
                <a:solidFill>
                  <a:srgbClr val="4F81BD"/>
                </a:solidFill>
              </a:rPr>
              <a:t>Joint </a:t>
            </a:r>
            <a:r>
              <a:rPr lang="en-GB" sz="1800" b="1" dirty="0">
                <a:solidFill>
                  <a:srgbClr val="4F81BD"/>
                </a:solidFill>
              </a:rPr>
              <a:t>IT </a:t>
            </a:r>
            <a:r>
              <a:rPr lang="en-GB" sz="1800" b="1" dirty="0" smtClean="0">
                <a:solidFill>
                  <a:srgbClr val="4F81BD"/>
                </a:solidFill>
              </a:rPr>
              <a:t>Strategy</a:t>
            </a:r>
            <a:endParaRPr lang="en-GB" sz="1000" b="1" dirty="0" smtClean="0">
              <a:solidFill>
                <a:srgbClr val="8064A2">
                  <a:lumMod val="65000"/>
                </a:srgbClr>
              </a:solidFill>
            </a:endParaRPr>
          </a:p>
          <a:p>
            <a:pPr marL="0" lvl="1" indent="0" algn="ctr">
              <a:buNone/>
            </a:pPr>
            <a:r>
              <a:rPr lang="en-GB" b="1" dirty="0" smtClean="0">
                <a:solidFill>
                  <a:prstClr val="white">
                    <a:lumMod val="75000"/>
                  </a:prstClr>
                </a:solidFill>
              </a:rPr>
              <a:t>Programme Leader: Shaun Clee</a:t>
            </a:r>
          </a:p>
          <a:p>
            <a:pPr marL="0" lvl="1" indent="0" algn="ctr">
              <a:buNone/>
            </a:pPr>
            <a:endParaRPr lang="en-GB" b="1" dirty="0" smtClean="0">
              <a:solidFill>
                <a:prstClr val="white">
                  <a:lumMod val="75000"/>
                </a:prstClr>
              </a:solidFill>
            </a:endParaRPr>
          </a:p>
          <a:p>
            <a:pPr lvl="0"/>
            <a:r>
              <a:rPr lang="en-GB" sz="1800" b="1" dirty="0">
                <a:solidFill>
                  <a:srgbClr val="4F81BD"/>
                </a:solidFill>
              </a:rPr>
              <a:t>Primary Care Strategy</a:t>
            </a:r>
            <a:endParaRPr lang="en-GB" sz="1000" b="1" dirty="0">
              <a:solidFill>
                <a:srgbClr val="8064A2">
                  <a:lumMod val="65000"/>
                </a:srgbClr>
              </a:solidFill>
            </a:endParaRPr>
          </a:p>
          <a:p>
            <a:pPr marL="0" lvl="1" indent="0" algn="ctr">
              <a:buNone/>
            </a:pPr>
            <a:r>
              <a:rPr lang="en-GB" b="1" dirty="0" smtClean="0">
                <a:solidFill>
                  <a:prstClr val="white">
                    <a:lumMod val="75000"/>
                  </a:prstClr>
                </a:solidFill>
              </a:rPr>
              <a:t>Programme </a:t>
            </a:r>
            <a:r>
              <a:rPr lang="en-GB" b="1" dirty="0">
                <a:solidFill>
                  <a:prstClr val="white">
                    <a:lumMod val="75000"/>
                  </a:prstClr>
                </a:solidFill>
              </a:rPr>
              <a:t>Leader: Andy Seymour</a:t>
            </a:r>
          </a:p>
          <a:p>
            <a:pPr marL="454091" lvl="1" indent="0">
              <a:buNone/>
            </a:pPr>
            <a:endParaRPr lang="en-GB" sz="1100" dirty="0">
              <a:solidFill>
                <a:prstClr val="black"/>
              </a:solidFill>
            </a:endParaRPr>
          </a:p>
          <a:p>
            <a:pPr lvl="0"/>
            <a:r>
              <a:rPr lang="en-GB" sz="1800" b="1" dirty="0">
                <a:solidFill>
                  <a:srgbClr val="4F81BD"/>
                </a:solidFill>
              </a:rPr>
              <a:t>Joint Estates Strategy</a:t>
            </a:r>
            <a:endParaRPr lang="en-GB" sz="1000" b="1" dirty="0">
              <a:solidFill>
                <a:srgbClr val="8064A2">
                  <a:lumMod val="65000"/>
                </a:srgbClr>
              </a:solidFill>
            </a:endParaRPr>
          </a:p>
          <a:p>
            <a:pPr marL="0" lvl="1" indent="0" algn="ctr">
              <a:buNone/>
            </a:pPr>
            <a:r>
              <a:rPr lang="en-GB" b="1" dirty="0" smtClean="0">
                <a:solidFill>
                  <a:prstClr val="white">
                    <a:lumMod val="75000"/>
                  </a:prstClr>
                </a:solidFill>
              </a:rPr>
              <a:t>Programme </a:t>
            </a:r>
            <a:r>
              <a:rPr lang="en-GB" b="1" dirty="0">
                <a:solidFill>
                  <a:prstClr val="white">
                    <a:lumMod val="75000"/>
                  </a:prstClr>
                </a:solidFill>
              </a:rPr>
              <a:t>Leader: Pete </a:t>
            </a:r>
            <a:r>
              <a:rPr lang="en-GB" b="1" dirty="0" smtClean="0">
                <a:solidFill>
                  <a:prstClr val="white">
                    <a:lumMod val="75000"/>
                  </a:prstClr>
                </a:solidFill>
              </a:rPr>
              <a:t>Bungard</a:t>
            </a:r>
            <a:endParaRPr lang="en-GB" dirty="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r>
              <a:rPr lang="en-GB" b="1" dirty="0" smtClean="0"/>
              <a:t>:</a:t>
            </a:r>
          </a:p>
          <a:p>
            <a:pPr marL="0" indent="0">
              <a:buNone/>
            </a:pPr>
            <a:endParaRPr lang="en-GB" dirty="0"/>
          </a:p>
        </p:txBody>
      </p:sp>
      <p:graphicFrame>
        <p:nvGraphicFramePr>
          <p:cNvPr id="4" name="Diagram 3"/>
          <p:cNvGraphicFramePr/>
          <p:nvPr>
            <p:extLst>
              <p:ext uri="{D42A27DB-BD31-4B8C-83A1-F6EECF244321}">
                <p14:modId xmlns:p14="http://schemas.microsoft.com/office/powerpoint/2010/main" val="4068275498"/>
              </p:ext>
            </p:extLst>
          </p:nvPr>
        </p:nvGraphicFramePr>
        <p:xfrm>
          <a:off x="0" y="0"/>
          <a:ext cx="2255912" cy="6336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5792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3_blank">
  <a:themeElements>
    <a:clrScheme name="Monitor Corporate Theme">
      <a:dk1>
        <a:sysClr val="windowText" lastClr="000000"/>
      </a:dk1>
      <a:lt1>
        <a:sysClr val="window" lastClr="FFFFFF"/>
      </a:lt1>
      <a:dk2>
        <a:srgbClr val="0072C6"/>
      </a:dk2>
      <a:lt2>
        <a:srgbClr val="FFFFFF"/>
      </a:lt2>
      <a:accent1>
        <a:srgbClr val="0072C6"/>
      </a:accent1>
      <a:accent2>
        <a:srgbClr val="333092"/>
      </a:accent2>
      <a:accent3>
        <a:srgbClr val="000000"/>
      </a:accent3>
      <a:accent4>
        <a:srgbClr val="FFFFFF"/>
      </a:accent4>
      <a:accent5>
        <a:srgbClr val="FFFFFF"/>
      </a:accent5>
      <a:accent6>
        <a:srgbClr val="FFFFFF"/>
      </a:accent6>
      <a:hlink>
        <a:srgbClr val="0072C6"/>
      </a:hlink>
      <a:folHlink>
        <a:srgbClr val="33309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3600" b="1" dirty="0" smtClean="0">
            <a:solidFill>
              <a:schemeClr val="accent1"/>
            </a:solidFill>
            <a:latin typeface="Arial" panose="020B0604020202020204" pitchFamily="34" charset="0"/>
            <a:cs typeface="Arial" panose="020B0604020202020204" pitchFamily="34" charset="0"/>
          </a:defRPr>
        </a:defPPr>
      </a:lstStyle>
    </a:txDef>
  </a:objectDefaults>
  <a:extraClrSchemeLst/>
</a:theme>
</file>

<file path=ppt/theme/theme10.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sz="4000" b="1" dirty="0" smtClean="0">
            <a:solidFill>
              <a:schemeClr val="bg1"/>
            </a:solidFill>
            <a:latin typeface="Arial" panose="020B0604020202020204" pitchFamily="34" charset="0"/>
            <a:cs typeface="Arial" panose="020B060402020202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NHSE Robert Varnam">
  <a:themeElements>
    <a:clrScheme name="NHS England">
      <a:dk1>
        <a:sysClr val="windowText" lastClr="000000"/>
      </a:dk1>
      <a:lt1>
        <a:sysClr val="window" lastClr="FFFFFF"/>
      </a:lt1>
      <a:dk2>
        <a:srgbClr val="0072C6"/>
      </a:dk2>
      <a:lt2>
        <a:srgbClr val="A00054"/>
      </a:lt2>
      <a:accent1>
        <a:srgbClr val="00ADC6"/>
      </a:accent1>
      <a:accent2>
        <a:srgbClr val="0091C9"/>
      </a:accent2>
      <a:accent3>
        <a:srgbClr val="003893"/>
      </a:accent3>
      <a:accent4>
        <a:srgbClr val="FFFFFF"/>
      </a:accent4>
      <a:accent5>
        <a:srgbClr val="FFFFFF"/>
      </a:accent5>
      <a:accent6>
        <a:srgbClr val="FFFFFF"/>
      </a:accent6>
      <a:hlink>
        <a:srgbClr val="A00054"/>
      </a:hlink>
      <a:folHlink>
        <a:srgbClr val="A0005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2151</TotalTime>
  <Words>4181</Words>
  <Application>Microsoft Office PowerPoint</Application>
  <PresentationFormat>On-screen Show (4:3)</PresentationFormat>
  <Paragraphs>645</Paragraphs>
  <Slides>47</Slides>
  <Notes>39</Notes>
  <HiddenSlides>0</HiddenSlides>
  <MMClips>1</MMClips>
  <ScaleCrop>false</ScaleCrop>
  <HeadingPairs>
    <vt:vector size="4" baseType="variant">
      <vt:variant>
        <vt:lpstr>Theme</vt:lpstr>
      </vt:variant>
      <vt:variant>
        <vt:i4>15</vt:i4>
      </vt:variant>
      <vt:variant>
        <vt:lpstr>Slide Titles</vt:lpstr>
      </vt:variant>
      <vt:variant>
        <vt:i4>47</vt:i4>
      </vt:variant>
    </vt:vector>
  </HeadingPairs>
  <TitlesOfParts>
    <vt:vector size="62" baseType="lpstr">
      <vt:lpstr>3_blank</vt:lpstr>
      <vt:lpstr>4_blank</vt:lpstr>
      <vt:lpstr>Office Theme</vt:lpstr>
      <vt:lpstr>1_NHSE Robert Varnam</vt:lpstr>
      <vt:lpstr>1_Office Theme</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PowerPoint Presentation</vt:lpstr>
      <vt:lpstr>PowerPoint Presentation</vt:lpstr>
      <vt:lpstr>PowerPoint Presentation</vt:lpstr>
      <vt:lpstr>PowerPoint Presentation</vt:lpstr>
      <vt:lpstr>Enabling Active Communities </vt:lpstr>
      <vt:lpstr>Clinical Programme Approach </vt:lpstr>
      <vt:lpstr>Reducing Clinical Variation</vt:lpstr>
      <vt:lpstr>One Place, One Budget, One System </vt:lpstr>
      <vt:lpstr>System Enablers </vt:lpstr>
      <vt:lpstr>Get Involved  Ways to have your say:   Public Drop Ins Feedback Form Online Survey http://www.gloucestershireccg.nhs.uk/gloucestershire-stp/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Reducing medicines waste through public awareness  Chris Llewellyn &amp; Georgina Smith </vt:lpstr>
      <vt:lpstr>The problem</vt:lpstr>
      <vt:lpstr>Our aim</vt:lpstr>
      <vt:lpstr>The current data</vt:lpstr>
      <vt:lpstr>The public (patient) focussed behaviour change campaign</vt:lpstr>
      <vt:lpstr>Common myths</vt:lpstr>
      <vt:lpstr>The patient role</vt:lpstr>
      <vt:lpstr>Gathering the PPG views</vt:lpstr>
      <vt:lpstr>Video </vt:lpstr>
    </vt:vector>
  </TitlesOfParts>
  <Company>Gloucestershire NHS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Gibbons</dc:creator>
  <cp:lastModifiedBy>Parish Becky</cp:lastModifiedBy>
  <cp:revision>30</cp:revision>
  <cp:lastPrinted>2016-11-14T10:39:20Z</cp:lastPrinted>
  <dcterms:created xsi:type="dcterms:W3CDTF">2016-10-12T07:59:28Z</dcterms:created>
  <dcterms:modified xsi:type="dcterms:W3CDTF">2017-01-26T16:49:03Z</dcterms:modified>
</cp:coreProperties>
</file>